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2" r:id="rId3"/>
    <p:sldId id="257" r:id="rId4"/>
    <p:sldId id="264" r:id="rId5"/>
    <p:sldId id="265" r:id="rId6"/>
    <p:sldId id="258" r:id="rId7"/>
    <p:sldId id="266" r:id="rId8"/>
    <p:sldId id="267" r:id="rId9"/>
    <p:sldId id="259" r:id="rId10"/>
    <p:sldId id="271" r:id="rId11"/>
    <p:sldId id="269" r:id="rId12"/>
    <p:sldId id="268" r:id="rId13"/>
    <p:sldId id="262" r:id="rId14"/>
    <p:sldId id="263" r:id="rId15"/>
    <p:sldId id="270" r:id="rId16"/>
    <p:sldId id="260"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showGuides="1">
      <p:cViewPr varScale="1">
        <p:scale>
          <a:sx n="65" d="100"/>
          <a:sy n="65" d="100"/>
        </p:scale>
        <p:origin x="612" y="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2/12/2020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52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2/12/2020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6163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2/12/2020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3875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1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2/12/2020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2080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0056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059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2/12/2020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1815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2/12/2020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365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2/12/2020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1512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2/12/2020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041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2/12/2020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50795334"/>
      </p:ext>
    </p:extLst>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y.blood.co.uk/preregis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2981EC-7E6D-4FAD-8758-011DB2CC2F00}"/>
              </a:ext>
            </a:extLst>
          </p:cNvPr>
          <p:cNvPicPr>
            <a:picLocks noChangeAspect="1"/>
          </p:cNvPicPr>
          <p:nvPr/>
        </p:nvPicPr>
        <p:blipFill rotWithShape="1">
          <a:blip r:embed="rId2"/>
          <a:srcRect t="2536" r="13818" b="6555"/>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DE9B21-3949-4EEA-9AE8-F068C995077E}"/>
              </a:ext>
            </a:extLst>
          </p:cNvPr>
          <p:cNvSpPr>
            <a:spLocks noGrp="1"/>
          </p:cNvSpPr>
          <p:nvPr>
            <p:ph type="ctrTitle"/>
          </p:nvPr>
        </p:nvSpPr>
        <p:spPr>
          <a:xfrm>
            <a:off x="477980" y="1188929"/>
            <a:ext cx="4023360" cy="3204134"/>
          </a:xfrm>
        </p:spPr>
        <p:txBody>
          <a:bodyPr anchor="b">
            <a:normAutofit/>
          </a:bodyPr>
          <a:lstStyle/>
          <a:p>
            <a:r>
              <a:rPr lang="en-US" sz="4400"/>
              <a:t>Who Can Give Blood: Blood Donation Eligibility Requirement</a:t>
            </a:r>
          </a:p>
        </p:txBody>
      </p:sp>
      <p:sp>
        <p:nvSpPr>
          <p:cNvPr id="3" name="Subtitle 2">
            <a:extLst>
              <a:ext uri="{FF2B5EF4-FFF2-40B4-BE49-F238E27FC236}">
                <a16:creationId xmlns:a16="http://schemas.microsoft.com/office/drawing/2014/main" id="{AEC8701C-4C6F-43B9-BD31-6FBFA387E797}"/>
              </a:ext>
            </a:extLst>
          </p:cNvPr>
          <p:cNvSpPr>
            <a:spLocks noGrp="1"/>
          </p:cNvSpPr>
          <p:nvPr>
            <p:ph type="subTitle" idx="1"/>
          </p:nvPr>
        </p:nvSpPr>
        <p:spPr>
          <a:xfrm>
            <a:off x="477980" y="4872922"/>
            <a:ext cx="4023359" cy="1208141"/>
          </a:xfrm>
        </p:spPr>
        <p:txBody>
          <a:bodyPr>
            <a:normAutofit/>
          </a:bodyPr>
          <a:lstStyle/>
          <a:p>
            <a:r>
              <a:rPr lang="tr-TR" sz="2000" dirty="0"/>
              <a:t>Pervin Topçuoğlu</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3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3FCE-E695-4010-A5DF-532A8E0CED60}"/>
              </a:ext>
            </a:extLst>
          </p:cNvPr>
          <p:cNvSpPr>
            <a:spLocks noGrp="1"/>
          </p:cNvSpPr>
          <p:nvPr>
            <p:ph type="title"/>
          </p:nvPr>
        </p:nvSpPr>
        <p:spPr/>
        <p:txBody>
          <a:bodyPr/>
          <a:lstStyle/>
          <a:p>
            <a:r>
              <a:rPr lang="en-US"/>
              <a:t>Travelling or Residence</a:t>
            </a:r>
          </a:p>
        </p:txBody>
      </p:sp>
      <p:sp>
        <p:nvSpPr>
          <p:cNvPr id="3" name="Content Placeholder 2">
            <a:extLst>
              <a:ext uri="{FF2B5EF4-FFF2-40B4-BE49-F238E27FC236}">
                <a16:creationId xmlns:a16="http://schemas.microsoft.com/office/drawing/2014/main" id="{B1B9FBB8-48F1-4E19-9944-6F028D4227D7}"/>
              </a:ext>
            </a:extLst>
          </p:cNvPr>
          <p:cNvSpPr>
            <a:spLocks noGrp="1"/>
          </p:cNvSpPr>
          <p:nvPr>
            <p:ph idx="1"/>
          </p:nvPr>
        </p:nvSpPr>
        <p:spPr/>
        <p:txBody>
          <a:bodyPr>
            <a:normAutofit fontScale="85000" lnSpcReduction="10000"/>
          </a:bodyPr>
          <a:lstStyle/>
          <a:p>
            <a:r>
              <a:rPr lang="en-US" dirty="0"/>
              <a:t>People who have lived in the UK (England, Northern Ireland, Wales, Scotland) for a total of 6 months between </a:t>
            </a:r>
            <a:r>
              <a:rPr lang="tr-TR" dirty="0"/>
              <a:t>1980-1996</a:t>
            </a:r>
            <a:r>
              <a:rPr lang="en-US" dirty="0"/>
              <a:t> cannot donate blood because they are at risk of </a:t>
            </a:r>
            <a:r>
              <a:rPr lang="en-US" dirty="0" err="1"/>
              <a:t>vCJD</a:t>
            </a:r>
            <a:r>
              <a:rPr lang="en-US" dirty="0"/>
              <a:t>. </a:t>
            </a:r>
            <a:endParaRPr lang="tr-TR" dirty="0"/>
          </a:p>
          <a:p>
            <a:r>
              <a:rPr lang="en-US" dirty="0"/>
              <a:t>People born in Cameroon, Central Africa, Chad, Congo, Equatorial Guinea, Gabon, Niger or Nigeria, which are geographical risk zones in terms of HIV, who lived or lived for more than 6 months after 1977, but remained in these countries for less than 6 months and those who have been treated with blood products or have had sex with citizens of this country cannot be blood donors for HIV risk.</a:t>
            </a:r>
            <a:endParaRPr lang="tr-TR" dirty="0"/>
          </a:p>
          <a:p>
            <a:pPr marL="0" indent="0">
              <a:buNone/>
            </a:pPr>
            <a:endParaRPr lang="tr-TR" dirty="0"/>
          </a:p>
        </p:txBody>
      </p:sp>
    </p:spTree>
    <p:extLst>
      <p:ext uri="{BB962C8B-B14F-4D97-AF65-F5344CB8AC3E}">
        <p14:creationId xmlns:p14="http://schemas.microsoft.com/office/powerpoint/2010/main" val="55440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866327-7AE9-432A-8447-4472BB444AE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Reasons of Temporary Defferals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Questions">
            <a:extLst>
              <a:ext uri="{FF2B5EF4-FFF2-40B4-BE49-F238E27FC236}">
                <a16:creationId xmlns:a16="http://schemas.microsoft.com/office/drawing/2014/main" id="{2EC0A8AE-8B31-4F74-AD81-EF3C2E73E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spTree>
    <p:extLst>
      <p:ext uri="{BB962C8B-B14F-4D97-AF65-F5344CB8AC3E}">
        <p14:creationId xmlns:p14="http://schemas.microsoft.com/office/powerpoint/2010/main" val="89093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8532-4B4E-4AEB-BAB0-D96C7A4A9370}"/>
              </a:ext>
            </a:extLst>
          </p:cNvPr>
          <p:cNvSpPr>
            <a:spLocks noGrp="1"/>
          </p:cNvSpPr>
          <p:nvPr>
            <p:ph type="title"/>
          </p:nvPr>
        </p:nvSpPr>
        <p:spPr/>
        <p:txBody>
          <a:bodyPr>
            <a:normAutofit fontScale="90000"/>
          </a:bodyPr>
          <a:lstStyle/>
          <a:p>
            <a:r>
              <a:rPr lang="en-US" dirty="0"/>
              <a:t>Possible infection risk for sexually transmitted -12 months</a:t>
            </a:r>
          </a:p>
        </p:txBody>
      </p:sp>
      <p:sp>
        <p:nvSpPr>
          <p:cNvPr id="3" name="Content Placeholder 2">
            <a:extLst>
              <a:ext uri="{FF2B5EF4-FFF2-40B4-BE49-F238E27FC236}">
                <a16:creationId xmlns:a16="http://schemas.microsoft.com/office/drawing/2014/main" id="{9FE74D3F-7347-4BA4-86EC-FDA4311B2B2B}"/>
              </a:ext>
            </a:extLst>
          </p:cNvPr>
          <p:cNvSpPr>
            <a:spLocks noGrp="1"/>
          </p:cNvSpPr>
          <p:nvPr>
            <p:ph idx="1"/>
          </p:nvPr>
        </p:nvSpPr>
        <p:spPr/>
        <p:txBody>
          <a:bodyPr>
            <a:normAutofit fontScale="70000" lnSpcReduction="20000"/>
          </a:bodyPr>
          <a:lstStyle/>
          <a:p>
            <a:r>
              <a:rPr lang="en-US"/>
              <a:t>a man who has had oral or anal sex with a man or men, with or without protection- </a:t>
            </a:r>
          </a:p>
          <a:p>
            <a:r>
              <a:rPr lang="en-US"/>
              <a:t>A partner who is, or you think may be: </a:t>
            </a:r>
          </a:p>
          <a:p>
            <a:pPr lvl="1"/>
            <a:r>
              <a:rPr lang="en-US"/>
              <a:t>HIV positive</a:t>
            </a:r>
          </a:p>
          <a:p>
            <a:pPr lvl="1"/>
            <a:r>
              <a:rPr lang="en-US"/>
              <a:t>A hepatitis B carrier</a:t>
            </a:r>
          </a:p>
          <a:p>
            <a:pPr lvl="1"/>
            <a:r>
              <a:rPr lang="en-US"/>
              <a:t>A hepatitis C carrier</a:t>
            </a:r>
          </a:p>
          <a:p>
            <a:pPr lvl="1"/>
            <a:r>
              <a:rPr lang="en-US"/>
              <a:t>Syphilis positive</a:t>
            </a:r>
          </a:p>
          <a:p>
            <a:r>
              <a:rPr lang="en-US"/>
              <a:t>A partner who has </a:t>
            </a:r>
            <a:r>
              <a:rPr lang="en-US" b="1"/>
              <a:t>ever</a:t>
            </a:r>
            <a:r>
              <a:rPr lang="en-US"/>
              <a:t> received money or drugs for sex</a:t>
            </a:r>
          </a:p>
          <a:p>
            <a:r>
              <a:rPr lang="en-US"/>
              <a:t>A partner who  has hemodialised or factor treatment for hemophilia</a:t>
            </a:r>
          </a:p>
          <a:p>
            <a:r>
              <a:rPr lang="en-US"/>
              <a:t>A partner who has received the blood or blood products  </a:t>
            </a:r>
          </a:p>
          <a:p>
            <a:endParaRPr lang="en-US"/>
          </a:p>
        </p:txBody>
      </p:sp>
    </p:spTree>
    <p:extLst>
      <p:ext uri="{BB962C8B-B14F-4D97-AF65-F5344CB8AC3E}">
        <p14:creationId xmlns:p14="http://schemas.microsoft.com/office/powerpoint/2010/main" val="246313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B674-B7A4-4453-A189-B3BD146D9E4C}"/>
              </a:ext>
            </a:extLst>
          </p:cNvPr>
          <p:cNvSpPr>
            <a:spLocks noGrp="1"/>
          </p:cNvSpPr>
          <p:nvPr>
            <p:ph type="title"/>
          </p:nvPr>
        </p:nvSpPr>
        <p:spPr/>
        <p:txBody>
          <a:bodyPr/>
          <a:lstStyle/>
          <a:p>
            <a:r>
              <a:rPr lang="en-US" dirty="0"/>
              <a:t>Other reasons</a:t>
            </a:r>
          </a:p>
        </p:txBody>
      </p:sp>
      <p:sp>
        <p:nvSpPr>
          <p:cNvPr id="3" name="Content Placeholder 2">
            <a:extLst>
              <a:ext uri="{FF2B5EF4-FFF2-40B4-BE49-F238E27FC236}">
                <a16:creationId xmlns:a16="http://schemas.microsoft.com/office/drawing/2014/main" id="{8ADC6866-53B1-4A49-A0D0-A29EAB64B78A}"/>
              </a:ext>
            </a:extLst>
          </p:cNvPr>
          <p:cNvSpPr>
            <a:spLocks noGrp="1"/>
          </p:cNvSpPr>
          <p:nvPr>
            <p:ph idx="1"/>
          </p:nvPr>
        </p:nvSpPr>
        <p:spPr/>
        <p:txBody>
          <a:bodyPr>
            <a:normAutofit fontScale="85000" lnSpcReduction="20000"/>
          </a:bodyPr>
          <a:lstStyle/>
          <a:p>
            <a:r>
              <a:rPr lang="en-US" dirty="0"/>
              <a:t>Cold, flu and other type of infection</a:t>
            </a:r>
          </a:p>
          <a:p>
            <a:r>
              <a:rPr lang="en-US" dirty="0"/>
              <a:t>At least 72 hours must be passed after the recovery</a:t>
            </a:r>
          </a:p>
          <a:p>
            <a:r>
              <a:rPr lang="en-US" dirty="0"/>
              <a:t>Most medications will not permit to the donation. So may require a waiting period after the final dose.</a:t>
            </a:r>
          </a:p>
          <a:p>
            <a:r>
              <a:rPr lang="en-US" dirty="0"/>
              <a:t>Vaccines: 4 weeks for live attenuated vaccines; 1 year for rabies vaccine; 1 day for inactivated (killed) vaccines</a:t>
            </a:r>
          </a:p>
          <a:p>
            <a:r>
              <a:rPr lang="en-US" dirty="0"/>
              <a:t>Travel: if a history of travel to a malaria-risk country in the past three years.</a:t>
            </a:r>
          </a:p>
          <a:p>
            <a:r>
              <a:rPr lang="en-US" dirty="0"/>
              <a:t>Epilepsy- 3 years after the last treatment</a:t>
            </a:r>
          </a:p>
        </p:txBody>
      </p:sp>
    </p:spTree>
    <p:extLst>
      <p:ext uri="{BB962C8B-B14F-4D97-AF65-F5344CB8AC3E}">
        <p14:creationId xmlns:p14="http://schemas.microsoft.com/office/powerpoint/2010/main" val="414085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B674-B7A4-4453-A189-B3BD146D9E4C}"/>
              </a:ext>
            </a:extLst>
          </p:cNvPr>
          <p:cNvSpPr>
            <a:spLocks noGrp="1"/>
          </p:cNvSpPr>
          <p:nvPr>
            <p:ph type="title"/>
          </p:nvPr>
        </p:nvSpPr>
        <p:spPr/>
        <p:txBody>
          <a:bodyPr/>
          <a:lstStyle/>
          <a:p>
            <a:r>
              <a:rPr lang="en-US" dirty="0"/>
              <a:t>Other reasons</a:t>
            </a:r>
            <a:endParaRPr lang="tr-TR" dirty="0"/>
          </a:p>
        </p:txBody>
      </p:sp>
      <p:sp>
        <p:nvSpPr>
          <p:cNvPr id="3" name="Content Placeholder 2">
            <a:extLst>
              <a:ext uri="{FF2B5EF4-FFF2-40B4-BE49-F238E27FC236}">
                <a16:creationId xmlns:a16="http://schemas.microsoft.com/office/drawing/2014/main" id="{8ADC6866-53B1-4A49-A0D0-A29EAB64B78A}"/>
              </a:ext>
            </a:extLst>
          </p:cNvPr>
          <p:cNvSpPr>
            <a:spLocks noGrp="1"/>
          </p:cNvSpPr>
          <p:nvPr>
            <p:ph idx="1"/>
          </p:nvPr>
        </p:nvSpPr>
        <p:spPr/>
        <p:txBody>
          <a:bodyPr>
            <a:normAutofit/>
          </a:bodyPr>
          <a:lstStyle/>
          <a:p>
            <a:r>
              <a:rPr lang="en-US" dirty="0"/>
              <a:t>Tattoo, skin piercing for the jeweler, cupping (</a:t>
            </a:r>
            <a:r>
              <a:rPr lang="en-US" dirty="0" err="1"/>
              <a:t>Hacamat</a:t>
            </a:r>
            <a:r>
              <a:rPr lang="en-US" dirty="0"/>
              <a:t> in Turkish), hair implants: 1 year</a:t>
            </a:r>
          </a:p>
          <a:p>
            <a:r>
              <a:rPr lang="en-US" dirty="0"/>
              <a:t>Endoscopic intervention: 1 year</a:t>
            </a:r>
          </a:p>
          <a:p>
            <a:r>
              <a:rPr lang="en-US" dirty="0"/>
              <a:t>Tooth treatment and extraction: 1 year</a:t>
            </a:r>
          </a:p>
          <a:p>
            <a:r>
              <a:rPr lang="en-US" dirty="0"/>
              <a:t>Taking blood transfusion: 1 year </a:t>
            </a:r>
          </a:p>
          <a:p>
            <a:r>
              <a:rPr lang="en-US" dirty="0"/>
              <a:t>Surgical procedures (minor or major): 1 year</a:t>
            </a:r>
          </a:p>
        </p:txBody>
      </p:sp>
    </p:spTree>
    <p:extLst>
      <p:ext uri="{BB962C8B-B14F-4D97-AF65-F5344CB8AC3E}">
        <p14:creationId xmlns:p14="http://schemas.microsoft.com/office/powerpoint/2010/main" val="248868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AF2C6E-368D-4A90-9885-A9E687610452}"/>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a:t>Frequency of Donation</a:t>
            </a:r>
          </a:p>
        </p:txBody>
      </p:sp>
      <p:sp>
        <p:nvSpPr>
          <p:cNvPr id="15" name="Rectangle 1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29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6ADC-E0F4-4E4F-AF53-D717573E0F89}"/>
              </a:ext>
            </a:extLst>
          </p:cNvPr>
          <p:cNvSpPr>
            <a:spLocks noGrp="1"/>
          </p:cNvSpPr>
          <p:nvPr>
            <p:ph type="title"/>
          </p:nvPr>
        </p:nvSpPr>
        <p:spPr/>
        <p:txBody>
          <a:bodyPr/>
          <a:lstStyle/>
          <a:p>
            <a:endParaRPr lang="tr-TR" dirty="0"/>
          </a:p>
        </p:txBody>
      </p:sp>
      <p:sp>
        <p:nvSpPr>
          <p:cNvPr id="3" name="Content Placeholder 2">
            <a:extLst>
              <a:ext uri="{FF2B5EF4-FFF2-40B4-BE49-F238E27FC236}">
                <a16:creationId xmlns:a16="http://schemas.microsoft.com/office/drawing/2014/main" id="{FA6C08A9-4731-464A-BE39-33D7BFF825CC}"/>
              </a:ext>
            </a:extLst>
          </p:cNvPr>
          <p:cNvSpPr>
            <a:spLocks noGrp="1"/>
          </p:cNvSpPr>
          <p:nvPr>
            <p:ph idx="1"/>
          </p:nvPr>
        </p:nvSpPr>
        <p:spPr/>
        <p:txBody>
          <a:bodyPr>
            <a:normAutofit/>
          </a:bodyPr>
          <a:lstStyle/>
          <a:p>
            <a:r>
              <a:rPr lang="en-US" dirty="0"/>
              <a:t>Whole blood:</a:t>
            </a:r>
          </a:p>
          <a:p>
            <a:pPr lvl="1"/>
            <a:r>
              <a:rPr lang="en-US" dirty="0"/>
              <a:t>Men can give blood every 12 weeks whereas women have to wait 16 weeks to protect their iron levels.</a:t>
            </a:r>
          </a:p>
          <a:p>
            <a:r>
              <a:rPr lang="en-US" dirty="0"/>
              <a:t>Apheresis thrombocyte:</a:t>
            </a:r>
          </a:p>
          <a:p>
            <a:pPr lvl="1"/>
            <a:r>
              <a:rPr lang="en-US" dirty="0"/>
              <a:t>Every 48 hours, but max 24 times in a year, and max 2 times in a week</a:t>
            </a:r>
          </a:p>
          <a:p>
            <a:pPr lvl="1"/>
            <a:r>
              <a:rPr lang="en-US" dirty="0"/>
              <a:t>4 week if the donor made the whole blood donation</a:t>
            </a:r>
          </a:p>
        </p:txBody>
      </p:sp>
    </p:spTree>
    <p:extLst>
      <p:ext uri="{BB962C8B-B14F-4D97-AF65-F5344CB8AC3E}">
        <p14:creationId xmlns:p14="http://schemas.microsoft.com/office/powerpoint/2010/main" val="127439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82F1E8-69F3-4227-8121-32BA5718654E}"/>
              </a:ext>
            </a:extLst>
          </p:cNvPr>
          <p:cNvPicPr>
            <a:picLocks noChangeAspect="1"/>
          </p:cNvPicPr>
          <p:nvPr/>
        </p:nvPicPr>
        <p:blipFill>
          <a:blip r:embed="rId2"/>
          <a:stretch>
            <a:fillRect/>
          </a:stretch>
        </p:blipFill>
        <p:spPr>
          <a:xfrm>
            <a:off x="867507" y="290205"/>
            <a:ext cx="4683370" cy="6464026"/>
          </a:xfrm>
          <a:prstGeom prst="rect">
            <a:avLst/>
          </a:prstGeom>
        </p:spPr>
      </p:pic>
      <p:pic>
        <p:nvPicPr>
          <p:cNvPr id="5" name="Picture 4">
            <a:extLst>
              <a:ext uri="{FF2B5EF4-FFF2-40B4-BE49-F238E27FC236}">
                <a16:creationId xmlns:a16="http://schemas.microsoft.com/office/drawing/2014/main" id="{A8E83590-B588-4182-B51D-458A3D73D8DC}"/>
              </a:ext>
            </a:extLst>
          </p:cNvPr>
          <p:cNvPicPr>
            <a:picLocks noChangeAspect="1"/>
          </p:cNvPicPr>
          <p:nvPr/>
        </p:nvPicPr>
        <p:blipFill>
          <a:blip r:embed="rId3"/>
          <a:stretch>
            <a:fillRect/>
          </a:stretch>
        </p:blipFill>
        <p:spPr>
          <a:xfrm>
            <a:off x="6451712" y="149436"/>
            <a:ext cx="5077934" cy="6708564"/>
          </a:xfrm>
          <a:prstGeom prst="rect">
            <a:avLst/>
          </a:prstGeom>
        </p:spPr>
      </p:pic>
    </p:spTree>
    <p:extLst>
      <p:ext uri="{BB962C8B-B14F-4D97-AF65-F5344CB8AC3E}">
        <p14:creationId xmlns:p14="http://schemas.microsoft.com/office/powerpoint/2010/main" val="72506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EA4EF3-66EF-46C7-956E-F54CB56A2886}"/>
              </a:ext>
            </a:extLst>
          </p:cNvPr>
          <p:cNvPicPr>
            <a:picLocks noChangeAspect="1"/>
          </p:cNvPicPr>
          <p:nvPr/>
        </p:nvPicPr>
        <p:blipFill>
          <a:blip r:embed="rId2"/>
          <a:stretch>
            <a:fillRect/>
          </a:stretch>
        </p:blipFill>
        <p:spPr>
          <a:xfrm>
            <a:off x="807791" y="216253"/>
            <a:ext cx="4649301" cy="6425494"/>
          </a:xfrm>
          <a:prstGeom prst="rect">
            <a:avLst/>
          </a:prstGeom>
        </p:spPr>
      </p:pic>
      <p:pic>
        <p:nvPicPr>
          <p:cNvPr id="3" name="Picture 2">
            <a:extLst>
              <a:ext uri="{FF2B5EF4-FFF2-40B4-BE49-F238E27FC236}">
                <a16:creationId xmlns:a16="http://schemas.microsoft.com/office/drawing/2014/main" id="{1329CF5B-ED0D-4604-A489-0842474D2148}"/>
              </a:ext>
            </a:extLst>
          </p:cNvPr>
          <p:cNvPicPr>
            <a:picLocks noChangeAspect="1"/>
          </p:cNvPicPr>
          <p:nvPr/>
        </p:nvPicPr>
        <p:blipFill>
          <a:blip r:embed="rId3"/>
          <a:stretch>
            <a:fillRect/>
          </a:stretch>
        </p:blipFill>
        <p:spPr>
          <a:xfrm>
            <a:off x="6734910" y="216253"/>
            <a:ext cx="4910171" cy="6393670"/>
          </a:xfrm>
          <a:prstGeom prst="rect">
            <a:avLst/>
          </a:prstGeom>
        </p:spPr>
      </p:pic>
    </p:spTree>
    <p:extLst>
      <p:ext uri="{BB962C8B-B14F-4D97-AF65-F5344CB8AC3E}">
        <p14:creationId xmlns:p14="http://schemas.microsoft.com/office/powerpoint/2010/main" val="306425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0B49-F00E-4717-90F1-AABD5CEEA31F}"/>
              </a:ext>
            </a:extLst>
          </p:cNvPr>
          <p:cNvSpPr>
            <a:spLocks noGrp="1"/>
          </p:cNvSpPr>
          <p:nvPr>
            <p:ph type="title"/>
          </p:nvPr>
        </p:nvSpPr>
        <p:spPr/>
        <p:txBody>
          <a:bodyPr/>
          <a:lstStyle/>
          <a:p>
            <a:r>
              <a:rPr lang="en-US"/>
              <a:t>Blood Donor Selection (BTS)</a:t>
            </a:r>
          </a:p>
        </p:txBody>
      </p:sp>
      <p:sp>
        <p:nvSpPr>
          <p:cNvPr id="3" name="Content Placeholder 2">
            <a:extLst>
              <a:ext uri="{FF2B5EF4-FFF2-40B4-BE49-F238E27FC236}">
                <a16:creationId xmlns:a16="http://schemas.microsoft.com/office/drawing/2014/main" id="{65819ACF-8595-4E53-9D98-16CCD7034B07}"/>
              </a:ext>
            </a:extLst>
          </p:cNvPr>
          <p:cNvSpPr>
            <a:spLocks noGrp="1"/>
          </p:cNvSpPr>
          <p:nvPr>
            <p:ph idx="1"/>
          </p:nvPr>
        </p:nvSpPr>
        <p:spPr/>
        <p:txBody>
          <a:bodyPr/>
          <a:lstStyle/>
          <a:p>
            <a:r>
              <a:rPr lang="en-US" dirty="0"/>
              <a:t>The primary responsibility of a blood transfusion service is to provide a safe, sufficient and timely supply of blood and blood products. </a:t>
            </a:r>
          </a:p>
          <a:p>
            <a:r>
              <a:rPr lang="en-US" dirty="0"/>
              <a:t>The BTS should ensure that the act of blood donation is safe and causes no harm to the donor </a:t>
            </a:r>
          </a:p>
        </p:txBody>
      </p:sp>
    </p:spTree>
    <p:extLst>
      <p:ext uri="{BB962C8B-B14F-4D97-AF65-F5344CB8AC3E}">
        <p14:creationId xmlns:p14="http://schemas.microsoft.com/office/powerpoint/2010/main" val="24169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17A4-C085-4C49-8DB9-B18E969702DE}"/>
              </a:ext>
            </a:extLst>
          </p:cNvPr>
          <p:cNvSpPr>
            <a:spLocks noGrp="1"/>
          </p:cNvSpPr>
          <p:nvPr>
            <p:ph type="title"/>
          </p:nvPr>
        </p:nvSpPr>
        <p:spPr/>
        <p:txBody>
          <a:bodyPr/>
          <a:lstStyle/>
          <a:p>
            <a:r>
              <a:rPr lang="en-US"/>
              <a:t>Who is the blood donor?</a:t>
            </a:r>
          </a:p>
        </p:txBody>
      </p:sp>
      <p:sp>
        <p:nvSpPr>
          <p:cNvPr id="3" name="Content Placeholder 2">
            <a:extLst>
              <a:ext uri="{FF2B5EF4-FFF2-40B4-BE49-F238E27FC236}">
                <a16:creationId xmlns:a16="http://schemas.microsoft.com/office/drawing/2014/main" id="{A4B6BE53-127C-4293-BE2C-E1310F7A3E73}"/>
              </a:ext>
            </a:extLst>
          </p:cNvPr>
          <p:cNvSpPr>
            <a:spLocks noGrp="1"/>
          </p:cNvSpPr>
          <p:nvPr>
            <p:ph idx="1"/>
          </p:nvPr>
        </p:nvSpPr>
        <p:spPr>
          <a:xfrm>
            <a:off x="699399" y="1728216"/>
            <a:ext cx="10168128" cy="3694176"/>
          </a:xfrm>
        </p:spPr>
        <p:txBody>
          <a:bodyPr>
            <a:noAutofit/>
          </a:bodyPr>
          <a:lstStyle/>
          <a:p>
            <a:r>
              <a:rPr lang="en-US" sz="1800" dirty="0"/>
              <a:t>Most people can </a:t>
            </a:r>
            <a:r>
              <a:rPr lang="en-US" sz="1800" dirty="0">
                <a:solidFill>
                  <a:srgbClr val="FF0000"/>
                </a:solidFill>
                <a:hlinkClick r:id="rId2" tooltip="Register online">
                  <a:extLst>
                    <a:ext uri="{A12FA001-AC4F-418D-AE19-62706E023703}">
                      <ahyp:hlinkClr xmlns:ahyp="http://schemas.microsoft.com/office/drawing/2018/hyperlinkcolor" val="tx"/>
                    </a:ext>
                  </a:extLst>
                </a:hlinkClick>
              </a:rPr>
              <a:t>give blood</a:t>
            </a:r>
            <a:r>
              <a:rPr lang="en-US" sz="1800" dirty="0"/>
              <a:t>. </a:t>
            </a:r>
          </a:p>
          <a:p>
            <a:r>
              <a:rPr lang="en-US" sz="1800" dirty="0"/>
              <a:t>According to the legislation, all the donor have to submit an ID card including TR ID number.</a:t>
            </a:r>
          </a:p>
          <a:p>
            <a:r>
              <a:rPr lang="en-US" sz="1800" dirty="0"/>
              <a:t>You can give blood if you:</a:t>
            </a:r>
          </a:p>
          <a:p>
            <a:pPr lvl="1"/>
            <a:r>
              <a:rPr lang="en-US" sz="1800" dirty="0"/>
              <a:t>are fit and healthy</a:t>
            </a:r>
          </a:p>
          <a:p>
            <a:pPr lvl="1"/>
            <a:r>
              <a:rPr lang="en-US" sz="1800" dirty="0"/>
              <a:t>weight between 50kg and 160kg</a:t>
            </a:r>
          </a:p>
          <a:p>
            <a:pPr lvl="1"/>
            <a:r>
              <a:rPr lang="en-US" sz="1800" dirty="0"/>
              <a:t>are aged between 1</a:t>
            </a:r>
            <a:r>
              <a:rPr lang="tr-TR" sz="1800" dirty="0"/>
              <a:t>8</a:t>
            </a:r>
            <a:r>
              <a:rPr lang="en-US" sz="1800" dirty="0"/>
              <a:t> and 6</a:t>
            </a:r>
            <a:r>
              <a:rPr lang="tr-TR" sz="1800" dirty="0"/>
              <a:t>0</a:t>
            </a:r>
            <a:r>
              <a:rPr lang="en-US" sz="1800" dirty="0"/>
              <a:t> (or </a:t>
            </a:r>
            <a:r>
              <a:rPr lang="tr-TR" sz="1800" dirty="0"/>
              <a:t>65</a:t>
            </a:r>
            <a:r>
              <a:rPr lang="en-US" sz="1800" dirty="0"/>
              <a:t> if you have given blood before)</a:t>
            </a:r>
          </a:p>
          <a:p>
            <a:r>
              <a:rPr lang="en-US" sz="1800" dirty="0"/>
              <a:t>Vital sign: </a:t>
            </a:r>
          </a:p>
          <a:p>
            <a:pPr lvl="1"/>
            <a:r>
              <a:rPr lang="en-US" sz="1800" dirty="0"/>
              <a:t>Pulse is regular and between 50-100/min for the pulse; </a:t>
            </a:r>
          </a:p>
          <a:p>
            <a:pPr lvl="1"/>
            <a:r>
              <a:rPr lang="en-US" sz="1800" dirty="0"/>
              <a:t>Blood pressure: 90-180 mm/Hg for systolic; 60-100 mm/Hg for diastolic</a:t>
            </a:r>
          </a:p>
          <a:p>
            <a:pPr lvl="1"/>
            <a:r>
              <a:rPr lang="en-US" sz="1800" dirty="0"/>
              <a:t>Body temperature: Max 37.5</a:t>
            </a:r>
            <a:r>
              <a:rPr lang="en-US" sz="1800" dirty="0">
                <a:latin typeface="Arial" panose="020B0604020202020204" pitchFamily="34" charset="0"/>
                <a:cs typeface="Arial" panose="020B0604020202020204" pitchFamily="34" charset="0"/>
              </a:rPr>
              <a:t>◦</a:t>
            </a:r>
            <a:r>
              <a:rPr lang="en-US" sz="1800" dirty="0"/>
              <a:t>C </a:t>
            </a:r>
          </a:p>
          <a:p>
            <a:r>
              <a:rPr lang="en-US" sz="1800" dirty="0"/>
              <a:t>Hemoglobin level: At least 13.5 g/dL for male; 12.5 g/dL for female</a:t>
            </a:r>
          </a:p>
          <a:p>
            <a:r>
              <a:rPr lang="en-US" sz="1800" dirty="0"/>
              <a:t>Donors who have donated more than four blood within two years should have their blood ferritin checked.</a:t>
            </a:r>
            <a:br>
              <a:rPr lang="en-US" sz="1800" dirty="0"/>
            </a:br>
            <a:endParaRPr lang="en-US" sz="1800" dirty="0"/>
          </a:p>
          <a:p>
            <a:endParaRPr lang="en-US" sz="1800" dirty="0"/>
          </a:p>
        </p:txBody>
      </p:sp>
    </p:spTree>
    <p:extLst>
      <p:ext uri="{BB962C8B-B14F-4D97-AF65-F5344CB8AC3E}">
        <p14:creationId xmlns:p14="http://schemas.microsoft.com/office/powerpoint/2010/main" val="8027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E6EB-D268-4277-AEF4-136194040CC9}"/>
              </a:ext>
            </a:extLst>
          </p:cNvPr>
          <p:cNvSpPr>
            <a:spLocks noGrp="1"/>
          </p:cNvSpPr>
          <p:nvPr>
            <p:ph type="title"/>
          </p:nvPr>
        </p:nvSpPr>
        <p:spPr/>
        <p:txBody>
          <a:bodyPr/>
          <a:lstStyle/>
          <a:p>
            <a:r>
              <a:rPr lang="en-US"/>
              <a:t>Who cannot give the blood donation</a:t>
            </a:r>
          </a:p>
        </p:txBody>
      </p:sp>
      <p:sp>
        <p:nvSpPr>
          <p:cNvPr id="3" name="Content Placeholder 2">
            <a:extLst>
              <a:ext uri="{FF2B5EF4-FFF2-40B4-BE49-F238E27FC236}">
                <a16:creationId xmlns:a16="http://schemas.microsoft.com/office/drawing/2014/main" id="{90115F0C-8102-4926-BF02-BF3153F5A0EA}"/>
              </a:ext>
            </a:extLst>
          </p:cNvPr>
          <p:cNvSpPr>
            <a:spLocks noGrp="1"/>
          </p:cNvSpPr>
          <p:nvPr>
            <p:ph idx="1"/>
          </p:nvPr>
        </p:nvSpPr>
        <p:spPr/>
        <p:txBody>
          <a:bodyPr>
            <a:normAutofit fontScale="70000" lnSpcReduction="20000"/>
          </a:bodyPr>
          <a:lstStyle/>
          <a:p>
            <a:r>
              <a:rPr lang="en-US" dirty="0"/>
              <a:t>A donor questionnaire is the key tool in donor selection for assessing donor health and safety and for reducing the risk of transmission of infection, for infections for which no suitable screening tests are available. </a:t>
            </a:r>
          </a:p>
          <a:p>
            <a:r>
              <a:rPr lang="en-US" dirty="0"/>
              <a:t>The physician who evaluates for cases not defined in the guide is authorized to make decisions.</a:t>
            </a:r>
          </a:p>
          <a:p>
            <a:r>
              <a:rPr lang="en-US" dirty="0"/>
              <a:t>If there is a situation where the donor should not give blood, the reasons for permanent or temporary rejection should be explained to the donor and recorded.</a:t>
            </a:r>
          </a:p>
          <a:p>
            <a:r>
              <a:rPr lang="en-US" dirty="0"/>
              <a:t>Ineligibility of the donation are;</a:t>
            </a:r>
          </a:p>
          <a:p>
            <a:pPr lvl="1"/>
            <a:r>
              <a:rPr lang="en-US" sz="2900" dirty="0"/>
              <a:t>Permanent deferral or</a:t>
            </a:r>
          </a:p>
          <a:p>
            <a:pPr lvl="1"/>
            <a:r>
              <a:rPr lang="en-US" sz="2900" dirty="0"/>
              <a:t>Temporary deferral</a:t>
            </a:r>
          </a:p>
        </p:txBody>
      </p:sp>
    </p:spTree>
    <p:extLst>
      <p:ext uri="{BB962C8B-B14F-4D97-AF65-F5344CB8AC3E}">
        <p14:creationId xmlns:p14="http://schemas.microsoft.com/office/powerpoint/2010/main" val="246092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866327-7AE9-432A-8447-4472BB444AE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Reasons of Permanent</a:t>
            </a:r>
            <a:br>
              <a:rPr lang="en-US" sz="4800"/>
            </a:br>
            <a:r>
              <a:rPr lang="en-US" sz="4800"/>
              <a:t>(Life—long) deferral</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Questions">
            <a:extLst>
              <a:ext uri="{FF2B5EF4-FFF2-40B4-BE49-F238E27FC236}">
                <a16:creationId xmlns:a16="http://schemas.microsoft.com/office/drawing/2014/main" id="{2EC0A8AE-8B31-4F74-AD81-EF3C2E73E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099" y="625683"/>
            <a:ext cx="5455380" cy="5455380"/>
          </a:xfrm>
          <a:prstGeom prst="rect">
            <a:avLst/>
          </a:prstGeom>
        </p:spPr>
      </p:pic>
    </p:spTree>
    <p:extLst>
      <p:ext uri="{BB962C8B-B14F-4D97-AF65-F5344CB8AC3E}">
        <p14:creationId xmlns:p14="http://schemas.microsoft.com/office/powerpoint/2010/main" val="327040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8532-4B4E-4AEB-BAB0-D96C7A4A9370}"/>
              </a:ext>
            </a:extLst>
          </p:cNvPr>
          <p:cNvSpPr>
            <a:spLocks noGrp="1"/>
          </p:cNvSpPr>
          <p:nvPr>
            <p:ph type="title"/>
          </p:nvPr>
        </p:nvSpPr>
        <p:spPr/>
        <p:txBody>
          <a:bodyPr/>
          <a:lstStyle/>
          <a:p>
            <a:r>
              <a:rPr lang="en-US" dirty="0"/>
              <a:t>The donor has;</a:t>
            </a:r>
          </a:p>
        </p:txBody>
      </p:sp>
      <p:sp>
        <p:nvSpPr>
          <p:cNvPr id="3" name="Content Placeholder 2">
            <a:extLst>
              <a:ext uri="{FF2B5EF4-FFF2-40B4-BE49-F238E27FC236}">
                <a16:creationId xmlns:a16="http://schemas.microsoft.com/office/drawing/2014/main" id="{9FE74D3F-7347-4BA4-86EC-FDA4311B2B2B}"/>
              </a:ext>
            </a:extLst>
          </p:cNvPr>
          <p:cNvSpPr>
            <a:spLocks noGrp="1"/>
          </p:cNvSpPr>
          <p:nvPr>
            <p:ph idx="1"/>
          </p:nvPr>
        </p:nvSpPr>
        <p:spPr/>
        <p:txBody>
          <a:bodyPr>
            <a:normAutofit fontScale="92500" lnSpcReduction="10000"/>
          </a:bodyPr>
          <a:lstStyle/>
          <a:p>
            <a:r>
              <a:rPr lang="en-US"/>
              <a:t>HIV positive</a:t>
            </a:r>
          </a:p>
          <a:p>
            <a:r>
              <a:rPr lang="en-US"/>
              <a:t>hepatitis B carrier</a:t>
            </a:r>
          </a:p>
          <a:p>
            <a:r>
              <a:rPr lang="en-US"/>
              <a:t>hepatitis C carrier</a:t>
            </a:r>
          </a:p>
          <a:p>
            <a:r>
              <a:rPr lang="en-US"/>
              <a:t>Syphilis</a:t>
            </a:r>
          </a:p>
          <a:p>
            <a:r>
              <a:rPr lang="en-US"/>
              <a:t>Q fever</a:t>
            </a:r>
          </a:p>
          <a:p>
            <a:r>
              <a:rPr lang="en-US"/>
              <a:t>Leishmaniasis</a:t>
            </a:r>
          </a:p>
          <a:p>
            <a:r>
              <a:rPr lang="en-US"/>
              <a:t>Chagas</a:t>
            </a:r>
          </a:p>
          <a:p>
            <a:endParaRPr lang="en-US"/>
          </a:p>
        </p:txBody>
      </p:sp>
    </p:spTree>
    <p:extLst>
      <p:ext uri="{BB962C8B-B14F-4D97-AF65-F5344CB8AC3E}">
        <p14:creationId xmlns:p14="http://schemas.microsoft.com/office/powerpoint/2010/main" val="187976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480D-4DB0-45DF-9947-16A3A786DAEB}"/>
              </a:ext>
            </a:extLst>
          </p:cNvPr>
          <p:cNvSpPr>
            <a:spLocks noGrp="1"/>
          </p:cNvSpPr>
          <p:nvPr>
            <p:ph type="title"/>
          </p:nvPr>
        </p:nvSpPr>
        <p:spPr/>
        <p:txBody>
          <a:bodyPr/>
          <a:lstStyle/>
          <a:p>
            <a:r>
              <a:rPr lang="en-US"/>
              <a:t>The diseases are;</a:t>
            </a:r>
          </a:p>
        </p:txBody>
      </p:sp>
      <p:sp>
        <p:nvSpPr>
          <p:cNvPr id="3" name="Content Placeholder 2">
            <a:extLst>
              <a:ext uri="{FF2B5EF4-FFF2-40B4-BE49-F238E27FC236}">
                <a16:creationId xmlns:a16="http://schemas.microsoft.com/office/drawing/2014/main" id="{1D9F18E3-9B7A-46FC-9841-7B45DFE93F79}"/>
              </a:ext>
            </a:extLst>
          </p:cNvPr>
          <p:cNvSpPr>
            <a:spLocks noGrp="1"/>
          </p:cNvSpPr>
          <p:nvPr>
            <p:ph idx="1"/>
          </p:nvPr>
        </p:nvSpPr>
        <p:spPr>
          <a:xfrm>
            <a:off x="634922" y="1633962"/>
            <a:ext cx="10970924" cy="3694176"/>
          </a:xfrm>
        </p:spPr>
        <p:txBody>
          <a:bodyPr>
            <a:noAutofit/>
          </a:bodyPr>
          <a:lstStyle/>
          <a:p>
            <a:r>
              <a:rPr lang="en-US" sz="2000" dirty="0"/>
              <a:t>Dementia, people who do not have legal capacity in terms of mental health</a:t>
            </a:r>
          </a:p>
          <a:p>
            <a:r>
              <a:rPr lang="en-US" sz="2000" dirty="0"/>
              <a:t>Diabetes insipidus</a:t>
            </a:r>
          </a:p>
          <a:p>
            <a:r>
              <a:rPr lang="en-US" sz="2000" dirty="0"/>
              <a:t>Diabetes mellitus: The use of insulin or having complication of DM</a:t>
            </a:r>
          </a:p>
          <a:p>
            <a:r>
              <a:rPr lang="en-US" sz="2000" dirty="0"/>
              <a:t>Cerebral embolism, CVA, stroke, recurrent venous thrombosis, temporal arteritis </a:t>
            </a:r>
          </a:p>
          <a:p>
            <a:r>
              <a:rPr lang="en-US" sz="2000" dirty="0"/>
              <a:t>Gastrectomy</a:t>
            </a:r>
          </a:p>
          <a:p>
            <a:r>
              <a:rPr lang="en-US" sz="2000" dirty="0"/>
              <a:t>G6PD, PK deficiency, Sickle cell disease, hereditary spherocytosis</a:t>
            </a:r>
            <a:r>
              <a:rPr lang="tr-TR" sz="2000" dirty="0"/>
              <a:t>, </a:t>
            </a:r>
            <a:r>
              <a:rPr lang="en-US" sz="2000" dirty="0"/>
              <a:t>hemophilia, congenital bleeding disorders</a:t>
            </a:r>
            <a:r>
              <a:rPr lang="tr-TR" sz="2000" dirty="0"/>
              <a:t>, </a:t>
            </a:r>
            <a:endParaRPr lang="en-US" sz="2000" dirty="0"/>
          </a:p>
          <a:p>
            <a:r>
              <a:rPr lang="en-US" sz="2000" dirty="0"/>
              <a:t>Cardiomyopathy, Cardiac failure, ASCD, MI, Chronic renal disease, Chronic liver disease, </a:t>
            </a:r>
            <a:r>
              <a:rPr lang="tr-TR" sz="2000" dirty="0" err="1"/>
              <a:t>cirrhosis</a:t>
            </a:r>
            <a:r>
              <a:rPr lang="en-US" sz="2000" dirty="0"/>
              <a:t>, Sarcoidosis, Stent history</a:t>
            </a:r>
          </a:p>
          <a:p>
            <a:r>
              <a:rPr lang="en-US" sz="2000" dirty="0"/>
              <a:t>Polycythemia vera,</a:t>
            </a:r>
            <a:r>
              <a:rPr lang="tr-TR" sz="2000" dirty="0"/>
              <a:t> </a:t>
            </a:r>
            <a:r>
              <a:rPr lang="en-US" sz="2000" dirty="0"/>
              <a:t>splenectomy for the treatment, thalassemia major</a:t>
            </a:r>
          </a:p>
          <a:p>
            <a:r>
              <a:rPr lang="en-US" sz="2000" dirty="0" err="1"/>
              <a:t>Marfan</a:t>
            </a:r>
            <a:r>
              <a:rPr lang="en-US" sz="2000" dirty="0"/>
              <a:t> syndrome</a:t>
            </a:r>
            <a:r>
              <a:rPr lang="tr-TR" sz="2000" dirty="0"/>
              <a:t>, </a:t>
            </a:r>
            <a:r>
              <a:rPr lang="en-US" sz="2000" dirty="0"/>
              <a:t>Connective tissue disorders, Ulcerative colitis, Chron disease</a:t>
            </a:r>
          </a:p>
          <a:p>
            <a:r>
              <a:rPr lang="en-US" sz="2000" dirty="0"/>
              <a:t>Cancer</a:t>
            </a:r>
          </a:p>
          <a:p>
            <a:r>
              <a:rPr lang="en-US" sz="2000" dirty="0"/>
              <a:t>Transplantation</a:t>
            </a:r>
          </a:p>
        </p:txBody>
      </p:sp>
    </p:spTree>
    <p:extLst>
      <p:ext uri="{BB962C8B-B14F-4D97-AF65-F5344CB8AC3E}">
        <p14:creationId xmlns:p14="http://schemas.microsoft.com/office/powerpoint/2010/main" val="356296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E8BE-2979-445B-B5FA-42590090F0E4}"/>
              </a:ext>
            </a:extLst>
          </p:cNvPr>
          <p:cNvSpPr>
            <a:spLocks noGrp="1"/>
          </p:cNvSpPr>
          <p:nvPr>
            <p:ph type="title"/>
          </p:nvPr>
        </p:nvSpPr>
        <p:spPr/>
        <p:txBody>
          <a:bodyPr/>
          <a:lstStyle/>
          <a:p>
            <a:r>
              <a:rPr lang="en-US"/>
              <a:t>Drugs</a:t>
            </a:r>
          </a:p>
        </p:txBody>
      </p:sp>
      <p:sp>
        <p:nvSpPr>
          <p:cNvPr id="3" name="Content Placeholder 2">
            <a:extLst>
              <a:ext uri="{FF2B5EF4-FFF2-40B4-BE49-F238E27FC236}">
                <a16:creationId xmlns:a16="http://schemas.microsoft.com/office/drawing/2014/main" id="{7881D1E5-BD37-4E7E-BE78-2A72090E49D7}"/>
              </a:ext>
            </a:extLst>
          </p:cNvPr>
          <p:cNvSpPr>
            <a:spLocks noGrp="1"/>
          </p:cNvSpPr>
          <p:nvPr>
            <p:ph idx="1"/>
          </p:nvPr>
        </p:nvSpPr>
        <p:spPr/>
        <p:txBody>
          <a:bodyPr/>
          <a:lstStyle/>
          <a:p>
            <a:r>
              <a:rPr lang="en-US" dirty="0"/>
              <a:t>Digoxin,</a:t>
            </a:r>
          </a:p>
          <a:p>
            <a:r>
              <a:rPr lang="en-US" dirty="0"/>
              <a:t>Insulin, </a:t>
            </a:r>
          </a:p>
          <a:p>
            <a:r>
              <a:rPr lang="en-US" dirty="0"/>
              <a:t>GF, </a:t>
            </a:r>
          </a:p>
          <a:p>
            <a:r>
              <a:rPr lang="en-US" dirty="0" err="1"/>
              <a:t>IVIg</a:t>
            </a:r>
            <a:r>
              <a:rPr lang="en-US" dirty="0"/>
              <a:t>, </a:t>
            </a:r>
          </a:p>
          <a:p>
            <a:r>
              <a:rPr lang="tr-TR" dirty="0"/>
              <a:t>T</a:t>
            </a:r>
            <a:r>
              <a:rPr lang="en-US" dirty="0" err="1"/>
              <a:t>amoxifen</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41738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8532-4B4E-4AEB-BAB0-D96C7A4A9370}"/>
              </a:ext>
            </a:extLst>
          </p:cNvPr>
          <p:cNvSpPr>
            <a:spLocks noGrp="1"/>
          </p:cNvSpPr>
          <p:nvPr>
            <p:ph type="title"/>
          </p:nvPr>
        </p:nvSpPr>
        <p:spPr/>
        <p:txBody>
          <a:bodyPr/>
          <a:lstStyle/>
          <a:p>
            <a:r>
              <a:rPr lang="en-US"/>
              <a:t>Occupation</a:t>
            </a:r>
          </a:p>
        </p:txBody>
      </p:sp>
      <p:sp>
        <p:nvSpPr>
          <p:cNvPr id="3" name="Content Placeholder 2">
            <a:extLst>
              <a:ext uri="{FF2B5EF4-FFF2-40B4-BE49-F238E27FC236}">
                <a16:creationId xmlns:a16="http://schemas.microsoft.com/office/drawing/2014/main" id="{9FE74D3F-7347-4BA4-86EC-FDA4311B2B2B}"/>
              </a:ext>
            </a:extLst>
          </p:cNvPr>
          <p:cNvSpPr>
            <a:spLocks noGrp="1"/>
          </p:cNvSpPr>
          <p:nvPr>
            <p:ph idx="1"/>
          </p:nvPr>
        </p:nvSpPr>
        <p:spPr/>
        <p:txBody>
          <a:bodyPr>
            <a:normAutofit/>
          </a:bodyPr>
          <a:lstStyle/>
          <a:p>
            <a:r>
              <a:rPr lang="en-US" dirty="0"/>
              <a:t>working as a sex worker. </a:t>
            </a:r>
            <a:endParaRPr lang="tr-TR" dirty="0"/>
          </a:p>
          <a:p>
            <a:endParaRPr lang="tr-TR" dirty="0"/>
          </a:p>
        </p:txBody>
      </p:sp>
    </p:spTree>
    <p:extLst>
      <p:ext uri="{BB962C8B-B14F-4D97-AF65-F5344CB8AC3E}">
        <p14:creationId xmlns:p14="http://schemas.microsoft.com/office/powerpoint/2010/main" val="3741396748"/>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52441"/>
      </a:dk2>
      <a:lt2>
        <a:srgbClr val="E2E8E7"/>
      </a:lt2>
      <a:accent1>
        <a:srgbClr val="C34D61"/>
      </a:accent1>
      <a:accent2>
        <a:srgbClr val="B13B81"/>
      </a:accent2>
      <a:accent3>
        <a:srgbClr val="C34DC3"/>
      </a:accent3>
      <a:accent4>
        <a:srgbClr val="7F3BB1"/>
      </a:accent4>
      <a:accent5>
        <a:srgbClr val="604DC3"/>
      </a:accent5>
      <a:accent6>
        <a:srgbClr val="3B59B1"/>
      </a:accent6>
      <a:hlink>
        <a:srgbClr val="8361CA"/>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91</TotalTime>
  <Words>853</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Who Can Give Blood: Blood Donation Eligibility Requirement</vt:lpstr>
      <vt:lpstr>Blood Donor Selection (BTS)</vt:lpstr>
      <vt:lpstr>Who is the blood donor?</vt:lpstr>
      <vt:lpstr>Who cannot give the blood donation</vt:lpstr>
      <vt:lpstr>Reasons of Permanent (Life—long) deferral</vt:lpstr>
      <vt:lpstr>The donor has;</vt:lpstr>
      <vt:lpstr>The diseases are;</vt:lpstr>
      <vt:lpstr>Drugs</vt:lpstr>
      <vt:lpstr>Occupation</vt:lpstr>
      <vt:lpstr>Travelling or Residence</vt:lpstr>
      <vt:lpstr>Reasons of Temporary Defferals</vt:lpstr>
      <vt:lpstr>Possible infection risk for sexually transmitted -12 months</vt:lpstr>
      <vt:lpstr>Other reasons</vt:lpstr>
      <vt:lpstr>Other reasons</vt:lpstr>
      <vt:lpstr>Frequency of Donation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Can Give Blood: Blood Donation Eligibility Requirement</dc:title>
  <dc:creator>pervin topçuoglu</dc:creator>
  <cp:lastModifiedBy>pervin topçuoglu</cp:lastModifiedBy>
  <cp:revision>18</cp:revision>
  <dcterms:created xsi:type="dcterms:W3CDTF">2020-01-19T16:27:17Z</dcterms:created>
  <dcterms:modified xsi:type="dcterms:W3CDTF">2020-02-12T17:48:44Z</dcterms:modified>
</cp:coreProperties>
</file>