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326" r:id="rId3"/>
    <p:sldId id="316" r:id="rId4"/>
    <p:sldId id="317" r:id="rId5"/>
    <p:sldId id="318" r:id="rId6"/>
    <p:sldId id="299" r:id="rId7"/>
    <p:sldId id="300" r:id="rId8"/>
    <p:sldId id="301" r:id="rId9"/>
    <p:sldId id="268" r:id="rId10"/>
    <p:sldId id="279" r:id="rId11"/>
    <p:sldId id="269" r:id="rId12"/>
    <p:sldId id="270" r:id="rId13"/>
    <p:sldId id="271" r:id="rId14"/>
    <p:sldId id="304" r:id="rId15"/>
    <p:sldId id="305" r:id="rId16"/>
    <p:sldId id="306" r:id="rId17"/>
    <p:sldId id="319" r:id="rId18"/>
    <p:sldId id="308" r:id="rId19"/>
    <p:sldId id="309" r:id="rId20"/>
    <p:sldId id="310" r:id="rId21"/>
    <p:sldId id="320" r:id="rId22"/>
    <p:sldId id="321" r:id="rId23"/>
    <p:sldId id="311" r:id="rId24"/>
    <p:sldId id="323" r:id="rId25"/>
    <p:sldId id="312" r:id="rId26"/>
    <p:sldId id="313" r:id="rId27"/>
    <p:sldId id="325" r:id="rId28"/>
    <p:sldId id="276"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8"/>
            <a:ext cx="103632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B61BEF0D-F0BB-DE4B-95CE-6DB70DBA9567}" type="datetimeFigureOut">
              <a:rPr lang="en-US" smtClean="0"/>
              <a:pPr/>
              <a:t>1/19/2020</a:t>
            </a:fld>
            <a:endParaRPr lang="en-US" dirty="0"/>
          </a:p>
        </p:txBody>
      </p:sp>
      <p:sp>
        <p:nvSpPr>
          <p:cNvPr id="5" name="4 Altbilgi Yer Tutucusu"/>
          <p:cNvSpPr>
            <a:spLocks noGrp="1"/>
          </p:cNvSpPr>
          <p:nvPr>
            <p:ph type="ftr" sz="quarter" idx="11"/>
          </p:nvPr>
        </p:nvSpPr>
        <p:spPr/>
        <p:txBody>
          <a:bodyPr/>
          <a:lstStyle/>
          <a:p>
            <a:endParaRPr lang="en-US" dirty="0"/>
          </a:p>
        </p:txBody>
      </p:sp>
      <p:sp>
        <p:nvSpPr>
          <p:cNvPr id="6" name="5 Slayt Numarası Yer Tutucusu"/>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61BEF0D-F0BB-DE4B-95CE-6DB70DBA9567}" type="datetimeFigureOut">
              <a:rPr lang="en-US" smtClean="0"/>
              <a:pPr/>
              <a:t>1/19/2020</a:t>
            </a:fld>
            <a:endParaRPr lang="en-US" dirty="0"/>
          </a:p>
        </p:txBody>
      </p:sp>
      <p:sp>
        <p:nvSpPr>
          <p:cNvPr id="5" name="4 Altbilgi Yer Tutucusu"/>
          <p:cNvSpPr>
            <a:spLocks noGrp="1"/>
          </p:cNvSpPr>
          <p:nvPr>
            <p:ph type="ftr" sz="quarter" idx="11"/>
          </p:nvPr>
        </p:nvSpPr>
        <p:spPr/>
        <p:txBody>
          <a:bodyPr/>
          <a:lstStyle/>
          <a:p>
            <a:endParaRPr lang="en-US" dirty="0"/>
          </a:p>
        </p:txBody>
      </p:sp>
      <p:sp>
        <p:nvSpPr>
          <p:cNvPr id="6" name="5 Slayt Numarası Yer Tutucusu"/>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11785600" y="274641"/>
            <a:ext cx="36576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812800" y="274641"/>
            <a:ext cx="107696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61BEF0D-F0BB-DE4B-95CE-6DB70DBA9567}" type="datetimeFigureOut">
              <a:rPr lang="en-US" smtClean="0"/>
              <a:pPr/>
              <a:t>1/19/2020</a:t>
            </a:fld>
            <a:endParaRPr lang="en-US" dirty="0"/>
          </a:p>
        </p:txBody>
      </p:sp>
      <p:sp>
        <p:nvSpPr>
          <p:cNvPr id="5" name="4 Altbilgi Yer Tutucusu"/>
          <p:cNvSpPr>
            <a:spLocks noGrp="1"/>
          </p:cNvSpPr>
          <p:nvPr>
            <p:ph type="ftr" sz="quarter" idx="11"/>
          </p:nvPr>
        </p:nvSpPr>
        <p:spPr/>
        <p:txBody>
          <a:bodyPr/>
          <a:lstStyle/>
          <a:p>
            <a:endParaRPr lang="en-US" dirty="0"/>
          </a:p>
        </p:txBody>
      </p:sp>
      <p:sp>
        <p:nvSpPr>
          <p:cNvPr id="6" name="5 Slayt Numarası Yer Tutucusu"/>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2A54C80-263E-416B-A8E0-580EDEADCBDC}" type="datetimeFigureOut">
              <a:rPr lang="en-US" smtClean="0"/>
              <a:pPr/>
              <a:t>1/19/2020</a:t>
            </a:fld>
            <a:endParaRPr lang="en-US" dirty="0"/>
          </a:p>
        </p:txBody>
      </p:sp>
      <p:sp>
        <p:nvSpPr>
          <p:cNvPr id="5" name="4 Altbilgi Yer Tutucusu"/>
          <p:cNvSpPr>
            <a:spLocks noGrp="1"/>
          </p:cNvSpPr>
          <p:nvPr>
            <p:ph type="ftr" sz="quarter" idx="11"/>
          </p:nvPr>
        </p:nvSpPr>
        <p:spPr/>
        <p:txBody>
          <a:bodyPr/>
          <a:lstStyle/>
          <a:p>
            <a:endParaRPr lang="en-US" dirty="0"/>
          </a:p>
        </p:txBody>
      </p:sp>
      <p:sp>
        <p:nvSpPr>
          <p:cNvPr id="6" name="5 Slayt Numarası Yer Tutucusu"/>
          <p:cNvSpPr>
            <a:spLocks noGrp="1"/>
          </p:cNvSpPr>
          <p:nvPr>
            <p:ph type="sldNum" sz="quarter" idx="12"/>
          </p:nvPr>
        </p:nvSpPr>
        <p:spPr/>
        <p:txBody>
          <a:bodyPr/>
          <a:lstStyle/>
          <a:p>
            <a:fld id="{519954A3-9DFD-4C44-94BA-B95130A3BA1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3"/>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B61BEF0D-F0BB-DE4B-95CE-6DB70DBA9567}" type="datetimeFigureOut">
              <a:rPr lang="en-US" smtClean="0"/>
              <a:pPr/>
              <a:t>1/19/2020</a:t>
            </a:fld>
            <a:endParaRPr lang="en-US" dirty="0"/>
          </a:p>
        </p:txBody>
      </p:sp>
      <p:sp>
        <p:nvSpPr>
          <p:cNvPr id="5" name="4 Altbilgi Yer Tutucusu"/>
          <p:cNvSpPr>
            <a:spLocks noGrp="1"/>
          </p:cNvSpPr>
          <p:nvPr>
            <p:ph type="ftr" sz="quarter" idx="11"/>
          </p:nvPr>
        </p:nvSpPr>
        <p:spPr/>
        <p:txBody>
          <a:bodyPr/>
          <a:lstStyle/>
          <a:p>
            <a:endParaRPr lang="en-US" dirty="0"/>
          </a:p>
        </p:txBody>
      </p:sp>
      <p:sp>
        <p:nvSpPr>
          <p:cNvPr id="6" name="5 Slayt Numarası Yer Tutucusu"/>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42A54C80-263E-416B-A8E0-580EDEADCBDC}" type="datetimeFigureOut">
              <a:rPr lang="en-US" smtClean="0"/>
              <a:pPr/>
              <a:t>1/19/2020</a:t>
            </a:fld>
            <a:endParaRPr lang="en-US" dirty="0"/>
          </a:p>
        </p:txBody>
      </p:sp>
      <p:sp>
        <p:nvSpPr>
          <p:cNvPr id="6" name="5 Altbilgi Yer Tutucusu"/>
          <p:cNvSpPr>
            <a:spLocks noGrp="1"/>
          </p:cNvSpPr>
          <p:nvPr>
            <p:ph type="ftr" sz="quarter" idx="11"/>
          </p:nvPr>
        </p:nvSpPr>
        <p:spPr/>
        <p:txBody>
          <a:bodyPr/>
          <a:lstStyle/>
          <a:p>
            <a:endParaRPr lang="en-US" dirty="0"/>
          </a:p>
        </p:txBody>
      </p:sp>
      <p:sp>
        <p:nvSpPr>
          <p:cNvPr id="7" name="6 Slayt Numarası Yer Tutucusu"/>
          <p:cNvSpPr>
            <a:spLocks noGrp="1"/>
          </p:cNvSpPr>
          <p:nvPr>
            <p:ph type="sldNum" sz="quarter" idx="12"/>
          </p:nvPr>
        </p:nvSpPr>
        <p:spPr/>
        <p:txBody>
          <a:bodyPr/>
          <a:lstStyle/>
          <a:p>
            <a:fld id="{519954A3-9DFD-4C44-94BA-B95130A3BA1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B61BEF0D-F0BB-DE4B-95CE-6DB70DBA9567}" type="datetimeFigureOut">
              <a:rPr lang="en-US" smtClean="0"/>
              <a:pPr/>
              <a:t>1/19/2020</a:t>
            </a:fld>
            <a:endParaRPr lang="en-US" dirty="0"/>
          </a:p>
        </p:txBody>
      </p:sp>
      <p:sp>
        <p:nvSpPr>
          <p:cNvPr id="8" name="7 Altbilgi Yer Tutucusu"/>
          <p:cNvSpPr>
            <a:spLocks noGrp="1"/>
          </p:cNvSpPr>
          <p:nvPr>
            <p:ph type="ftr" sz="quarter" idx="11"/>
          </p:nvPr>
        </p:nvSpPr>
        <p:spPr/>
        <p:txBody>
          <a:bodyPr/>
          <a:lstStyle/>
          <a:p>
            <a:endParaRPr lang="en-US" dirty="0"/>
          </a:p>
        </p:txBody>
      </p:sp>
      <p:sp>
        <p:nvSpPr>
          <p:cNvPr id="9" name="8 Slayt Numarası Yer Tutucusu"/>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B61BEF0D-F0BB-DE4B-95CE-6DB70DBA9567}" type="datetimeFigureOut">
              <a:rPr lang="en-US" smtClean="0"/>
              <a:pPr/>
              <a:t>1/19/2020</a:t>
            </a:fld>
            <a:endParaRPr lang="en-US" dirty="0"/>
          </a:p>
        </p:txBody>
      </p:sp>
      <p:sp>
        <p:nvSpPr>
          <p:cNvPr id="4" name="3 Altbilgi Yer Tutucusu"/>
          <p:cNvSpPr>
            <a:spLocks noGrp="1"/>
          </p:cNvSpPr>
          <p:nvPr>
            <p:ph type="ftr" sz="quarter" idx="11"/>
          </p:nvPr>
        </p:nvSpPr>
        <p:spPr/>
        <p:txBody>
          <a:bodyPr/>
          <a:lstStyle/>
          <a:p>
            <a:endParaRPr lang="en-US" dirty="0"/>
          </a:p>
        </p:txBody>
      </p:sp>
      <p:sp>
        <p:nvSpPr>
          <p:cNvPr id="5" name="4 Slayt Numarası Yer Tutucusu"/>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61BEF0D-F0BB-DE4B-95CE-6DB70DBA9567}" type="datetimeFigureOut">
              <a:rPr lang="en-US" smtClean="0"/>
              <a:pPr/>
              <a:t>1/19/2020</a:t>
            </a:fld>
            <a:endParaRPr lang="en-US" dirty="0"/>
          </a:p>
        </p:txBody>
      </p:sp>
      <p:sp>
        <p:nvSpPr>
          <p:cNvPr id="3" name="2 Altbilgi Yer Tutucusu"/>
          <p:cNvSpPr>
            <a:spLocks noGrp="1"/>
          </p:cNvSpPr>
          <p:nvPr>
            <p:ph type="ftr" sz="quarter" idx="11"/>
          </p:nvPr>
        </p:nvSpPr>
        <p:spPr/>
        <p:txBody>
          <a:bodyPr/>
          <a:lstStyle/>
          <a:p>
            <a:endParaRPr lang="en-US" dirty="0"/>
          </a:p>
        </p:txBody>
      </p:sp>
      <p:sp>
        <p:nvSpPr>
          <p:cNvPr id="4" name="3 Slayt Numarası Yer Tutucusu"/>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2"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2A54C80-263E-416B-A8E0-580EDEADCBDC}" type="datetimeFigureOut">
              <a:rPr lang="en-US" smtClean="0"/>
              <a:pPr/>
              <a:t>1/19/2020</a:t>
            </a:fld>
            <a:endParaRPr lang="en-US" dirty="0"/>
          </a:p>
        </p:txBody>
      </p:sp>
      <p:sp>
        <p:nvSpPr>
          <p:cNvPr id="6" name="5 Altbilgi Yer Tutucusu"/>
          <p:cNvSpPr>
            <a:spLocks noGrp="1"/>
          </p:cNvSpPr>
          <p:nvPr>
            <p:ph type="ftr" sz="quarter" idx="11"/>
          </p:nvPr>
        </p:nvSpPr>
        <p:spPr/>
        <p:txBody>
          <a:bodyPr/>
          <a:lstStyle/>
          <a:p>
            <a:endParaRPr lang="en-US" dirty="0"/>
          </a:p>
        </p:txBody>
      </p:sp>
      <p:sp>
        <p:nvSpPr>
          <p:cNvPr id="7" name="6 Slayt Numarası Yer Tutucusu"/>
          <p:cNvSpPr>
            <a:spLocks noGrp="1"/>
          </p:cNvSpPr>
          <p:nvPr>
            <p:ph type="sldNum" sz="quarter" idx="12"/>
          </p:nvPr>
        </p:nvSpPr>
        <p:spPr/>
        <p:txBody>
          <a:bodyPr/>
          <a:lstStyle/>
          <a:p>
            <a:fld id="{519954A3-9DFD-4C44-94BA-B95130A3BA1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61BEF0D-F0BB-DE4B-95CE-6DB70DBA9567}" type="datetimeFigureOut">
              <a:rPr lang="en-US" smtClean="0"/>
              <a:pPr/>
              <a:t>1/19/2020</a:t>
            </a:fld>
            <a:endParaRPr lang="en-US" dirty="0"/>
          </a:p>
        </p:txBody>
      </p:sp>
      <p:sp>
        <p:nvSpPr>
          <p:cNvPr id="6" name="5 Altbilgi Yer Tutucusu"/>
          <p:cNvSpPr>
            <a:spLocks noGrp="1"/>
          </p:cNvSpPr>
          <p:nvPr>
            <p:ph type="ftr" sz="quarter" idx="11"/>
          </p:nvPr>
        </p:nvSpPr>
        <p:spPr/>
        <p:txBody>
          <a:bodyPr/>
          <a:lstStyle/>
          <a:p>
            <a:endParaRPr lang="en-US" dirty="0"/>
          </a:p>
        </p:txBody>
      </p:sp>
      <p:sp>
        <p:nvSpPr>
          <p:cNvPr id="7" name="6 Slayt Numarası Yer Tutucusu"/>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1/19/2020</a:t>
            </a:fld>
            <a:endParaRPr lang="en-US" dirty="0"/>
          </a:p>
        </p:txBody>
      </p:sp>
      <p:sp>
        <p:nvSpPr>
          <p:cNvPr id="5" name="4 Altbilgi Yer Tutucusu"/>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5 Slayt Numarası Yer Tutucusu"/>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pPr algn="ctr"/>
            <a:r>
              <a:rPr lang="tr-TR" sz="5000" b="1" dirty="0" smtClean="0">
                <a:latin typeface="Times New Roman" panose="02020603050405020304" pitchFamily="18" charset="0"/>
                <a:cs typeface="Times New Roman" panose="02020603050405020304" pitchFamily="18" charset="0"/>
              </a:rPr>
              <a:t>Hemşirelikte Etik </a:t>
            </a:r>
            <a:endParaRPr lang="tr-TR" sz="5000" b="1"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normAutofit/>
          </a:bodyPr>
          <a:lstStyle/>
          <a:p>
            <a:pPr algn="r"/>
            <a:endParaRPr lang="tr-TR" dirty="0" smtClean="0">
              <a:solidFill>
                <a:schemeClr val="tx1"/>
              </a:solidFill>
              <a:latin typeface="Times New Roman" panose="02020603050405020304" pitchFamily="18" charset="0"/>
              <a:cs typeface="Times New Roman" panose="02020603050405020304" pitchFamily="18" charset="0"/>
            </a:endParaRPr>
          </a:p>
          <a:p>
            <a:pPr algn="r"/>
            <a:r>
              <a:rPr lang="tr-TR" dirty="0" smtClean="0">
                <a:solidFill>
                  <a:schemeClr val="tx1"/>
                </a:solidFill>
                <a:latin typeface="Times New Roman" panose="02020603050405020304" pitchFamily="18" charset="0"/>
                <a:cs typeface="Times New Roman" panose="02020603050405020304" pitchFamily="18" charset="0"/>
              </a:rPr>
              <a:t>Öğretim Görevlisi</a:t>
            </a:r>
          </a:p>
          <a:p>
            <a:pPr algn="r"/>
            <a:r>
              <a:rPr lang="tr-TR" dirty="0" smtClean="0">
                <a:solidFill>
                  <a:schemeClr val="tx1"/>
                </a:solidFill>
                <a:latin typeface="Times New Roman" panose="02020603050405020304" pitchFamily="18" charset="0"/>
                <a:cs typeface="Times New Roman" panose="02020603050405020304" pitchFamily="18" charset="0"/>
              </a:rPr>
              <a:t>Meltem ÖZDUYAN KILIÇ</a:t>
            </a:r>
            <a:endParaRPr lang="tr-T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5563558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pic>
        <p:nvPicPr>
          <p:cNvPr id="4" name="İçerik Yer Tutucusu 3"/>
          <p:cNvPicPr>
            <a:picLocks noGrp="1" noChangeAspect="1"/>
          </p:cNvPicPr>
          <p:nvPr>
            <p:ph idx="1"/>
          </p:nvPr>
        </p:nvPicPr>
        <p:blipFill>
          <a:blip r:embed="rId2"/>
          <a:stretch>
            <a:fillRect/>
          </a:stretch>
        </p:blipFill>
        <p:spPr>
          <a:xfrm>
            <a:off x="1" y="-782"/>
            <a:ext cx="12030890" cy="6858782"/>
          </a:xfrm>
          <a:prstGeom prst="rect">
            <a:avLst/>
          </a:prstGeom>
        </p:spPr>
      </p:pic>
    </p:spTree>
    <p:extLst>
      <p:ext uri="{BB962C8B-B14F-4D97-AF65-F5344CB8AC3E}">
        <p14:creationId xmlns="" xmlns:p14="http://schemas.microsoft.com/office/powerpoint/2010/main" val="943726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200" b="1" dirty="0" smtClean="0">
                <a:latin typeface="Times New Roman" panose="02020603050405020304" pitchFamily="18" charset="0"/>
                <a:cs typeface="Times New Roman" panose="02020603050405020304" pitchFamily="18" charset="0"/>
              </a:rPr>
              <a:t>Hemşirelikte Etik Kodlar</a:t>
            </a:r>
            <a:endParaRPr lang="tr-TR" sz="3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677334" y="1293223"/>
            <a:ext cx="11275180" cy="4937760"/>
          </a:xfrm>
        </p:spPr>
        <p:txBody>
          <a:bodyPr>
            <a:noAutofit/>
          </a:bodyPr>
          <a:lstStyle/>
          <a:p>
            <a:pPr algn="just">
              <a:lnSpc>
                <a:spcPct val="150000"/>
              </a:lnSpc>
            </a:pPr>
            <a:r>
              <a:rPr lang="tr-TR" sz="3000" dirty="0" smtClean="0">
                <a:latin typeface="Times New Roman" panose="02020603050405020304" pitchFamily="18" charset="0"/>
                <a:cs typeface="Times New Roman" panose="02020603050405020304" pitchFamily="18" charset="0"/>
              </a:rPr>
              <a:t>Hemşirenin temel işlevi hasta ya da sağlıklı bireye yardım etmek, amacı ise sağlıklı ya da hasta bireyi eğiterek kendi gereksinimlerini karşılamasında gerekli desteği sağlamaktır. Bunun için de etik ilkeleri bilme sorumluluğu vardır.</a:t>
            </a:r>
          </a:p>
          <a:p>
            <a:pPr algn="just">
              <a:lnSpc>
                <a:spcPct val="150000"/>
              </a:lnSpc>
            </a:pPr>
            <a:r>
              <a:rPr lang="tr-TR" sz="3000" dirty="0" smtClean="0">
                <a:latin typeface="Times New Roman" panose="02020603050405020304" pitchFamily="18" charset="0"/>
                <a:cs typeface="Times New Roman" panose="02020603050405020304" pitchFamily="18" charset="0"/>
              </a:rPr>
              <a:t>Hemşirelik mesleğinin ilk etik kodları olarak Florance </a:t>
            </a:r>
            <a:r>
              <a:rPr lang="tr-TR" sz="3000" dirty="0" err="1" smtClean="0">
                <a:latin typeface="Times New Roman" panose="02020603050405020304" pitchFamily="18" charset="0"/>
                <a:cs typeface="Times New Roman" panose="02020603050405020304" pitchFamily="18" charset="0"/>
              </a:rPr>
              <a:t>Nightingale</a:t>
            </a:r>
            <a:r>
              <a:rPr lang="tr-TR" sz="3000" dirty="0" smtClean="0">
                <a:latin typeface="Times New Roman" panose="02020603050405020304" pitchFamily="18" charset="0"/>
                <a:cs typeface="Times New Roman" panose="02020603050405020304" pitchFamily="18" charset="0"/>
              </a:rPr>
              <a:t> Andı düşünülebilir. </a:t>
            </a:r>
            <a:endParaRPr lang="tr-TR" sz="30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947182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Florance </a:t>
            </a:r>
            <a:r>
              <a:rPr lang="tr-TR" sz="3200" b="1" dirty="0" err="1">
                <a:latin typeface="Times New Roman" panose="02020603050405020304" pitchFamily="18" charset="0"/>
                <a:cs typeface="Times New Roman" panose="02020603050405020304" pitchFamily="18" charset="0"/>
              </a:rPr>
              <a:t>Nightingale</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Andı</a:t>
            </a:r>
            <a:endParaRPr lang="tr-TR" sz="3200" b="1" dirty="0"/>
          </a:p>
        </p:txBody>
      </p:sp>
      <p:sp>
        <p:nvSpPr>
          <p:cNvPr id="3" name="İçerik Yer Tutucusu 2"/>
          <p:cNvSpPr>
            <a:spLocks noGrp="1"/>
          </p:cNvSpPr>
          <p:nvPr>
            <p:ph idx="1"/>
          </p:nvPr>
        </p:nvSpPr>
        <p:spPr>
          <a:xfrm>
            <a:off x="677334" y="1319349"/>
            <a:ext cx="10961672" cy="5264331"/>
          </a:xfrm>
        </p:spPr>
        <p:txBody>
          <a:bodyPr>
            <a:noAutofit/>
          </a:bodyPr>
          <a:lstStyle/>
          <a:p>
            <a:pPr marL="0" indent="0" algn="just">
              <a:buNone/>
            </a:pPr>
            <a:r>
              <a:rPr lang="tr-TR" sz="2800" i="1" dirty="0" smtClean="0">
                <a:solidFill>
                  <a:srgbClr val="231F20"/>
                </a:solidFill>
                <a:latin typeface="Times New Roman" panose="02020603050405020304" pitchFamily="18" charset="0"/>
                <a:cs typeface="Times New Roman" panose="02020603050405020304" pitchFamily="18" charset="0"/>
              </a:rPr>
              <a:t>‘Tanrı’nın </a:t>
            </a:r>
            <a:r>
              <a:rPr lang="tr-TR" sz="2800" i="1" dirty="0">
                <a:solidFill>
                  <a:srgbClr val="231F20"/>
                </a:solidFill>
                <a:latin typeface="Times New Roman" panose="02020603050405020304" pitchFamily="18" charset="0"/>
                <a:cs typeface="Times New Roman" panose="02020603050405020304" pitchFamily="18" charset="0"/>
              </a:rPr>
              <a:t>ve bu meclisin huzurunda </a:t>
            </a:r>
            <a:r>
              <a:rPr lang="tr-TR" sz="2800" i="1" dirty="0" smtClean="0">
                <a:solidFill>
                  <a:srgbClr val="231F20"/>
                </a:solidFill>
                <a:latin typeface="Times New Roman" panose="02020603050405020304" pitchFamily="18" charset="0"/>
                <a:cs typeface="Times New Roman" panose="02020603050405020304" pitchFamily="18" charset="0"/>
              </a:rPr>
              <a:t>hayatımı saflık </a:t>
            </a:r>
            <a:r>
              <a:rPr lang="tr-TR" sz="2800" i="1" dirty="0">
                <a:solidFill>
                  <a:srgbClr val="231F20"/>
                </a:solidFill>
                <a:latin typeface="Times New Roman" panose="02020603050405020304" pitchFamily="18" charset="0"/>
                <a:cs typeface="Times New Roman" panose="02020603050405020304" pitchFamily="18" charset="0"/>
              </a:rPr>
              <a:t>içinde geçireceğime ve mesleğimim </a:t>
            </a:r>
            <a:r>
              <a:rPr lang="tr-TR" sz="2800" i="1" dirty="0" smtClean="0">
                <a:solidFill>
                  <a:srgbClr val="231F20"/>
                </a:solidFill>
                <a:latin typeface="Times New Roman" panose="02020603050405020304" pitchFamily="18" charset="0"/>
                <a:cs typeface="Times New Roman" panose="02020603050405020304" pitchFamily="18" charset="0"/>
              </a:rPr>
              <a:t>sadakatle yerine </a:t>
            </a:r>
            <a:r>
              <a:rPr lang="tr-TR" sz="2800" i="1" dirty="0">
                <a:solidFill>
                  <a:srgbClr val="231F20"/>
                </a:solidFill>
                <a:latin typeface="Times New Roman" panose="02020603050405020304" pitchFamily="18" charset="0"/>
                <a:cs typeface="Times New Roman" panose="02020603050405020304" pitchFamily="18" charset="0"/>
              </a:rPr>
              <a:t>getireceğime ant </a:t>
            </a:r>
            <a:r>
              <a:rPr lang="tr-TR" sz="2800" i="1" dirty="0" smtClean="0">
                <a:solidFill>
                  <a:srgbClr val="231F20"/>
                </a:solidFill>
                <a:latin typeface="Times New Roman" panose="02020603050405020304" pitchFamily="18" charset="0"/>
                <a:cs typeface="Times New Roman" panose="02020603050405020304" pitchFamily="18" charset="0"/>
              </a:rPr>
              <a:t>içerim.</a:t>
            </a:r>
          </a:p>
          <a:p>
            <a:pPr marL="0" indent="0" algn="just">
              <a:buNone/>
            </a:pPr>
            <a:r>
              <a:rPr lang="tr-TR" sz="2800" i="1" dirty="0" smtClean="0">
                <a:solidFill>
                  <a:srgbClr val="231F20"/>
                </a:solidFill>
                <a:latin typeface="Times New Roman" panose="02020603050405020304" pitchFamily="18" charset="0"/>
                <a:cs typeface="Times New Roman" panose="02020603050405020304" pitchFamily="18" charset="0"/>
              </a:rPr>
              <a:t>Her </a:t>
            </a:r>
            <a:r>
              <a:rPr lang="tr-TR" sz="2800" i="1" dirty="0">
                <a:solidFill>
                  <a:srgbClr val="231F20"/>
                </a:solidFill>
                <a:latin typeface="Times New Roman" panose="02020603050405020304" pitchFamily="18" charset="0"/>
                <a:cs typeface="Times New Roman" panose="02020603050405020304" pitchFamily="18" charset="0"/>
              </a:rPr>
              <a:t>türlü zararlı şeylerde kaçınacağım; </a:t>
            </a:r>
            <a:r>
              <a:rPr lang="tr-TR" sz="2800" i="1" dirty="0" smtClean="0">
                <a:solidFill>
                  <a:srgbClr val="231F20"/>
                </a:solidFill>
                <a:latin typeface="Times New Roman" panose="02020603050405020304" pitchFamily="18" charset="0"/>
                <a:cs typeface="Times New Roman" panose="02020603050405020304" pitchFamily="18" charset="0"/>
              </a:rPr>
              <a:t>zararlı olan </a:t>
            </a:r>
            <a:r>
              <a:rPr lang="tr-TR" sz="2800" i="1" dirty="0">
                <a:solidFill>
                  <a:srgbClr val="231F20"/>
                </a:solidFill>
                <a:latin typeface="Times New Roman" panose="02020603050405020304" pitchFamily="18" charset="0"/>
                <a:cs typeface="Times New Roman" panose="02020603050405020304" pitchFamily="18" charset="0"/>
              </a:rPr>
              <a:t>ilacı kullanmayacağım ve bilerek </a:t>
            </a:r>
            <a:r>
              <a:rPr lang="tr-TR" sz="2800" i="1" dirty="0" smtClean="0">
                <a:solidFill>
                  <a:srgbClr val="231F20"/>
                </a:solidFill>
                <a:latin typeface="Times New Roman" panose="02020603050405020304" pitchFamily="18" charset="0"/>
                <a:cs typeface="Times New Roman" panose="02020603050405020304" pitchFamily="18" charset="0"/>
              </a:rPr>
              <a:t>vermeyeceğim.</a:t>
            </a:r>
          </a:p>
          <a:p>
            <a:pPr marL="0" indent="0" algn="just">
              <a:buNone/>
            </a:pPr>
            <a:r>
              <a:rPr lang="tr-TR" sz="2800" i="1" dirty="0" smtClean="0">
                <a:solidFill>
                  <a:srgbClr val="231F20"/>
                </a:solidFill>
                <a:latin typeface="Times New Roman" panose="02020603050405020304" pitchFamily="18" charset="0"/>
                <a:cs typeface="Times New Roman" panose="02020603050405020304" pitchFamily="18" charset="0"/>
              </a:rPr>
              <a:t>Mesleğimin </a:t>
            </a:r>
            <a:r>
              <a:rPr lang="tr-TR" sz="2800" i="1" dirty="0">
                <a:solidFill>
                  <a:srgbClr val="231F20"/>
                </a:solidFill>
                <a:latin typeface="Times New Roman" panose="02020603050405020304" pitchFamily="18" charset="0"/>
                <a:cs typeface="Times New Roman" panose="02020603050405020304" pitchFamily="18" charset="0"/>
              </a:rPr>
              <a:t>standardını korumak ve </a:t>
            </a:r>
            <a:r>
              <a:rPr lang="tr-TR" sz="2800" i="1" dirty="0" smtClean="0">
                <a:solidFill>
                  <a:srgbClr val="231F20"/>
                </a:solidFill>
                <a:latin typeface="Times New Roman" panose="02020603050405020304" pitchFamily="18" charset="0"/>
                <a:cs typeface="Times New Roman" panose="02020603050405020304" pitchFamily="18" charset="0"/>
              </a:rPr>
              <a:t>ilerlemek için </a:t>
            </a:r>
            <a:r>
              <a:rPr lang="tr-TR" sz="2800" i="1" dirty="0">
                <a:solidFill>
                  <a:srgbClr val="231F20"/>
                </a:solidFill>
                <a:latin typeface="Times New Roman" panose="02020603050405020304" pitchFamily="18" charset="0"/>
                <a:cs typeface="Times New Roman" panose="02020603050405020304" pitchFamily="18" charset="0"/>
              </a:rPr>
              <a:t>elimden geleni </a:t>
            </a:r>
            <a:r>
              <a:rPr lang="tr-TR" sz="2800" i="1" dirty="0" smtClean="0">
                <a:solidFill>
                  <a:srgbClr val="231F20"/>
                </a:solidFill>
                <a:latin typeface="Times New Roman" panose="02020603050405020304" pitchFamily="18" charset="0"/>
                <a:cs typeface="Times New Roman" panose="02020603050405020304" pitchFamily="18" charset="0"/>
              </a:rPr>
              <a:t>yapacağım.</a:t>
            </a:r>
          </a:p>
          <a:p>
            <a:pPr marL="0" indent="0" algn="just">
              <a:buNone/>
            </a:pPr>
            <a:r>
              <a:rPr lang="tr-TR" sz="2800" i="1" dirty="0">
                <a:solidFill>
                  <a:srgbClr val="231F20"/>
                </a:solidFill>
                <a:latin typeface="Times New Roman" panose="02020603050405020304" pitchFamily="18" charset="0"/>
                <a:cs typeface="Times New Roman" panose="02020603050405020304" pitchFamily="18" charset="0"/>
              </a:rPr>
              <a:t>Bana verilen her türlü sırrı ve mesleğimi </a:t>
            </a:r>
            <a:r>
              <a:rPr lang="tr-TR" sz="2800" i="1" dirty="0" smtClean="0">
                <a:solidFill>
                  <a:srgbClr val="231F20"/>
                </a:solidFill>
                <a:latin typeface="Times New Roman" panose="02020603050405020304" pitchFamily="18" charset="0"/>
                <a:cs typeface="Times New Roman" panose="02020603050405020304" pitchFamily="18" charset="0"/>
              </a:rPr>
              <a:t>icra için </a:t>
            </a:r>
            <a:r>
              <a:rPr lang="tr-TR" sz="2800" i="1" dirty="0">
                <a:solidFill>
                  <a:srgbClr val="231F20"/>
                </a:solidFill>
                <a:latin typeface="Times New Roman" panose="02020603050405020304" pitchFamily="18" charset="0"/>
                <a:cs typeface="Times New Roman" panose="02020603050405020304" pitchFamily="18" charset="0"/>
              </a:rPr>
              <a:t>çağrıldığımda edindiğim ailevi bilgileri </a:t>
            </a:r>
            <a:r>
              <a:rPr lang="tr-TR" sz="2800" i="1" dirty="0" smtClean="0">
                <a:solidFill>
                  <a:srgbClr val="231F20"/>
                </a:solidFill>
                <a:latin typeface="Times New Roman" panose="02020603050405020304" pitchFamily="18" charset="0"/>
                <a:cs typeface="Times New Roman" panose="02020603050405020304" pitchFamily="18" charset="0"/>
              </a:rPr>
              <a:t>saklayacağım.</a:t>
            </a:r>
          </a:p>
          <a:p>
            <a:pPr marL="0" indent="0" algn="just">
              <a:buNone/>
            </a:pPr>
            <a:r>
              <a:rPr lang="tr-TR" sz="2800" i="1" dirty="0">
                <a:solidFill>
                  <a:srgbClr val="231F20"/>
                </a:solidFill>
                <a:latin typeface="Times New Roman" panose="02020603050405020304" pitchFamily="18" charset="0"/>
                <a:cs typeface="Times New Roman" panose="02020603050405020304" pitchFamily="18" charset="0"/>
              </a:rPr>
              <a:t>Hekim, görevini yaparken ona sadakatle </a:t>
            </a:r>
            <a:r>
              <a:rPr lang="tr-TR" sz="2800" i="1" dirty="0" smtClean="0">
                <a:solidFill>
                  <a:srgbClr val="231F20"/>
                </a:solidFill>
                <a:latin typeface="Times New Roman" panose="02020603050405020304" pitchFamily="18" charset="0"/>
                <a:cs typeface="Times New Roman" panose="02020603050405020304" pitchFamily="18" charset="0"/>
              </a:rPr>
              <a:t>yardım </a:t>
            </a:r>
            <a:r>
              <a:rPr lang="tr-TR" sz="2800" i="1" dirty="0">
                <a:solidFill>
                  <a:srgbClr val="231F20"/>
                </a:solidFill>
                <a:latin typeface="Times New Roman" panose="02020603050405020304" pitchFamily="18" charset="0"/>
                <a:cs typeface="Times New Roman" panose="02020603050405020304" pitchFamily="18" charset="0"/>
              </a:rPr>
              <a:t>edeceğim ve kendimi bakımından sorumlu </a:t>
            </a:r>
            <a:r>
              <a:rPr lang="tr-TR" sz="2800" i="1" dirty="0" smtClean="0">
                <a:solidFill>
                  <a:srgbClr val="231F20"/>
                </a:solidFill>
                <a:latin typeface="Times New Roman" panose="02020603050405020304" pitchFamily="18" charset="0"/>
                <a:cs typeface="Times New Roman" panose="02020603050405020304" pitchFamily="18" charset="0"/>
              </a:rPr>
              <a:t>olduklarıma adayacağım.’</a:t>
            </a:r>
          </a:p>
          <a:p>
            <a:pPr marL="0" indent="0" algn="r">
              <a:buNone/>
            </a:pPr>
            <a:r>
              <a:rPr lang="tr-TR" sz="2800" dirty="0" smtClean="0">
                <a:solidFill>
                  <a:srgbClr val="231F20"/>
                </a:solidFill>
                <a:latin typeface="Times New Roman" panose="02020603050405020304" pitchFamily="18" charset="0"/>
                <a:cs typeface="Times New Roman" panose="02020603050405020304" pitchFamily="18" charset="0"/>
              </a:rPr>
              <a:t>(Aktaran: Sümen, 2017)</a:t>
            </a:r>
            <a:endParaRPr lang="tr-TR" sz="2800" dirty="0">
              <a:solidFill>
                <a:srgbClr val="231F20"/>
              </a:solidFill>
              <a:latin typeface="Times New Roman" panose="02020603050405020304" pitchFamily="18" charset="0"/>
              <a:cs typeface="Times New Roman" panose="02020603050405020304" pitchFamily="18" charset="0"/>
            </a:endParaRPr>
          </a:p>
          <a:p>
            <a:pPr marL="0" indent="0" algn="just">
              <a:buNone/>
            </a:pPr>
            <a:endParaRPr lang="tr-TR" sz="2800" dirty="0">
              <a:solidFill>
                <a:srgbClr val="231F20"/>
              </a:solidFill>
              <a:latin typeface="Times New Roman" panose="02020603050405020304" pitchFamily="18" charset="0"/>
              <a:cs typeface="Times New Roman" panose="02020603050405020304" pitchFamily="18" charset="0"/>
            </a:endParaRPr>
          </a:p>
          <a:p>
            <a:pPr marL="0" indent="0" algn="just">
              <a:buNone/>
            </a:pPr>
            <a:endParaRPr lang="tr-TR" sz="2800" dirty="0" smtClean="0">
              <a:solidFill>
                <a:srgbClr val="231F20"/>
              </a:solidFill>
              <a:latin typeface="Times New Roman" panose="02020603050405020304" pitchFamily="18" charset="0"/>
              <a:cs typeface="Times New Roman" panose="02020603050405020304" pitchFamily="18" charset="0"/>
            </a:endParaRPr>
          </a:p>
          <a:p>
            <a:pPr algn="just"/>
            <a:endParaRPr lang="tr-TR" sz="2800" dirty="0">
              <a:solidFill>
                <a:srgbClr val="231F20"/>
              </a:solidFill>
              <a:latin typeface="Times New Roman" panose="02020603050405020304" pitchFamily="18" charset="0"/>
              <a:cs typeface="Times New Roman" panose="02020603050405020304" pitchFamily="18" charset="0"/>
            </a:endParaRPr>
          </a:p>
          <a:p>
            <a:pPr algn="just"/>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894039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buNone/>
            </a:pPr>
            <a:r>
              <a:rPr lang="tr-TR" dirty="0" smtClean="0">
                <a:latin typeface="Times New Roman" panose="02020603050405020304" pitchFamily="18" charset="0"/>
                <a:cs typeface="Times New Roman" panose="02020603050405020304" pitchFamily="18" charset="0"/>
              </a:rPr>
              <a:t>1950 Amerikan Hemşireler Birliği (ANA)</a:t>
            </a:r>
          </a:p>
          <a:p>
            <a:pPr lvl="1">
              <a:buNone/>
            </a:pPr>
            <a:endParaRPr lang="tr-TR" sz="3200" dirty="0" smtClean="0">
              <a:latin typeface="Times New Roman" panose="02020603050405020304" pitchFamily="18" charset="0"/>
              <a:cs typeface="Times New Roman" panose="02020603050405020304" pitchFamily="18" charset="0"/>
            </a:endParaRPr>
          </a:p>
          <a:p>
            <a:pPr lvl="1">
              <a:buNone/>
            </a:pPr>
            <a:r>
              <a:rPr lang="tr-TR" sz="3200" dirty="0" smtClean="0">
                <a:latin typeface="Times New Roman" panose="02020603050405020304" pitchFamily="18" charset="0"/>
                <a:cs typeface="Times New Roman" panose="02020603050405020304" pitchFamily="18" charset="0"/>
              </a:rPr>
              <a:t>1953 Uluslararası Hemşirelik Konseyi (ICN)</a:t>
            </a:r>
          </a:p>
          <a:p>
            <a:pPr lvl="2">
              <a:buNone/>
            </a:pPr>
            <a:endParaRPr lang="tr-TR" sz="3200" dirty="0" smtClean="0">
              <a:latin typeface="Times New Roman" panose="02020603050405020304" pitchFamily="18" charset="0"/>
              <a:cs typeface="Times New Roman" panose="02020603050405020304" pitchFamily="18" charset="0"/>
            </a:endParaRPr>
          </a:p>
          <a:p>
            <a:pPr lvl="2">
              <a:buNone/>
            </a:pPr>
            <a:r>
              <a:rPr lang="tr-TR" sz="3200" dirty="0" smtClean="0">
                <a:latin typeface="Times New Roman" panose="02020603050405020304" pitchFamily="18" charset="0"/>
                <a:cs typeface="Times New Roman" panose="02020603050405020304" pitchFamily="18" charset="0"/>
              </a:rPr>
              <a:t>1985 </a:t>
            </a:r>
            <a:r>
              <a:rPr lang="tr-TR" sz="3200" dirty="0">
                <a:latin typeface="Times New Roman" panose="02020603050405020304" pitchFamily="18" charset="0"/>
                <a:cs typeface="Times New Roman" panose="02020603050405020304" pitchFamily="18" charset="0"/>
              </a:rPr>
              <a:t>K</a:t>
            </a:r>
            <a:r>
              <a:rPr lang="tr-TR" sz="3200" dirty="0" smtClean="0">
                <a:latin typeface="Times New Roman" panose="02020603050405020304" pitchFamily="18" charset="0"/>
                <a:cs typeface="Times New Roman" panose="02020603050405020304" pitchFamily="18" charset="0"/>
              </a:rPr>
              <a:t>anada Hemşireler Birliği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7689194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200" b="1" dirty="0" smtClean="0">
                <a:latin typeface="Times New Roman" panose="02020603050405020304" pitchFamily="18" charset="0"/>
                <a:cs typeface="Times New Roman" panose="02020603050405020304" pitchFamily="18" charset="0"/>
              </a:rPr>
              <a:t/>
            </a:r>
            <a:br>
              <a:rPr lang="tr-TR" sz="3200" b="1" dirty="0" smtClean="0">
                <a:latin typeface="Times New Roman" panose="02020603050405020304" pitchFamily="18" charset="0"/>
                <a:cs typeface="Times New Roman" panose="02020603050405020304" pitchFamily="18" charset="0"/>
              </a:rPr>
            </a:br>
            <a:r>
              <a:rPr lang="tr-TR" sz="3200" b="1" dirty="0" smtClean="0">
                <a:latin typeface="Times New Roman" panose="02020603050405020304" pitchFamily="18" charset="0"/>
                <a:cs typeface="Times New Roman" panose="02020603050405020304" pitchFamily="18" charset="0"/>
              </a:rPr>
              <a:t>Türk Hemşireler Derneği’nin Etik Kodları</a:t>
            </a:r>
            <a:endParaRPr lang="tr-TR" sz="3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613954" y="1410789"/>
            <a:ext cx="10842171" cy="4976948"/>
          </a:xfrm>
        </p:spPr>
        <p:txBody>
          <a:bodyPr>
            <a:normAutofit/>
          </a:bodyPr>
          <a:lstStyle/>
          <a:p>
            <a:pPr algn="ctr">
              <a:lnSpc>
                <a:spcPct val="200000"/>
              </a:lnSpc>
            </a:pPr>
            <a:r>
              <a:rPr lang="tr-TR" sz="3200" dirty="0" smtClean="0">
                <a:latin typeface="Times New Roman" panose="02020603050405020304" pitchFamily="18" charset="0"/>
                <a:cs typeface="Times New Roman" panose="02020603050405020304" pitchFamily="18" charset="0"/>
              </a:rPr>
              <a:t>Zarar Vermeme/ Yararlılık</a:t>
            </a:r>
          </a:p>
          <a:p>
            <a:pPr lvl="1" algn="ctr">
              <a:lnSpc>
                <a:spcPct val="200000"/>
              </a:lnSpc>
              <a:buFont typeface="Arial" pitchFamily="34" charset="0"/>
              <a:buChar char="•"/>
            </a:pPr>
            <a:r>
              <a:rPr lang="tr-TR" sz="3200" dirty="0" smtClean="0">
                <a:latin typeface="Times New Roman" panose="02020603050405020304" pitchFamily="18" charset="0"/>
                <a:cs typeface="Times New Roman" panose="02020603050405020304" pitchFamily="18" charset="0"/>
              </a:rPr>
              <a:t>Özerklik/ Bireye Saygı</a:t>
            </a:r>
          </a:p>
          <a:p>
            <a:pPr lvl="2" algn="ctr">
              <a:lnSpc>
                <a:spcPct val="200000"/>
              </a:lnSpc>
            </a:pPr>
            <a:r>
              <a:rPr lang="tr-TR" sz="3200" dirty="0" smtClean="0">
                <a:latin typeface="Times New Roman" panose="02020603050405020304" pitchFamily="18" charset="0"/>
                <a:cs typeface="Times New Roman" panose="02020603050405020304" pitchFamily="18" charset="0"/>
              </a:rPr>
              <a:t>Adalet ve Eşitlik</a:t>
            </a:r>
          </a:p>
          <a:p>
            <a:pPr lvl="6" algn="ctr">
              <a:lnSpc>
                <a:spcPct val="200000"/>
              </a:lnSpc>
            </a:pPr>
            <a:r>
              <a:rPr lang="tr-TR" sz="3200" dirty="0" smtClean="0">
                <a:latin typeface="Times New Roman" panose="02020603050405020304" pitchFamily="18" charset="0"/>
                <a:cs typeface="Times New Roman" panose="02020603050405020304" pitchFamily="18" charset="0"/>
              </a:rPr>
              <a:t>Mahremiyet ve Sır Saklama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0375252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96537" y="183198"/>
            <a:ext cx="10972800" cy="1143000"/>
          </a:xfrm>
        </p:spPr>
        <p:txBody>
          <a:bodyPr>
            <a:normAutofit/>
          </a:bodyPr>
          <a:lstStyle/>
          <a:p>
            <a:pPr algn="ctr"/>
            <a:r>
              <a:rPr lang="tr-TR" sz="4000" b="1" dirty="0" smtClean="0">
                <a:latin typeface="Times New Roman" panose="02020603050405020304" pitchFamily="18" charset="0"/>
                <a:cs typeface="Times New Roman" panose="02020603050405020304" pitchFamily="18" charset="0"/>
              </a:rPr>
              <a:t>Zarar Vermeme/ Yararlılık</a:t>
            </a:r>
            <a:endParaRPr lang="tr-TR" sz="4000" b="1" dirty="0"/>
          </a:p>
        </p:txBody>
      </p:sp>
      <p:sp>
        <p:nvSpPr>
          <p:cNvPr id="3" name="İçerik Yer Tutucusu 2"/>
          <p:cNvSpPr>
            <a:spLocks noGrp="1"/>
          </p:cNvSpPr>
          <p:nvPr>
            <p:ph idx="1"/>
          </p:nvPr>
        </p:nvSpPr>
        <p:spPr>
          <a:xfrm>
            <a:off x="496388" y="1188720"/>
            <a:ext cx="11090366" cy="4656700"/>
          </a:xfrm>
        </p:spPr>
        <p:txBody>
          <a:bodyPr>
            <a:noAutofit/>
          </a:bodyPr>
          <a:lstStyle/>
          <a:p>
            <a:pPr algn="just"/>
            <a:r>
              <a:rPr lang="tr-TR" sz="3000" dirty="0" smtClean="0">
                <a:latin typeface="Times New Roman" panose="02020603050405020304" pitchFamily="18" charset="0"/>
                <a:cs typeface="Times New Roman" panose="02020603050405020304" pitchFamily="18" charset="0"/>
              </a:rPr>
              <a:t>Hemşire insan hayatının korunması gereken en yüce değer olduğunu ve bu değerden hiçbir koşulda vazgeçilemeyeceğinin bilinci ile çalışır.</a:t>
            </a:r>
          </a:p>
          <a:p>
            <a:pPr algn="just"/>
            <a:r>
              <a:rPr lang="tr-TR" sz="3000" dirty="0" smtClean="0">
                <a:latin typeface="Times New Roman" panose="02020603050405020304" pitchFamily="18" charset="0"/>
                <a:cs typeface="Times New Roman" panose="02020603050405020304" pitchFamily="18" charset="0"/>
              </a:rPr>
              <a:t>Hemşire bireylerin ilgisizlik, deneyimsizlik ya da ihmal nedeniyle zarar görmesini önlemeye çalışır.</a:t>
            </a:r>
          </a:p>
          <a:p>
            <a:pPr algn="just"/>
            <a:r>
              <a:rPr lang="tr-TR" sz="3000" dirty="0" smtClean="0">
                <a:latin typeface="Times New Roman" panose="02020603050405020304" pitchFamily="18" charset="0"/>
                <a:cs typeface="Times New Roman" panose="02020603050405020304" pitchFamily="18" charset="0"/>
              </a:rPr>
              <a:t>Hemşire, uygulamalarının hizmet verdiği bireyler için oluşturabileceği risklerin farkında olup, bu risklerin en aza indirilmesini sağlamaya çalışır. </a:t>
            </a:r>
          </a:p>
          <a:p>
            <a:pPr algn="just"/>
            <a:r>
              <a:rPr lang="tr-TR" sz="3000" dirty="0" smtClean="0">
                <a:latin typeface="Times New Roman" panose="02020603050405020304" pitchFamily="18" charset="0"/>
                <a:cs typeface="Times New Roman" panose="02020603050405020304" pitchFamily="18" charset="0"/>
              </a:rPr>
              <a:t>Hemşire hizmet verdiği bireylerin tıbbi uygulamalar ve/veya klinik araştırmalar nedeniyle zarar görmelerini önlemeye yönelik girişimlerde bulunur. </a:t>
            </a:r>
            <a:endParaRPr lang="tr-TR"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5150514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4000" b="1" dirty="0">
                <a:latin typeface="Times New Roman" panose="02020603050405020304" pitchFamily="18" charset="0"/>
                <a:cs typeface="Times New Roman" panose="02020603050405020304" pitchFamily="18" charset="0"/>
              </a:rPr>
              <a:t>Zarar Vermeme/ </a:t>
            </a:r>
            <a:r>
              <a:rPr lang="tr-TR" sz="4000" b="1" dirty="0" smtClean="0">
                <a:latin typeface="Times New Roman" panose="02020603050405020304" pitchFamily="18" charset="0"/>
                <a:cs typeface="Times New Roman" panose="02020603050405020304" pitchFamily="18" charset="0"/>
              </a:rPr>
              <a:t>Yararlılık</a:t>
            </a:r>
            <a:endParaRPr lang="tr-TR" sz="4000" dirty="0"/>
          </a:p>
        </p:txBody>
      </p:sp>
      <p:sp>
        <p:nvSpPr>
          <p:cNvPr id="3" name="İçerik Yer Tutucusu 2"/>
          <p:cNvSpPr>
            <a:spLocks noGrp="1"/>
          </p:cNvSpPr>
          <p:nvPr>
            <p:ph idx="1"/>
          </p:nvPr>
        </p:nvSpPr>
        <p:spPr>
          <a:xfrm>
            <a:off x="677334" y="1384663"/>
            <a:ext cx="11053112" cy="5238206"/>
          </a:xfrm>
        </p:spPr>
        <p:txBody>
          <a:bodyPr>
            <a:normAutofit fontScale="92500" lnSpcReduction="10000"/>
          </a:bodyPr>
          <a:lstStyle/>
          <a:p>
            <a:pPr algn="just">
              <a:lnSpc>
                <a:spcPct val="150000"/>
              </a:lnSpc>
            </a:pPr>
            <a:r>
              <a:rPr lang="tr-TR" sz="3000" dirty="0" smtClean="0">
                <a:solidFill>
                  <a:schemeClr val="tx1"/>
                </a:solidFill>
                <a:latin typeface="Times New Roman" panose="02020603050405020304" pitchFamily="18" charset="0"/>
                <a:cs typeface="Times New Roman" panose="02020603050405020304" pitchFamily="18" charset="0"/>
              </a:rPr>
              <a:t>Hemşire hizmet verdiği bireylerin güvenliğini sağlamaktan, güvenliği için gerekli önlemlerin alınmasına yönelik girişimlere katılmaktan ve uygulamaktan sorumludur.</a:t>
            </a:r>
          </a:p>
          <a:p>
            <a:pPr algn="just">
              <a:lnSpc>
                <a:spcPct val="150000"/>
              </a:lnSpc>
            </a:pPr>
            <a:r>
              <a:rPr lang="tr-TR" sz="3000" dirty="0" smtClean="0">
                <a:solidFill>
                  <a:schemeClr val="tx1"/>
                </a:solidFill>
                <a:latin typeface="Times New Roman" panose="02020603050405020304" pitchFamily="18" charset="0"/>
                <a:cs typeface="Times New Roman" panose="02020603050405020304" pitchFamily="18" charset="0"/>
              </a:rPr>
              <a:t>Hemşire hizmet verdiği bireylere, gereksinimleri doğrultusunda, bilim ve teknolojinin olanaklarından yararlanarak güvenli hemşirelik bakımını bütüncül bir yaklaşımla verir.</a:t>
            </a:r>
          </a:p>
          <a:p>
            <a:pPr algn="just">
              <a:lnSpc>
                <a:spcPct val="150000"/>
              </a:lnSpc>
            </a:pPr>
            <a:r>
              <a:rPr lang="tr-TR" sz="3000" dirty="0" smtClean="0">
                <a:solidFill>
                  <a:schemeClr val="tx1"/>
                </a:solidFill>
                <a:latin typeface="Times New Roman" panose="02020603050405020304" pitchFamily="18" charset="0"/>
                <a:cs typeface="Times New Roman" panose="02020603050405020304" pitchFamily="18" charset="0"/>
              </a:rPr>
              <a:t>Hemşire; işkenceye, zalimce yapılan insanlık dışı davranışlara ya da aşağılayıcı hiçbir işleme katılmaz ve onaylamaz. </a:t>
            </a:r>
            <a:endParaRPr lang="tr-TR" sz="3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0846991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Times New Roman" pitchFamily="18" charset="0"/>
                <a:cs typeface="Times New Roman" pitchFamily="18" charset="0"/>
              </a:rPr>
              <a:t>Özerklik / Bireye Saygı</a:t>
            </a:r>
            <a:endParaRPr lang="tr-TR"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nSpc>
                <a:spcPct val="200000"/>
              </a:lnSpc>
            </a:pPr>
            <a:r>
              <a:rPr lang="tr-TR" sz="4000" dirty="0" smtClean="0">
                <a:latin typeface="Times New Roman" pitchFamily="18" charset="0"/>
                <a:cs typeface="Times New Roman" pitchFamily="18" charset="0"/>
              </a:rPr>
              <a:t>Bireye Saygı?</a:t>
            </a:r>
          </a:p>
          <a:p>
            <a:pPr>
              <a:lnSpc>
                <a:spcPct val="200000"/>
              </a:lnSpc>
            </a:pPr>
            <a:r>
              <a:rPr lang="tr-TR" sz="4000" dirty="0" smtClean="0">
                <a:latin typeface="Times New Roman" pitchFamily="18" charset="0"/>
                <a:cs typeface="Times New Roman" pitchFamily="18" charset="0"/>
              </a:rPr>
              <a:t>Özerklik?</a:t>
            </a:r>
            <a:endParaRPr lang="tr-TR" sz="40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ctr"/>
            <a:r>
              <a:rPr lang="tr-TR" sz="4000" b="1" dirty="0">
                <a:latin typeface="Times New Roman" panose="02020603050405020304" pitchFamily="18" charset="0"/>
                <a:cs typeface="Times New Roman" panose="02020603050405020304" pitchFamily="18" charset="0"/>
              </a:rPr>
              <a:t>Özerklik/ Bireye </a:t>
            </a:r>
            <a:r>
              <a:rPr lang="tr-TR" sz="4000" b="1" dirty="0" smtClean="0">
                <a:latin typeface="Times New Roman" panose="02020603050405020304" pitchFamily="18" charset="0"/>
                <a:cs typeface="Times New Roman" panose="02020603050405020304" pitchFamily="18" charset="0"/>
              </a:rPr>
              <a:t>Saygı</a:t>
            </a:r>
            <a:endParaRPr lang="tr-TR" sz="4000" b="1" dirty="0"/>
          </a:p>
        </p:txBody>
      </p:sp>
      <p:sp>
        <p:nvSpPr>
          <p:cNvPr id="3" name="İçerik Yer Tutucusu 2"/>
          <p:cNvSpPr>
            <a:spLocks noGrp="1"/>
          </p:cNvSpPr>
          <p:nvPr>
            <p:ph idx="1"/>
          </p:nvPr>
        </p:nvSpPr>
        <p:spPr>
          <a:xfrm>
            <a:off x="677334" y="1580607"/>
            <a:ext cx="11000860" cy="4767942"/>
          </a:xfrm>
        </p:spPr>
        <p:txBody>
          <a:bodyPr>
            <a:normAutofit/>
          </a:bodyPr>
          <a:lstStyle/>
          <a:p>
            <a:pPr algn="just"/>
            <a:r>
              <a:rPr lang="tr-TR" sz="3000" dirty="0" smtClean="0">
                <a:latin typeface="Times New Roman" panose="02020603050405020304" pitchFamily="18" charset="0"/>
                <a:cs typeface="Times New Roman" panose="02020603050405020304" pitchFamily="18" charset="0"/>
              </a:rPr>
              <a:t>Hemşire, insan onuru ve bütünlüğüne saygının ifadesi olan özerkliğe saygının insan haklarının temel dayanağı olduğunun bilincindedir.</a:t>
            </a:r>
          </a:p>
          <a:p>
            <a:pPr algn="just"/>
            <a:r>
              <a:rPr lang="tr-TR" sz="3000" dirty="0" smtClean="0">
                <a:latin typeface="Times New Roman" panose="02020603050405020304" pitchFamily="18" charset="0"/>
                <a:cs typeface="Times New Roman" panose="02020603050405020304" pitchFamily="18" charset="0"/>
              </a:rPr>
              <a:t>Hemşire, bireylerin inanç, değer ve gereksinimlerini göz önüne alarak hizmet eder.</a:t>
            </a:r>
          </a:p>
          <a:p>
            <a:pPr algn="just"/>
            <a:r>
              <a:rPr lang="tr-TR" sz="3000" dirty="0" smtClean="0">
                <a:latin typeface="Times New Roman" panose="02020603050405020304" pitchFamily="18" charset="0"/>
                <a:cs typeface="Times New Roman" panose="02020603050405020304" pitchFamily="18" charset="0"/>
              </a:rPr>
              <a:t>Hemşire, hizmet verdiği bireylerin bakım konusunda doğru, yeterli ve anlayabileceği bir biçimde bilgilenmelerini sağlar.</a:t>
            </a:r>
          </a:p>
          <a:p>
            <a:pPr algn="just"/>
            <a:r>
              <a:rPr lang="tr-TR" sz="3000" dirty="0" smtClean="0">
                <a:latin typeface="Times New Roman" panose="02020603050405020304" pitchFamily="18" charset="0"/>
                <a:cs typeface="Times New Roman" panose="02020603050405020304" pitchFamily="18" charset="0"/>
              </a:rPr>
              <a:t>Hemşire, hastanın kendisi dışında, bilgilendirilmesini istediği kişileri belirlemesine saygı gösterir.</a:t>
            </a:r>
          </a:p>
          <a:p>
            <a:pPr algn="just"/>
            <a:endParaRPr lang="tr-TR"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421176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4000" b="1" dirty="0">
                <a:latin typeface="Times New Roman" panose="02020603050405020304" pitchFamily="18" charset="0"/>
                <a:cs typeface="Times New Roman" panose="02020603050405020304" pitchFamily="18" charset="0"/>
              </a:rPr>
              <a:t>Özerklik/ Bireye </a:t>
            </a:r>
            <a:r>
              <a:rPr lang="tr-TR" sz="4000" b="1" dirty="0" smtClean="0">
                <a:latin typeface="Times New Roman" panose="02020603050405020304" pitchFamily="18" charset="0"/>
                <a:cs typeface="Times New Roman" panose="02020603050405020304" pitchFamily="18" charset="0"/>
              </a:rPr>
              <a:t>Saygı</a:t>
            </a:r>
            <a:endParaRPr lang="tr-TR" sz="4000" b="1" dirty="0"/>
          </a:p>
        </p:txBody>
      </p:sp>
      <p:sp>
        <p:nvSpPr>
          <p:cNvPr id="3" name="İçerik Yer Tutucusu 2"/>
          <p:cNvSpPr>
            <a:spLocks noGrp="1"/>
          </p:cNvSpPr>
          <p:nvPr>
            <p:ph idx="1"/>
          </p:nvPr>
        </p:nvSpPr>
        <p:spPr>
          <a:xfrm>
            <a:off x="677333" y="1593669"/>
            <a:ext cx="10987797" cy="4447693"/>
          </a:xfrm>
        </p:spPr>
        <p:txBody>
          <a:bodyPr>
            <a:noAutofit/>
          </a:bodyPr>
          <a:lstStyle/>
          <a:p>
            <a:pPr algn="just"/>
            <a:r>
              <a:rPr lang="tr-TR" dirty="0" smtClean="0">
                <a:solidFill>
                  <a:schemeClr val="tx1"/>
                </a:solidFill>
                <a:latin typeface="Times New Roman" panose="02020603050405020304" pitchFamily="18" charset="0"/>
                <a:cs typeface="Times New Roman" panose="02020603050405020304" pitchFamily="18" charset="0"/>
              </a:rPr>
              <a:t>Hemşire bireyin herhangi bir yanıltma ve baskı altında kalmaksızın, bakımı konusunda karar verme ve seçme hakkına saygı gösterir ve bu konuda gerektiğinde bireyi savunma rolünü üstlenir.</a:t>
            </a:r>
          </a:p>
          <a:p>
            <a:pPr algn="just"/>
            <a:r>
              <a:rPr lang="tr-TR" dirty="0" smtClean="0">
                <a:solidFill>
                  <a:schemeClr val="tx1"/>
                </a:solidFill>
                <a:latin typeface="Times New Roman" panose="02020603050405020304" pitchFamily="18" charset="0"/>
                <a:cs typeface="Times New Roman" panose="02020603050405020304" pitchFamily="18" charset="0"/>
              </a:rPr>
              <a:t>Hemşire; bireyin bakımı, tıbbi uygulamalarını ve tedaviyi reddetme hakkına saygı gösterir.</a:t>
            </a:r>
          </a:p>
          <a:p>
            <a:pPr algn="just"/>
            <a:r>
              <a:rPr lang="tr-TR" dirty="0" smtClean="0">
                <a:solidFill>
                  <a:schemeClr val="tx1"/>
                </a:solidFill>
                <a:latin typeface="Times New Roman" panose="02020603050405020304" pitchFamily="18" charset="0"/>
                <a:cs typeface="Times New Roman" panose="02020603050405020304" pitchFamily="18" charset="0"/>
              </a:rPr>
              <a:t>Hemşire hizmet verdiği bireylerin bedensel bütünlüğüne yönelik müdahale içeren hemşirelik uygulamaları öncesinde bireyin sözlü ve/veya yazılı rızasını alır.</a:t>
            </a:r>
          </a:p>
          <a:p>
            <a:pPr algn="just"/>
            <a:endParaRPr lang="tr-T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189446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5" name="4 İçerik Yer Tutucusu" descr="indir.jpg"/>
          <p:cNvPicPr>
            <a:picLocks noGrp="1" noChangeAspect="1"/>
          </p:cNvPicPr>
          <p:nvPr>
            <p:ph idx="1"/>
          </p:nvPr>
        </p:nvPicPr>
        <p:blipFill>
          <a:blip r:embed="rId2"/>
          <a:stretch>
            <a:fillRect/>
          </a:stretch>
        </p:blipFill>
        <p:spPr>
          <a:xfrm>
            <a:off x="274320" y="195942"/>
            <a:ext cx="11730446" cy="6387737"/>
          </a:xfr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ctr"/>
            <a:r>
              <a:rPr lang="tr-TR" sz="4000" b="1" dirty="0">
                <a:latin typeface="Times New Roman" panose="02020603050405020304" pitchFamily="18" charset="0"/>
                <a:cs typeface="Times New Roman" panose="02020603050405020304" pitchFamily="18" charset="0"/>
              </a:rPr>
              <a:t>Özerklik/ Bireye </a:t>
            </a:r>
            <a:r>
              <a:rPr lang="tr-TR" sz="4000" b="1" dirty="0" smtClean="0">
                <a:latin typeface="Times New Roman" panose="02020603050405020304" pitchFamily="18" charset="0"/>
                <a:cs typeface="Times New Roman" panose="02020603050405020304" pitchFamily="18" charset="0"/>
              </a:rPr>
              <a:t>Saygı</a:t>
            </a:r>
            <a:endParaRPr lang="tr-TR" sz="4000" b="1" dirty="0"/>
          </a:p>
        </p:txBody>
      </p:sp>
      <p:sp>
        <p:nvSpPr>
          <p:cNvPr id="3" name="İçerik Yer Tutucusu 2"/>
          <p:cNvSpPr>
            <a:spLocks noGrp="1"/>
          </p:cNvSpPr>
          <p:nvPr>
            <p:ph idx="1"/>
          </p:nvPr>
        </p:nvSpPr>
        <p:spPr>
          <a:xfrm>
            <a:off x="677334" y="1776549"/>
            <a:ext cx="10478346" cy="4467497"/>
          </a:xfrm>
        </p:spPr>
        <p:txBody>
          <a:bodyPr>
            <a:normAutofit lnSpcReduction="10000"/>
          </a:bodyPr>
          <a:lstStyle/>
          <a:p>
            <a:pPr algn="just">
              <a:lnSpc>
                <a:spcPct val="150000"/>
              </a:lnSpc>
            </a:pPr>
            <a:r>
              <a:rPr lang="tr-TR" dirty="0" smtClean="0">
                <a:solidFill>
                  <a:schemeClr val="tx1"/>
                </a:solidFill>
                <a:latin typeface="Times New Roman" panose="02020603050405020304" pitchFamily="18" charset="0"/>
                <a:cs typeface="Times New Roman" panose="02020603050405020304" pitchFamily="18" charset="0"/>
              </a:rPr>
              <a:t>Hemşire karar verme yeterliliğine sahip olmayan bireylerde bedensel bütünlüğüne yönelik müdahale içeren hemşirelik uygulamaları öncesinde bireyin yasal temsilcisinin sözlü ve/veya yazılı rızasını alır.</a:t>
            </a:r>
          </a:p>
          <a:p>
            <a:pPr algn="just">
              <a:lnSpc>
                <a:spcPct val="150000"/>
              </a:lnSpc>
            </a:pPr>
            <a:r>
              <a:rPr lang="tr-TR" dirty="0" smtClean="0">
                <a:solidFill>
                  <a:schemeClr val="tx1"/>
                </a:solidFill>
                <a:latin typeface="Times New Roman" panose="02020603050405020304" pitchFamily="18" charset="0"/>
                <a:cs typeface="Times New Roman" panose="02020603050405020304" pitchFamily="18" charset="0"/>
              </a:rPr>
              <a:t>Hemşire acil durumlarda bireyin yaşamını korumak üzere gerekli hemşirelik bakımını </a:t>
            </a:r>
            <a:r>
              <a:rPr lang="tr-TR" dirty="0" smtClean="0">
                <a:solidFill>
                  <a:srgbClr val="FF0000"/>
                </a:solidFill>
                <a:latin typeface="Times New Roman" panose="02020603050405020304" pitchFamily="18" charset="0"/>
                <a:cs typeface="Times New Roman" panose="02020603050405020304" pitchFamily="18" charset="0"/>
              </a:rPr>
              <a:t>rıza almaksızın </a:t>
            </a:r>
            <a:r>
              <a:rPr lang="tr-TR" dirty="0" smtClean="0">
                <a:solidFill>
                  <a:schemeClr val="tx1"/>
                </a:solidFill>
                <a:latin typeface="Times New Roman" panose="02020603050405020304" pitchFamily="18" charset="0"/>
                <a:cs typeface="Times New Roman" panose="02020603050405020304" pitchFamily="18" charset="0"/>
              </a:rPr>
              <a:t>uygular.</a:t>
            </a:r>
            <a:endParaRPr lang="tr-T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0963014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latin typeface="Times New Roman" pitchFamily="18" charset="0"/>
                <a:cs typeface="Times New Roman" pitchFamily="18" charset="0"/>
              </a:rPr>
              <a:t>Vaka </a:t>
            </a:r>
            <a:endParaRPr lang="tr-TR" dirty="0">
              <a:solidFill>
                <a:srgbClr val="FF0000"/>
              </a:solidFill>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C. 45 yaşında bir kadındır. Aylık geliri düşük, sağlık sigortası yoktur. Günde 3 paket sigara içmektedir ve ciddi KOAH hastasıdır. Tekrarlayan ataklar ile sürekli sağlık kurumuna baş vurmaktadır. Bir atak sırasında hemşire “ Sigara içmeye devam edersen kendini öldüreceksin.” C. Hemşireye şu cevabı verir:</a:t>
            </a:r>
          </a:p>
          <a:p>
            <a:pPr algn="just">
              <a:buNone/>
            </a:pPr>
            <a:r>
              <a:rPr lang="tr-TR" dirty="0" smtClean="0">
                <a:latin typeface="Times New Roman" pitchFamily="18" charset="0"/>
                <a:cs typeface="Times New Roman" pitchFamily="18" charset="0"/>
              </a:rPr>
              <a:t>- </a:t>
            </a:r>
            <a:r>
              <a:rPr lang="tr-TR" i="1" dirty="0" smtClean="0">
                <a:latin typeface="Times New Roman" pitchFamily="18" charset="0"/>
                <a:cs typeface="Times New Roman" pitchFamily="18" charset="0"/>
              </a:rPr>
              <a:t>Beni anlamıyorsunuz, yalnız yaşıyorum ve hiç kimsem yok. Sağlık durumum yüzünden hiçbir zaman çalışamayacağım. Hayattaki tek zevkim sigara içmek. </a:t>
            </a:r>
            <a:endParaRPr lang="tr-TR" i="1"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Vaka - Sorular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609600" y="1600203"/>
            <a:ext cx="10972800" cy="4735283"/>
          </a:xfrm>
        </p:spPr>
        <p:txBody>
          <a:bodyPr>
            <a:normAutofit lnSpcReduction="10000"/>
          </a:bodyPr>
          <a:lstStyle/>
          <a:p>
            <a:pPr algn="just">
              <a:lnSpc>
                <a:spcPct val="150000"/>
              </a:lnSpc>
            </a:pPr>
            <a:r>
              <a:rPr lang="tr-TR" dirty="0" smtClean="0">
                <a:latin typeface="Times New Roman" pitchFamily="18" charset="0"/>
                <a:cs typeface="Times New Roman" pitchFamily="18" charset="0"/>
              </a:rPr>
              <a:t>Hemşire C.’</a:t>
            </a:r>
            <a:r>
              <a:rPr lang="tr-TR" dirty="0" err="1" smtClean="0">
                <a:latin typeface="Times New Roman" pitchFamily="18" charset="0"/>
                <a:cs typeface="Times New Roman" pitchFamily="18" charset="0"/>
              </a:rPr>
              <a:t>nin</a:t>
            </a:r>
            <a:r>
              <a:rPr lang="tr-TR" dirty="0" smtClean="0">
                <a:latin typeface="Times New Roman" pitchFamily="18" charset="0"/>
                <a:cs typeface="Times New Roman" pitchFamily="18" charset="0"/>
              </a:rPr>
              <a:t> özerkliğini ne kadar ihlal etmektedir?</a:t>
            </a:r>
          </a:p>
          <a:p>
            <a:pPr algn="just">
              <a:lnSpc>
                <a:spcPct val="150000"/>
              </a:lnSpc>
            </a:pPr>
            <a:r>
              <a:rPr lang="tr-TR" dirty="0" smtClean="0">
                <a:latin typeface="Times New Roman" pitchFamily="18" charset="0"/>
                <a:cs typeface="Times New Roman" pitchFamily="18" charset="0"/>
              </a:rPr>
              <a:t>Hemşirenin davranışını bireye saygı kapsamında nasıl değerlendirirsiniz?</a:t>
            </a:r>
          </a:p>
          <a:p>
            <a:pPr algn="just">
              <a:lnSpc>
                <a:spcPct val="150000"/>
              </a:lnSpc>
            </a:pPr>
            <a:r>
              <a:rPr lang="tr-TR" dirty="0" smtClean="0">
                <a:latin typeface="Times New Roman" pitchFamily="18" charset="0"/>
                <a:cs typeface="Times New Roman" pitchFamily="18" charset="0"/>
              </a:rPr>
              <a:t>C.’</a:t>
            </a:r>
            <a:r>
              <a:rPr lang="tr-TR" dirty="0" err="1" smtClean="0">
                <a:latin typeface="Times New Roman" pitchFamily="18" charset="0"/>
                <a:cs typeface="Times New Roman" pitchFamily="18" charset="0"/>
              </a:rPr>
              <a:t>nin</a:t>
            </a:r>
            <a:r>
              <a:rPr lang="tr-TR" dirty="0" smtClean="0">
                <a:latin typeface="Times New Roman" pitchFamily="18" charset="0"/>
                <a:cs typeface="Times New Roman" pitchFamily="18" charset="0"/>
              </a:rPr>
              <a:t> sigara içmeyi seçme hakkı var mıdır?</a:t>
            </a:r>
          </a:p>
          <a:p>
            <a:pPr algn="just">
              <a:lnSpc>
                <a:spcPct val="150000"/>
              </a:lnSpc>
            </a:pPr>
            <a:r>
              <a:rPr lang="tr-TR" dirty="0" smtClean="0">
                <a:latin typeface="Times New Roman" pitchFamily="18" charset="0"/>
                <a:cs typeface="Times New Roman" pitchFamily="18" charset="0"/>
              </a:rPr>
              <a:t>Ne dereceye kadar baskı yapılabilir?</a:t>
            </a:r>
          </a:p>
          <a:p>
            <a:pPr algn="just">
              <a:lnSpc>
                <a:spcPct val="150000"/>
              </a:lnSpc>
            </a:pPr>
            <a:r>
              <a:rPr lang="tr-TR" dirty="0" smtClean="0">
                <a:latin typeface="Times New Roman" pitchFamily="18" charset="0"/>
                <a:cs typeface="Times New Roman" pitchFamily="18" charset="0"/>
              </a:rPr>
              <a:t>Siz olsanız ne yapardınız? </a:t>
            </a:r>
            <a:endParaRPr lang="tr-TR"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4000" b="1" dirty="0" smtClean="0">
                <a:latin typeface="Times New Roman" panose="02020603050405020304" pitchFamily="18" charset="0"/>
                <a:cs typeface="Times New Roman" panose="02020603050405020304" pitchFamily="18" charset="0"/>
              </a:rPr>
              <a:t>Adalet ve Eşitlik </a:t>
            </a:r>
            <a:endParaRPr lang="tr-TR" sz="40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677333" y="1449977"/>
            <a:ext cx="9968895" cy="4591385"/>
          </a:xfrm>
        </p:spPr>
        <p:txBody>
          <a:bodyPr>
            <a:noAutofit/>
          </a:bodyPr>
          <a:lstStyle/>
          <a:p>
            <a:pPr algn="just"/>
            <a:r>
              <a:rPr lang="tr-TR" sz="3000" dirty="0" smtClean="0">
                <a:solidFill>
                  <a:schemeClr val="tx1"/>
                </a:solidFill>
                <a:latin typeface="Times New Roman" panose="02020603050405020304" pitchFamily="18" charset="0"/>
                <a:cs typeface="Times New Roman" panose="02020603050405020304" pitchFamily="18" charset="0"/>
              </a:rPr>
              <a:t>Hemşire tüm insanların eşit haklara sahip olduğu bilinciyle bireyler arasında ırk, dil, din, yaş, cinsiyet, inanç, sosyal ve ekonomik durum ve siyasi görüş ayrımı gözetmeksizin hizmet verir.</a:t>
            </a:r>
          </a:p>
          <a:p>
            <a:pPr algn="just"/>
            <a:r>
              <a:rPr lang="tr-TR" sz="3000" dirty="0" smtClean="0">
                <a:solidFill>
                  <a:schemeClr val="tx1"/>
                </a:solidFill>
                <a:latin typeface="Times New Roman" panose="02020603050405020304" pitchFamily="18" charset="0"/>
                <a:cs typeface="Times New Roman" panose="02020603050405020304" pitchFamily="18" charset="0"/>
              </a:rPr>
              <a:t>Hemşire hizmet sunarken kişisel çıkar gözetmeden herhangi bir kişiyi ya da kuruluşla mesleki değerleriyle çatışabilecek çıkar ilişkisine girmez.</a:t>
            </a:r>
          </a:p>
          <a:p>
            <a:pPr algn="just"/>
            <a:r>
              <a:rPr lang="tr-TR" sz="3000" dirty="0" smtClean="0">
                <a:solidFill>
                  <a:schemeClr val="tx1"/>
                </a:solidFill>
                <a:latin typeface="Times New Roman" panose="02020603050405020304" pitchFamily="18" charset="0"/>
                <a:cs typeface="Times New Roman" panose="02020603050405020304" pitchFamily="18" charset="0"/>
              </a:rPr>
              <a:t>Hemşire hizmet verirken bireylerin gereksinimleri doğrultusunda zamanın, emeğin ve diğer kaynakların adil dağılımını sağlar.</a:t>
            </a:r>
            <a:endParaRPr lang="tr-TR" sz="3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8064990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Vaka</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609600" y="1397726"/>
            <a:ext cx="10972800" cy="5146765"/>
          </a:xfrm>
        </p:spPr>
        <p:txBody>
          <a:bodyPr>
            <a:normAutofit fontScale="92500" lnSpcReduction="10000"/>
          </a:bodyPr>
          <a:lstStyle/>
          <a:p>
            <a:pPr algn="just"/>
            <a:r>
              <a:rPr lang="tr-TR" dirty="0" smtClean="0">
                <a:latin typeface="Times New Roman" pitchFamily="18" charset="0"/>
                <a:cs typeface="Times New Roman" pitchFamily="18" charset="0"/>
              </a:rPr>
              <a:t>A hastanesinin yoğun bakım kliniğinde hemşire olarak çalışmaktasınız. Çalıştığınız birimde 100 gündür yatan yabancı uyruklu bir hasta var. Hastanın yoğun bakım ihtiyacı bulunmamakta, ancak aile hastanın evde bakımı konusunda ikna edilememektedir. Bunun üzerine klinik sorumlu doktoru sizden hastanın isteminde bulunan tedavileri yapmamanızı ve </a:t>
            </a:r>
            <a:r>
              <a:rPr lang="tr-TR" dirty="0" err="1" smtClean="0">
                <a:latin typeface="Times New Roman" pitchFamily="18" charset="0"/>
                <a:cs typeface="Times New Roman" pitchFamily="18" charset="0"/>
              </a:rPr>
              <a:t>vital</a:t>
            </a:r>
            <a:r>
              <a:rPr lang="tr-TR" dirty="0" smtClean="0">
                <a:latin typeface="Times New Roman" pitchFamily="18" charset="0"/>
                <a:cs typeface="Times New Roman" pitchFamily="18" charset="0"/>
              </a:rPr>
              <a:t> bulguları kaydederken </a:t>
            </a:r>
            <a:r>
              <a:rPr lang="tr-TR" dirty="0" err="1" smtClean="0">
                <a:latin typeface="Times New Roman" pitchFamily="18" charset="0"/>
                <a:cs typeface="Times New Roman" pitchFamily="18" charset="0"/>
              </a:rPr>
              <a:t>sistolik</a:t>
            </a:r>
            <a:r>
              <a:rPr lang="tr-TR" dirty="0" smtClean="0">
                <a:latin typeface="Times New Roman" pitchFamily="18" charset="0"/>
                <a:cs typeface="Times New Roman" pitchFamily="18" charset="0"/>
              </a:rPr>
              <a:t> kan basıncını 75 </a:t>
            </a:r>
            <a:r>
              <a:rPr lang="tr-TR" dirty="0" err="1" smtClean="0">
                <a:latin typeface="Times New Roman" pitchFamily="18" charset="0"/>
                <a:cs typeface="Times New Roman" pitchFamily="18" charset="0"/>
              </a:rPr>
              <a:t>mmHg’nın</a:t>
            </a:r>
            <a:r>
              <a:rPr lang="tr-TR" dirty="0" smtClean="0">
                <a:latin typeface="Times New Roman" pitchFamily="18" charset="0"/>
                <a:cs typeface="Times New Roman" pitchFamily="18" charset="0"/>
              </a:rPr>
              <a:t> altında göstermemenizi istedi. </a:t>
            </a:r>
          </a:p>
          <a:p>
            <a:pPr lvl="1" algn="just"/>
            <a:r>
              <a:rPr lang="tr-TR" dirty="0" smtClean="0">
                <a:latin typeface="Times New Roman" pitchFamily="18" charset="0"/>
                <a:cs typeface="Times New Roman" pitchFamily="18" charset="0"/>
              </a:rPr>
              <a:t>Adalet/eşitlik açısından vakayı değerlendiriniz.</a:t>
            </a:r>
          </a:p>
          <a:p>
            <a:pPr lvl="1" algn="just"/>
            <a:r>
              <a:rPr lang="tr-TR" dirty="0" smtClean="0">
                <a:latin typeface="Times New Roman" pitchFamily="18" charset="0"/>
                <a:cs typeface="Times New Roman" pitchFamily="18" charset="0"/>
              </a:rPr>
              <a:t>Yasal sorumluluklar açısından vakayı değerlendiriniz.</a:t>
            </a:r>
          </a:p>
          <a:p>
            <a:pPr lvl="1" algn="just"/>
            <a:r>
              <a:rPr lang="tr-TR" dirty="0" smtClean="0">
                <a:latin typeface="Times New Roman" pitchFamily="18" charset="0"/>
                <a:cs typeface="Times New Roman" pitchFamily="18" charset="0"/>
              </a:rPr>
              <a:t>Ne yapardınız?</a:t>
            </a:r>
          </a:p>
          <a:p>
            <a:pPr lvl="1" algn="just"/>
            <a:endParaRPr lang="tr-TR" dirty="0" smtClean="0">
              <a:latin typeface="Times New Roman" pitchFamily="18" charset="0"/>
              <a:cs typeface="Times New Roman" pitchFamily="18" charset="0"/>
            </a:endParaRPr>
          </a:p>
          <a:p>
            <a:pPr lvl="1" algn="just"/>
            <a:endParaRPr lang="tr-TR"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4000" b="1" dirty="0" smtClean="0">
                <a:latin typeface="Times New Roman" panose="02020603050405020304" pitchFamily="18" charset="0"/>
                <a:cs typeface="Times New Roman" panose="02020603050405020304" pitchFamily="18" charset="0"/>
              </a:rPr>
              <a:t>Mahremiyet ve Sır Saklama</a:t>
            </a:r>
            <a:endParaRPr lang="tr-TR" sz="40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677334" y="1463041"/>
            <a:ext cx="11092300" cy="4833256"/>
          </a:xfrm>
        </p:spPr>
        <p:txBody>
          <a:bodyPr>
            <a:normAutofit/>
          </a:bodyPr>
          <a:lstStyle/>
          <a:p>
            <a:pPr algn="just"/>
            <a:r>
              <a:rPr lang="tr-TR" sz="3000" dirty="0" smtClean="0">
                <a:latin typeface="Times New Roman" panose="02020603050405020304" pitchFamily="18" charset="0"/>
                <a:cs typeface="Times New Roman" panose="02020603050405020304" pitchFamily="18" charset="0"/>
              </a:rPr>
              <a:t>Hemşire hizmet verdiği bireyin fiziksel, ruhsal ve sosyal açılardan mahremiyetinin korunmasını sağlar.</a:t>
            </a:r>
          </a:p>
          <a:p>
            <a:pPr algn="just"/>
            <a:r>
              <a:rPr lang="tr-TR" sz="3000" dirty="0" smtClean="0">
                <a:latin typeface="Times New Roman" panose="02020603050405020304" pitchFamily="18" charset="0"/>
                <a:cs typeface="Times New Roman" panose="02020603050405020304" pitchFamily="18" charset="0"/>
              </a:rPr>
              <a:t>Hemşire hizmet verdiği bireyin kendisi ya da ailesi ile ilgili olarak paylaştığı bilgileri yasal zorunluluk ve kendinin ya da üçüncü kişilerin hayatını tehdit eden bir zorunluluk olmadığı sürece bireyin rızası olmaksızın başka bireylerle paylaşamaz.</a:t>
            </a:r>
          </a:p>
          <a:p>
            <a:pPr algn="just"/>
            <a:r>
              <a:rPr lang="tr-TR" sz="3000" dirty="0" smtClean="0">
                <a:latin typeface="Times New Roman" panose="02020603050405020304" pitchFamily="18" charset="0"/>
                <a:cs typeface="Times New Roman" panose="02020603050405020304" pitchFamily="18" charset="0"/>
              </a:rPr>
              <a:t>Hemşire hizmet verdiği bireylerle ilgili kayıtların gizliliğine özen gösterir ve kayıtlara hastanın bakım ve tedavisi ile doğrudan ilgili olmayan kişilerin ulaşmasını engelleyici önlemleri alır.  </a:t>
            </a:r>
            <a:endParaRPr lang="tr-TR"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888244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4000" b="1" dirty="0">
                <a:latin typeface="Times New Roman" panose="02020603050405020304" pitchFamily="18" charset="0"/>
                <a:cs typeface="Times New Roman" panose="02020603050405020304" pitchFamily="18" charset="0"/>
              </a:rPr>
              <a:t>Mahremiyet ve Sır Saklama</a:t>
            </a:r>
            <a:endParaRPr lang="tr-TR" sz="4000" dirty="0"/>
          </a:p>
        </p:txBody>
      </p:sp>
      <p:sp>
        <p:nvSpPr>
          <p:cNvPr id="3" name="İçerik Yer Tutucusu 2"/>
          <p:cNvSpPr>
            <a:spLocks noGrp="1"/>
          </p:cNvSpPr>
          <p:nvPr>
            <p:ph idx="1"/>
          </p:nvPr>
        </p:nvSpPr>
        <p:spPr>
          <a:xfrm>
            <a:off x="677334" y="1593669"/>
            <a:ext cx="10726540" cy="4447693"/>
          </a:xfrm>
        </p:spPr>
        <p:txBody>
          <a:bodyPr>
            <a:normAutofit/>
          </a:bodyPr>
          <a:lstStyle/>
          <a:p>
            <a:pPr algn="just">
              <a:lnSpc>
                <a:spcPct val="150000"/>
              </a:lnSpc>
            </a:pPr>
            <a:r>
              <a:rPr lang="tr-TR" dirty="0" smtClean="0">
                <a:solidFill>
                  <a:schemeClr val="tx1"/>
                </a:solidFill>
                <a:latin typeface="Times New Roman" panose="02020603050405020304" pitchFamily="18" charset="0"/>
                <a:cs typeface="Times New Roman" panose="02020603050405020304" pitchFamily="18" charset="0"/>
              </a:rPr>
              <a:t>Hemşire bildirimi zorunlu olan durumlarda, bildirim nedeniyle oluşabilecek zararlardan bireyi koruyucu önlemleri alır.</a:t>
            </a:r>
          </a:p>
          <a:p>
            <a:pPr algn="just">
              <a:lnSpc>
                <a:spcPct val="150000"/>
              </a:lnSpc>
            </a:pPr>
            <a:r>
              <a:rPr lang="tr-TR" dirty="0" smtClean="0">
                <a:solidFill>
                  <a:schemeClr val="tx1"/>
                </a:solidFill>
                <a:latin typeface="Times New Roman" panose="02020603050405020304" pitchFamily="18" charset="0"/>
                <a:cs typeface="Times New Roman" panose="02020603050405020304" pitchFamily="18" charset="0"/>
              </a:rPr>
              <a:t>Hemşire bakım verdiği bireylere gizliliğin sınırları ve hangi durumlarda gizlilik ilkesine uyulacağı hakkında ön bilgi verir.</a:t>
            </a:r>
            <a:endParaRPr lang="tr-T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9020766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VAKA- </a:t>
            </a:r>
            <a:r>
              <a:rPr lang="tr-TR" dirty="0" err="1" smtClean="0"/>
              <a:t>Piergiorgio</a:t>
            </a:r>
            <a:r>
              <a:rPr lang="tr-TR" dirty="0" smtClean="0"/>
              <a:t> </a:t>
            </a:r>
            <a:r>
              <a:rPr lang="tr-TR" dirty="0" err="1" smtClean="0"/>
              <a:t>Welby</a:t>
            </a:r>
            <a:endParaRPr lang="tr-TR" dirty="0"/>
          </a:p>
        </p:txBody>
      </p:sp>
      <p:pic>
        <p:nvPicPr>
          <p:cNvPr id="4" name="3 İçerik Yer Tutucusu" descr="indir (1).jpg"/>
          <p:cNvPicPr>
            <a:picLocks noGrp="1" noChangeAspect="1"/>
          </p:cNvPicPr>
          <p:nvPr>
            <p:ph idx="1"/>
          </p:nvPr>
        </p:nvPicPr>
        <p:blipFill>
          <a:blip r:embed="rId2"/>
          <a:stretch>
            <a:fillRect/>
          </a:stretch>
        </p:blipFill>
        <p:spPr>
          <a:xfrm>
            <a:off x="6361611" y="1306287"/>
            <a:ext cx="5264332" cy="4650376"/>
          </a:xfrm>
        </p:spPr>
      </p:pic>
      <p:pic>
        <p:nvPicPr>
          <p:cNvPr id="5" name="4 Resim" descr="indir.jpg"/>
          <p:cNvPicPr>
            <a:picLocks noChangeAspect="1"/>
          </p:cNvPicPr>
          <p:nvPr/>
        </p:nvPicPr>
        <p:blipFill>
          <a:blip r:embed="rId3"/>
          <a:stretch>
            <a:fillRect/>
          </a:stretch>
        </p:blipFill>
        <p:spPr>
          <a:xfrm>
            <a:off x="992777" y="1457751"/>
            <a:ext cx="4624252" cy="4655665"/>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ctr">
              <a:buNone/>
            </a:pPr>
            <a:r>
              <a:rPr lang="tr-TR" sz="4400" b="1" dirty="0" smtClean="0">
                <a:solidFill>
                  <a:schemeClr val="accent1">
                    <a:lumMod val="75000"/>
                  </a:schemeClr>
                </a:solidFill>
                <a:latin typeface="Times New Roman" panose="02020603050405020304" pitchFamily="18" charset="0"/>
                <a:cs typeface="Times New Roman" panose="02020603050405020304" pitchFamily="18" charset="0"/>
              </a:rPr>
              <a:t> </a:t>
            </a:r>
            <a:endParaRPr lang="tr-TR" sz="4400" b="1" dirty="0">
              <a:solidFill>
                <a:schemeClr val="accent1">
                  <a:lumMod val="75000"/>
                </a:schemeClr>
              </a:solidFill>
              <a:latin typeface="Times New Roman" panose="02020603050405020304" pitchFamily="18" charset="0"/>
              <a:cs typeface="Times New Roman" panose="02020603050405020304" pitchFamily="18" charset="0"/>
            </a:endParaRPr>
          </a:p>
        </p:txBody>
      </p:sp>
      <p:pic>
        <p:nvPicPr>
          <p:cNvPr id="4" name="3 Resim" descr="indir.png"/>
          <p:cNvPicPr>
            <a:picLocks noChangeAspect="1"/>
          </p:cNvPicPr>
          <p:nvPr/>
        </p:nvPicPr>
        <p:blipFill>
          <a:blip r:embed="rId2"/>
          <a:stretch>
            <a:fillRect/>
          </a:stretch>
        </p:blipFill>
        <p:spPr>
          <a:xfrm>
            <a:off x="627018" y="418011"/>
            <a:ext cx="10737668" cy="5812972"/>
          </a:xfrm>
          <a:prstGeom prst="rect">
            <a:avLst/>
          </a:prstGeom>
        </p:spPr>
      </p:pic>
    </p:spTree>
    <p:extLst>
      <p:ext uri="{BB962C8B-B14F-4D97-AF65-F5344CB8AC3E}">
        <p14:creationId xmlns="" xmlns:p14="http://schemas.microsoft.com/office/powerpoint/2010/main" val="11640351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ea typeface="Tahoma" pitchFamily="34" charset="0"/>
                <a:cs typeface="Times New Roman" pitchFamily="18" charset="0"/>
              </a:rPr>
              <a:t>Etik </a:t>
            </a:r>
            <a:endParaRPr lang="tr-TR" b="1" dirty="0">
              <a:latin typeface="Times New Roman" pitchFamily="18" charset="0"/>
              <a:ea typeface="Tahoma" pitchFamily="34" charset="0"/>
              <a:cs typeface="Times New Roman" pitchFamily="18" charset="0"/>
            </a:endParaRPr>
          </a:p>
        </p:txBody>
      </p:sp>
      <p:sp>
        <p:nvSpPr>
          <p:cNvPr id="3" name="2 İçerik Yer Tutucusu"/>
          <p:cNvSpPr>
            <a:spLocks noGrp="1"/>
          </p:cNvSpPr>
          <p:nvPr>
            <p:ph idx="1"/>
          </p:nvPr>
        </p:nvSpPr>
        <p:spPr/>
        <p:txBody>
          <a:bodyPr>
            <a:normAutofit fontScale="77500" lnSpcReduction="20000"/>
          </a:bodyPr>
          <a:lstStyle/>
          <a:p>
            <a:pPr algn="just">
              <a:lnSpc>
                <a:spcPct val="150000"/>
              </a:lnSpc>
            </a:pPr>
            <a:r>
              <a:rPr lang="tr-TR" dirty="0" smtClean="0">
                <a:latin typeface="Times New Roman" panose="02020603050405020304" pitchFamily="18" charset="0"/>
                <a:cs typeface="Times New Roman" panose="02020603050405020304" pitchFamily="18" charset="0"/>
              </a:rPr>
              <a:t>Yunanca ‘</a:t>
            </a:r>
            <a:r>
              <a:rPr lang="tr-TR" dirty="0" err="1" smtClean="0">
                <a:latin typeface="Times New Roman" panose="02020603050405020304" pitchFamily="18" charset="0"/>
                <a:cs typeface="Times New Roman" panose="02020603050405020304" pitchFamily="18" charset="0"/>
              </a:rPr>
              <a:t>Ethos</a:t>
            </a:r>
            <a:r>
              <a:rPr lang="tr-TR" dirty="0" smtClean="0">
                <a:latin typeface="Times New Roman" panose="02020603050405020304" pitchFamily="18" charset="0"/>
                <a:cs typeface="Times New Roman" panose="02020603050405020304" pitchFamily="18" charset="0"/>
              </a:rPr>
              <a:t>-</a:t>
            </a:r>
            <a:r>
              <a:rPr lang="tr-TR" dirty="0" err="1" smtClean="0">
                <a:latin typeface="Times New Roman" panose="02020603050405020304" pitchFamily="18" charset="0"/>
                <a:cs typeface="Times New Roman" panose="02020603050405020304" pitchFamily="18" charset="0"/>
              </a:rPr>
              <a:t>Ethike</a:t>
            </a:r>
            <a:r>
              <a:rPr lang="tr-TR" dirty="0" smtClean="0">
                <a:latin typeface="Times New Roman" panose="02020603050405020304" pitchFamily="18" charset="0"/>
                <a:cs typeface="Times New Roman" panose="02020603050405020304" pitchFamily="18" charset="0"/>
              </a:rPr>
              <a:t>’ kelimelerinden türemiştir. </a:t>
            </a:r>
          </a:p>
          <a:p>
            <a:pPr algn="just">
              <a:lnSpc>
                <a:spcPct val="150000"/>
              </a:lnSpc>
            </a:pPr>
            <a:r>
              <a:rPr lang="tr-TR" dirty="0" smtClean="0">
                <a:latin typeface="Times New Roman" panose="02020603050405020304" pitchFamily="18" charset="0"/>
                <a:cs typeface="Times New Roman" panose="02020603050405020304" pitchFamily="18" charset="0"/>
              </a:rPr>
              <a:t>Törebilim, Ahlak bilim.</a:t>
            </a:r>
          </a:p>
          <a:p>
            <a:pPr algn="just">
              <a:lnSpc>
                <a:spcPct val="150000"/>
              </a:lnSpc>
            </a:pPr>
            <a:r>
              <a:rPr lang="tr-TR" dirty="0" smtClean="0">
                <a:latin typeface="Times New Roman" panose="02020603050405020304" pitchFamily="18" charset="0"/>
                <a:cs typeface="Times New Roman" panose="02020603050405020304" pitchFamily="18" charset="0"/>
              </a:rPr>
              <a:t>Doğru ve yanlış ölçütleridir, değerler çatıştığında en iyi durumun ne olduğunu saptayan sistematik, eleştirel, rasyonel, savunulabilir, entelektüel bir yaklaşımdır. </a:t>
            </a:r>
          </a:p>
          <a:p>
            <a:pPr algn="just">
              <a:lnSpc>
                <a:spcPct val="150000"/>
              </a:lnSpc>
            </a:pPr>
            <a:r>
              <a:rPr lang="tr-TR" dirty="0" smtClean="0">
                <a:latin typeface="Times New Roman" panose="02020603050405020304" pitchFamily="18" charset="0"/>
                <a:cs typeface="Times New Roman" panose="02020603050405020304" pitchFamily="18" charset="0"/>
              </a:rPr>
              <a:t>Çeşitli meslek kolları arasında tarafların uyması veya kaçınması gereken davranışlar bütünü </a:t>
            </a:r>
          </a:p>
          <a:p>
            <a:pPr marL="0" indent="0" algn="r">
              <a:lnSpc>
                <a:spcPct val="150000"/>
              </a:lnSpc>
              <a:buNone/>
            </a:pPr>
            <a:r>
              <a:rPr lang="tr-TR" dirty="0" smtClean="0">
                <a:latin typeface="Times New Roman" panose="02020603050405020304" pitchFamily="18" charset="0"/>
                <a:cs typeface="Times New Roman" panose="02020603050405020304" pitchFamily="18" charset="0"/>
              </a:rPr>
              <a:t>(TDK Güncel Türkçe Sözlük)</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Deontoloji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nSpc>
                <a:spcPct val="150000"/>
              </a:lnSpc>
            </a:pPr>
            <a:r>
              <a:rPr lang="tr-TR" dirty="0" smtClean="0">
                <a:latin typeface="Times New Roman" pitchFamily="18" charset="0"/>
                <a:cs typeface="Times New Roman" pitchFamily="18" charset="0"/>
              </a:rPr>
              <a:t>Ödev bilimi (TDK, Güncel Türkçe Sözlük)</a:t>
            </a:r>
          </a:p>
          <a:p>
            <a:pPr>
              <a:lnSpc>
                <a:spcPct val="150000"/>
              </a:lnSpc>
            </a:pPr>
            <a:r>
              <a:rPr lang="tr-TR" dirty="0" smtClean="0">
                <a:latin typeface="Times New Roman" pitchFamily="18" charset="0"/>
                <a:cs typeface="Times New Roman" pitchFamily="18" charset="0"/>
              </a:rPr>
              <a:t>Bir hareketin doğruluğunun ya da yanlışlığının, neden olduğu sonuçlardan ziyade yapılan hareketin doğasına dayandığı görüşünü ileri sürmektedir.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Deontoloji </a:t>
            </a:r>
            <a:endParaRPr lang="tr-TR" dirty="0"/>
          </a:p>
        </p:txBody>
      </p:sp>
      <p:sp>
        <p:nvSpPr>
          <p:cNvPr id="3" name="2 İçerik Yer Tutucusu"/>
          <p:cNvSpPr>
            <a:spLocks noGrp="1"/>
          </p:cNvSpPr>
          <p:nvPr>
            <p:ph idx="1"/>
          </p:nvPr>
        </p:nvSpPr>
        <p:spPr/>
        <p:txBody>
          <a:bodyPr/>
          <a:lstStyle/>
          <a:p>
            <a:endParaRPr lang="tr-TR" dirty="0" smtClean="0">
              <a:latin typeface="Times New Roman" pitchFamily="18" charset="0"/>
              <a:cs typeface="Times New Roman" pitchFamily="18" charset="0"/>
            </a:endParaRPr>
          </a:p>
          <a:p>
            <a:pPr>
              <a:lnSpc>
                <a:spcPct val="150000"/>
              </a:lnSpc>
            </a:pPr>
            <a:r>
              <a:rPr lang="tr-TR" dirty="0" smtClean="0">
                <a:latin typeface="Times New Roman" pitchFamily="18" charset="0"/>
                <a:cs typeface="Times New Roman" pitchFamily="18" charset="0"/>
              </a:rPr>
              <a:t>Herhangi bir eylemin temelinde yatan ödev duygusu…</a:t>
            </a:r>
          </a:p>
          <a:p>
            <a:pPr>
              <a:lnSpc>
                <a:spcPct val="150000"/>
              </a:lnSpc>
            </a:pPr>
            <a:endParaRPr lang="tr-TR" dirty="0" smtClean="0">
              <a:latin typeface="Times New Roman" pitchFamily="18" charset="0"/>
              <a:cs typeface="Times New Roman" pitchFamily="18" charset="0"/>
            </a:endParaRPr>
          </a:p>
          <a:p>
            <a:pPr>
              <a:lnSpc>
                <a:spcPct val="150000"/>
              </a:lnSpc>
            </a:pPr>
            <a:r>
              <a:rPr lang="tr-TR" dirty="0" smtClean="0">
                <a:latin typeface="Times New Roman" pitchFamily="18" charset="0"/>
                <a:cs typeface="Times New Roman" pitchFamily="18" charset="0"/>
              </a:rPr>
              <a:t>Mesleki etik kuralların büyük bir kısmı Deontolojik ilkelere dayanmaktadır.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Meslek </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gn="just">
              <a:lnSpc>
                <a:spcPct val="200000"/>
              </a:lnSpc>
            </a:pPr>
            <a:r>
              <a:rPr lang="tr-TR" dirty="0" smtClean="0">
                <a:latin typeface="Times New Roman" pitchFamily="18" charset="0"/>
                <a:cs typeface="Times New Roman" pitchFamily="18" charset="0"/>
              </a:rPr>
              <a:t>Belli bir eğitim ile kazanılan, sistemli bilgi ve becerilere dayalı, insanlara yararlı mal üretmek, hizmet vermek ve karşılığında para kazanmak için yapılan, kuralları belirlenmiş iş.</a:t>
            </a:r>
          </a:p>
          <a:p>
            <a:pPr algn="r">
              <a:lnSpc>
                <a:spcPct val="200000"/>
              </a:lnSpc>
              <a:buNone/>
            </a:pPr>
            <a:r>
              <a:rPr lang="tr-TR" dirty="0" smtClean="0">
                <a:latin typeface="Times New Roman" pitchFamily="18" charset="0"/>
                <a:cs typeface="Times New Roman" pitchFamily="18" charset="0"/>
              </a:rPr>
              <a:t>(TDK Güncel Türkçe Sözlük)</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Meslek Ölçütleri</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gn="just"/>
            <a:r>
              <a:rPr lang="tr-TR" dirty="0">
                <a:latin typeface="Times New Roman" pitchFamily="18" charset="0"/>
                <a:ea typeface="Tahoma" pitchFamily="34" charset="0"/>
                <a:cs typeface="Times New Roman" pitchFamily="18" charset="0"/>
              </a:rPr>
              <a:t>Toplumun sağlığı ve insanlık için hayati olan hizmetleri sunmalı,</a:t>
            </a:r>
          </a:p>
          <a:p>
            <a:pPr algn="just"/>
            <a:r>
              <a:rPr lang="tr-TR" dirty="0" smtClean="0">
                <a:latin typeface="Times New Roman" pitchFamily="18" charset="0"/>
                <a:ea typeface="Tahoma" pitchFamily="34" charset="0"/>
                <a:cs typeface="Times New Roman" pitchFamily="18" charset="0"/>
              </a:rPr>
              <a:t> </a:t>
            </a:r>
            <a:r>
              <a:rPr lang="tr-TR" dirty="0">
                <a:latin typeface="Times New Roman" pitchFamily="18" charset="0"/>
                <a:ea typeface="Tahoma" pitchFamily="34" charset="0"/>
                <a:cs typeface="Times New Roman" pitchFamily="18" charset="0"/>
              </a:rPr>
              <a:t>Araştırmalarla sürekli yenilenen ve geliştirilen bir bilgi birikimi olmalı,</a:t>
            </a:r>
          </a:p>
          <a:p>
            <a:pPr algn="just"/>
            <a:r>
              <a:rPr lang="tr-TR" dirty="0" smtClean="0">
                <a:latin typeface="Times New Roman" pitchFamily="18" charset="0"/>
                <a:ea typeface="Tahoma" pitchFamily="34" charset="0"/>
                <a:cs typeface="Times New Roman" pitchFamily="18" charset="0"/>
              </a:rPr>
              <a:t>Hizmet </a:t>
            </a:r>
            <a:r>
              <a:rPr lang="tr-TR" dirty="0" err="1">
                <a:latin typeface="Times New Roman" pitchFamily="18" charset="0"/>
                <a:ea typeface="Tahoma" pitchFamily="34" charset="0"/>
                <a:cs typeface="Times New Roman" pitchFamily="18" charset="0"/>
              </a:rPr>
              <a:t>entellektüel</a:t>
            </a:r>
            <a:r>
              <a:rPr lang="tr-TR" dirty="0">
                <a:latin typeface="Times New Roman" pitchFamily="18" charset="0"/>
                <a:ea typeface="Tahoma" pitchFamily="34" charset="0"/>
                <a:cs typeface="Times New Roman" pitchFamily="18" charset="0"/>
              </a:rPr>
              <a:t> aktiviteleri içermeli ve bireysel sorumluluk alma </a:t>
            </a:r>
            <a:r>
              <a:rPr lang="tr-TR" dirty="0" smtClean="0">
                <a:latin typeface="Times New Roman" pitchFamily="18" charset="0"/>
                <a:ea typeface="Tahoma" pitchFamily="34" charset="0"/>
                <a:cs typeface="Times New Roman" pitchFamily="18" charset="0"/>
              </a:rPr>
              <a:t>hizmetin güçlü </a:t>
            </a:r>
            <a:r>
              <a:rPr lang="tr-TR" dirty="0">
                <a:latin typeface="Times New Roman" pitchFamily="18" charset="0"/>
                <a:ea typeface="Tahoma" pitchFamily="34" charset="0"/>
                <a:cs typeface="Times New Roman" pitchFamily="18" charset="0"/>
              </a:rPr>
              <a:t>bir özelliği olmalı,</a:t>
            </a:r>
          </a:p>
          <a:p>
            <a:pPr algn="just"/>
            <a:r>
              <a:rPr lang="tr-TR" dirty="0" smtClean="0">
                <a:latin typeface="Times New Roman" pitchFamily="18" charset="0"/>
                <a:ea typeface="Tahoma" pitchFamily="34" charset="0"/>
                <a:cs typeface="Times New Roman" pitchFamily="18" charset="0"/>
              </a:rPr>
              <a:t>Meslek </a:t>
            </a:r>
            <a:r>
              <a:rPr lang="tr-TR" dirty="0">
                <a:latin typeface="Times New Roman" pitchFamily="18" charset="0"/>
                <a:ea typeface="Tahoma" pitchFamily="34" charset="0"/>
                <a:cs typeface="Times New Roman" pitchFamily="18" charset="0"/>
              </a:rPr>
              <a:t>üyeleri yüksek öğrenim ( lisans ) veren kurumlarda eğitilmeli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Meslek Ölçütleri</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a:xfrm>
            <a:off x="609600" y="1600203"/>
            <a:ext cx="10972800" cy="4709157"/>
          </a:xfrm>
        </p:spPr>
        <p:txBody>
          <a:bodyPr>
            <a:normAutofit/>
          </a:bodyPr>
          <a:lstStyle/>
          <a:p>
            <a:pPr algn="just"/>
            <a:r>
              <a:rPr lang="tr-TR" dirty="0">
                <a:latin typeface="Times New Roman" pitchFamily="18" charset="0"/>
                <a:cs typeface="Times New Roman" pitchFamily="18" charset="0"/>
              </a:rPr>
              <a:t>Meslek üyeleri kendi politika ve davranışlarının kontrolünü elinde tutmalı </a:t>
            </a:r>
            <a:r>
              <a:rPr lang="tr-TR" dirty="0" smtClean="0">
                <a:latin typeface="Times New Roman" pitchFamily="18" charset="0"/>
                <a:cs typeface="Times New Roman" pitchFamily="18" charset="0"/>
              </a:rPr>
              <a:t>ve bağımsız </a:t>
            </a:r>
            <a:r>
              <a:rPr lang="tr-TR" dirty="0">
                <a:latin typeface="Times New Roman" pitchFamily="18" charset="0"/>
                <a:cs typeface="Times New Roman" pitchFamily="18" charset="0"/>
              </a:rPr>
              <a:t>olmalı,</a:t>
            </a:r>
          </a:p>
          <a:p>
            <a:pPr algn="just"/>
            <a:r>
              <a:rPr lang="tr-TR" dirty="0" smtClean="0">
                <a:latin typeface="Times New Roman" pitchFamily="18" charset="0"/>
                <a:cs typeface="Times New Roman" pitchFamily="18" charset="0"/>
              </a:rPr>
              <a:t>Meslek </a:t>
            </a:r>
            <a:r>
              <a:rPr lang="tr-TR" dirty="0">
                <a:latin typeface="Times New Roman" pitchFamily="18" charset="0"/>
                <a:cs typeface="Times New Roman" pitchFamily="18" charset="0"/>
              </a:rPr>
              <a:t>üyelerinin verdikleri hizmet onları güdülemeli</a:t>
            </a:r>
            <a:r>
              <a:rPr lang="tr-TR" dirty="0" smtClean="0">
                <a:latin typeface="Times New Roman" pitchFamily="18" charset="0"/>
                <a:cs typeface="Times New Roman" pitchFamily="18" charset="0"/>
              </a:rPr>
              <a:t>,</a:t>
            </a:r>
          </a:p>
          <a:p>
            <a:pPr algn="just"/>
            <a:r>
              <a:rPr lang="tr-TR" dirty="0" smtClean="0">
                <a:latin typeface="Times New Roman" pitchFamily="18" charset="0"/>
                <a:cs typeface="Times New Roman" pitchFamily="18" charset="0"/>
              </a:rPr>
              <a:t>Uygulama standartlarını belirleyip, mesleğin gelişimini destekleyen bir mesleki örgütü olmalıdır.</a:t>
            </a:r>
            <a:endParaRPr lang="tr-TR" dirty="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Meslek </a:t>
            </a:r>
            <a:r>
              <a:rPr lang="tr-TR" dirty="0">
                <a:latin typeface="Times New Roman" pitchFamily="18" charset="0"/>
                <a:cs typeface="Times New Roman" pitchFamily="18" charset="0"/>
              </a:rPr>
              <a:t>üyelerini yönlendiren ve mesleki kararlarına rehberlik eden etik </a:t>
            </a:r>
            <a:r>
              <a:rPr lang="tr-TR" dirty="0" smtClean="0">
                <a:latin typeface="Times New Roman" pitchFamily="18" charset="0"/>
                <a:cs typeface="Times New Roman" pitchFamily="18" charset="0"/>
              </a:rPr>
              <a:t>kodlar olmalı,</a:t>
            </a:r>
            <a:endParaRPr lang="tr-TR"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latin typeface="Times New Roman" panose="02020603050405020304" pitchFamily="18" charset="0"/>
                <a:cs typeface="Times New Roman" panose="02020603050405020304" pitchFamily="18" charset="0"/>
              </a:rPr>
              <a:t>Sağlık Alanında Etik Kodlar </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677334" y="1384663"/>
            <a:ext cx="10413032" cy="5199017"/>
          </a:xfrm>
        </p:spPr>
        <p:txBody>
          <a:bodyPr>
            <a:normAutofit fontScale="92500" lnSpcReduction="10000"/>
          </a:bodyPr>
          <a:lstStyle/>
          <a:p>
            <a:pPr algn="just">
              <a:lnSpc>
                <a:spcPct val="150000"/>
              </a:lnSpc>
            </a:pPr>
            <a:r>
              <a:rPr lang="tr-TR" sz="3000" dirty="0" smtClean="0">
                <a:latin typeface="Times New Roman" panose="02020603050405020304" pitchFamily="18" charset="0"/>
                <a:cs typeface="Times New Roman" panose="02020603050405020304" pitchFamily="18" charset="0"/>
              </a:rPr>
              <a:t>Kod; kavramsal olarak belirli bir grup ya da ülke içindeki insanların nasıl davranmaları gerektiğini gösteren yazılı kurallar. </a:t>
            </a:r>
          </a:p>
          <a:p>
            <a:pPr algn="just">
              <a:lnSpc>
                <a:spcPct val="150000"/>
              </a:lnSpc>
            </a:pPr>
            <a:r>
              <a:rPr lang="tr-TR" sz="3000" dirty="0" smtClean="0">
                <a:latin typeface="Times New Roman" panose="02020603050405020304" pitchFamily="18" charset="0"/>
                <a:cs typeface="Times New Roman" panose="02020603050405020304" pitchFamily="18" charset="0"/>
              </a:rPr>
              <a:t>Mesleki etik kodlar, tüm meslek üyelerinin uyması gereken ilkelerdir. Uyulmaması halinde o meslek birliği kişiyi zorlar, yaptırım uygular ve belirlenmiş cezalara çarptırır.  </a:t>
            </a:r>
          </a:p>
          <a:p>
            <a:pPr algn="just">
              <a:lnSpc>
                <a:spcPct val="150000"/>
              </a:lnSpc>
            </a:pPr>
            <a:r>
              <a:rPr lang="tr-TR" sz="3000" dirty="0" smtClean="0">
                <a:latin typeface="Times New Roman" panose="02020603050405020304" pitchFamily="18" charset="0"/>
                <a:cs typeface="Times New Roman" panose="02020603050405020304" pitchFamily="18" charset="0"/>
              </a:rPr>
              <a:t>Mesleğin bir etik kodunun olması, uygulamalarda meslek üyelerinin abartılmış bireysel otoritelerini önler ve meslek grubu içinde belli bir disiplin ortamı sağlar. </a:t>
            </a:r>
            <a:endParaRPr lang="tr-TR" sz="30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67554170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441</TotalTime>
  <Words>1178</Words>
  <Application>Microsoft Office PowerPoint</Application>
  <PresentationFormat>Özel</PresentationFormat>
  <Paragraphs>108</Paragraphs>
  <Slides>28</Slides>
  <Notes>0</Notes>
  <HiddenSlides>0</HiddenSlides>
  <MMClips>0</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Ofis Teması</vt:lpstr>
      <vt:lpstr>Hemşirelikte Etik </vt:lpstr>
      <vt:lpstr>Slayt 2</vt:lpstr>
      <vt:lpstr>Etik </vt:lpstr>
      <vt:lpstr>Deontoloji </vt:lpstr>
      <vt:lpstr>Deontoloji </vt:lpstr>
      <vt:lpstr>Meslek </vt:lpstr>
      <vt:lpstr>Meslek Ölçütleri</vt:lpstr>
      <vt:lpstr>Meslek Ölçütleri</vt:lpstr>
      <vt:lpstr>Sağlık Alanında Etik Kodlar </vt:lpstr>
      <vt:lpstr>Slayt 10</vt:lpstr>
      <vt:lpstr>Hemşirelikte Etik Kodlar</vt:lpstr>
      <vt:lpstr>Florance Nightingale Andı</vt:lpstr>
      <vt:lpstr>Slayt 13</vt:lpstr>
      <vt:lpstr> Türk Hemşireler Derneği’nin Etik Kodları</vt:lpstr>
      <vt:lpstr>Zarar Vermeme/ Yararlılık</vt:lpstr>
      <vt:lpstr>Zarar Vermeme/ Yararlılık</vt:lpstr>
      <vt:lpstr>Özerklik / Bireye Saygı</vt:lpstr>
      <vt:lpstr>Özerklik/ Bireye Saygı</vt:lpstr>
      <vt:lpstr>Özerklik/ Bireye Saygı</vt:lpstr>
      <vt:lpstr>Özerklik/ Bireye Saygı</vt:lpstr>
      <vt:lpstr>Vaka </vt:lpstr>
      <vt:lpstr>Vaka - Sorular </vt:lpstr>
      <vt:lpstr>Adalet ve Eşitlik </vt:lpstr>
      <vt:lpstr>Vaka</vt:lpstr>
      <vt:lpstr>Mahremiyet ve Sır Saklama</vt:lpstr>
      <vt:lpstr>Mahremiyet ve Sır Saklama</vt:lpstr>
      <vt:lpstr>VAKA- Piergiorgio Welby</vt:lpstr>
      <vt:lpstr>Slayt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   Eğitim Öğretimde Etik</dc:title>
  <dc:creator>meltem özduyan</dc:creator>
  <cp:lastModifiedBy>Kemal Toprak KILIÇ</cp:lastModifiedBy>
  <cp:revision>70</cp:revision>
  <dcterms:created xsi:type="dcterms:W3CDTF">2018-11-12T21:15:04Z</dcterms:created>
  <dcterms:modified xsi:type="dcterms:W3CDTF">2020-01-19T20:40:36Z</dcterms:modified>
</cp:coreProperties>
</file>