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4" r:id="rId1"/>
  </p:sldMasterIdLst>
  <p:notesMasterIdLst>
    <p:notesMasterId r:id="rId18"/>
  </p:notesMasterIdLst>
  <p:sldIdLst>
    <p:sldId id="256" r:id="rId2"/>
    <p:sldId id="280" r:id="rId3"/>
    <p:sldId id="278" r:id="rId4"/>
    <p:sldId id="281" r:id="rId5"/>
    <p:sldId id="277" r:id="rId6"/>
    <p:sldId id="257" r:id="rId7"/>
    <p:sldId id="267" r:id="rId8"/>
    <p:sldId id="268" r:id="rId9"/>
    <p:sldId id="269" r:id="rId10"/>
    <p:sldId id="270" r:id="rId11"/>
    <p:sldId id="273" r:id="rId12"/>
    <p:sldId id="275" r:id="rId13"/>
    <p:sldId id="276" r:id="rId14"/>
    <p:sldId id="283" r:id="rId15"/>
    <p:sldId id="279" r:id="rId16"/>
    <p:sldId id="28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ECB558-5DA9-4E44-B0E1-C156664D1D10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6ED064-DCF4-464D-9C76-B04ED6522B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0168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816-B910-400D-B905-D815412AB41B}" type="datetime1">
              <a:rPr lang="tr-TR" smtClean="0"/>
              <a:t>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Yeni Medya 4. Ulusal Kongre                             İzmir                   5 Ekim 2019</a:t>
            </a: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FC11130-5ED2-4B03-8A81-A281E58CC6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9954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71255-E83E-46A4-8F78-C0943924DDE3}" type="datetime1">
              <a:rPr lang="tr-TR" smtClean="0"/>
              <a:t>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Yeni Medya 4. Ulusal Kongre                             İzmir                   5 Ekim 2019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FC11130-5ED2-4B03-8A81-A281E58CC6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0897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30E0A-D822-469A-B03E-A048265CD7EB}" type="datetime1">
              <a:rPr lang="tr-TR" smtClean="0"/>
              <a:t>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Yeni Medya 4. Ulusal Kongre                             İzmir                   5 Ekim 2019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FC11130-5ED2-4B03-8A81-A281E58CC6AF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096448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C9EF8-2020-4930-B7E2-D7A1FE0247E9}" type="datetime1">
              <a:rPr lang="tr-TR" smtClean="0"/>
              <a:t>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Yeni Medya 4. Ulusal Kongre                             İzmir                   5 Ekim 2019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FC11130-5ED2-4B03-8A81-A281E58CC6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57105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22F5D-64E9-43AA-A25E-FE990838C4F7}" type="datetime1">
              <a:rPr lang="tr-TR" smtClean="0"/>
              <a:t>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Yeni Medya 4. Ulusal Kongre                             İzmir                   5 Ekim 2019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FC11130-5ED2-4B03-8A81-A281E58CC6AF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634804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5C3C7-D282-4A6D-BADC-B9DA4319DA45}" type="datetime1">
              <a:rPr lang="tr-TR" smtClean="0"/>
              <a:t>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Yeni Medya 4. Ulusal Kongre                             İzmir                   5 Ekim 2019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FC11130-5ED2-4B03-8A81-A281E58CC6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41553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7F714-6712-4EC8-A872-1865BE1F87CC}" type="datetime1">
              <a:rPr lang="tr-TR" smtClean="0"/>
              <a:t>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Yeni Medya 4. Ulusal Kongre                             İzmir                   5 Ekim 2019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11130-5ED2-4B03-8A81-A281E58CC6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57032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D96AA-30F8-41D4-A64C-3294AEA95704}" type="datetime1">
              <a:rPr lang="tr-TR" smtClean="0"/>
              <a:t>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Yeni Medya 4. Ulusal Kongre                             İzmir                   5 Ekim 2019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11130-5ED2-4B03-8A81-A281E58CC6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3107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6A95F-80DD-4F94-98C0-056833FD5E14}" type="datetime1">
              <a:rPr lang="tr-TR" smtClean="0"/>
              <a:t>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Yeni Medya 4. Ulusal Kongre                             İzmir                   5 Ekim 2019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11130-5ED2-4B03-8A81-A281E58CC6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0536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8CD7B-61AC-4806-A4EB-BC28031AD5A3}" type="datetime1">
              <a:rPr lang="tr-TR" smtClean="0"/>
              <a:t>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Yeni Medya 4. Ulusal Kongre                             İzmir                   5 Ekim 2019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FC11130-5ED2-4B03-8A81-A281E58CC6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319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05850-1C40-4AF9-9F21-F8CE8AA8DD78}" type="datetime1">
              <a:rPr lang="tr-TR" smtClean="0"/>
              <a:t>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Yeni Medya 4. Ulusal Kongre                             İzmir                   5 Ekim 2019</a:t>
            </a: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FC11130-5ED2-4B03-8A81-A281E58CC6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3536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F1D88-2060-45EA-8710-BF67D1035F17}" type="datetime1">
              <a:rPr lang="tr-TR" smtClean="0"/>
              <a:t>4.10.2019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Yeni Medya 4. Ulusal Kongre                             İzmir                   5 Ekim 2019</a:t>
            </a: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FC11130-5ED2-4B03-8A81-A281E58CC6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0413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AEAF1-512A-46FE-86AD-4E34C4E2AAE5}" type="datetime1">
              <a:rPr lang="tr-TR" smtClean="0"/>
              <a:t>4.10.2019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Yeni Medya 4. Ulusal Kongre                             İzmir                   5 Ekim 2019</a:t>
            </a: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11130-5ED2-4B03-8A81-A281E58CC6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0871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3E531-67CC-4690-A45D-F20EBAF0C0B7}" type="datetime1">
              <a:rPr lang="tr-TR" smtClean="0"/>
              <a:t>4.10.2019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Yeni Medya 4. Ulusal Kongre                             İzmir                   5 Ekim 2019</a:t>
            </a: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11130-5ED2-4B03-8A81-A281E58CC6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1885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C7C9-20D0-4200-8BB5-5A4608657E8F}" type="datetime1">
              <a:rPr lang="tr-TR" smtClean="0"/>
              <a:t>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Yeni Medya 4. Ulusal Kongre                             İzmir                   5 Ekim 2019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11130-5ED2-4B03-8A81-A281E58CC6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2809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F8AE4-51CB-4AA6-BD5B-E04B7CB183CF}" type="datetime1">
              <a:rPr lang="tr-TR" smtClean="0"/>
              <a:t>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Yeni Medya 4. Ulusal Kongre                             İzmir                   5 Ekim 2019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FC11130-5ED2-4B03-8A81-A281E58CC6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456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AF96CB-DC6A-42EA-8375-620A76A83A90}" type="datetime1">
              <a:rPr lang="tr-TR" smtClean="0"/>
              <a:t>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Yeni Medya 4. Ulusal Kongre                             İzmir                   5 Ekim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FC11130-5ED2-4B03-8A81-A281E58CC6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4056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3C61249-9475-437F-8571-C9A180DAD7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70493" y="665480"/>
            <a:ext cx="8915399" cy="2262781"/>
          </a:xfrm>
        </p:spPr>
        <p:txBody>
          <a:bodyPr/>
          <a:lstStyle/>
          <a:p>
            <a:pPr algn="ctr"/>
            <a:r>
              <a:rPr lang="tr-TR" b="1" dirty="0"/>
              <a:t>VERİ HABERCİLİĞİNİN FENOMENOLOJİSİ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B219418-B7FD-45B8-8D03-A082FC3D91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3429001"/>
            <a:ext cx="8915399" cy="2474662"/>
          </a:xfrm>
        </p:spPr>
        <p:txBody>
          <a:bodyPr>
            <a:normAutofit/>
          </a:bodyPr>
          <a:lstStyle/>
          <a:p>
            <a:pPr algn="ctr"/>
            <a:r>
              <a:rPr lang="tr-TR" sz="3600" dirty="0">
                <a:solidFill>
                  <a:srgbClr val="FF0000"/>
                </a:solidFill>
              </a:rPr>
              <a:t>ÇİLER DURSUN</a:t>
            </a:r>
          </a:p>
          <a:p>
            <a:pPr algn="ctr"/>
            <a:endParaRPr lang="tr-TR" sz="3600" dirty="0">
              <a:solidFill>
                <a:srgbClr val="FF0000"/>
              </a:solidFill>
            </a:endParaRPr>
          </a:p>
          <a:p>
            <a:pPr algn="ctr"/>
            <a:r>
              <a:rPr lang="tr-TR" sz="2800" dirty="0">
                <a:solidFill>
                  <a:schemeClr val="accent2">
                    <a:lumMod val="75000"/>
                  </a:schemeClr>
                </a:solidFill>
              </a:rPr>
              <a:t>ANKARA ÜNİVERSİTESİ İLETİŞİM FAKÜLTESİ</a:t>
            </a:r>
          </a:p>
        </p:txBody>
      </p:sp>
    </p:spTree>
    <p:extLst>
      <p:ext uri="{BB962C8B-B14F-4D97-AF65-F5344CB8AC3E}">
        <p14:creationId xmlns:p14="http://schemas.microsoft.com/office/powerpoint/2010/main" val="16945494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825752" y="260648"/>
            <a:ext cx="8534400" cy="792088"/>
          </a:xfrm>
        </p:spPr>
        <p:txBody>
          <a:bodyPr>
            <a:noAutofit/>
          </a:bodyPr>
          <a:lstStyle/>
          <a:p>
            <a:pPr algn="ctr"/>
            <a:r>
              <a:rPr lang="tr-TR" sz="2800" dirty="0" err="1">
                <a:solidFill>
                  <a:srgbClr val="0070C0"/>
                </a:solidFill>
              </a:rPr>
              <a:t>Fenomenolojik</a:t>
            </a:r>
            <a:r>
              <a:rPr lang="tr-TR" sz="2800" dirty="0">
                <a:solidFill>
                  <a:srgbClr val="0070C0"/>
                </a:solidFill>
              </a:rPr>
              <a:t> İndirgeme =</a:t>
            </a:r>
            <a:br>
              <a:rPr lang="tr-TR" sz="2800" dirty="0">
                <a:solidFill>
                  <a:srgbClr val="0070C0"/>
                </a:solidFill>
              </a:rPr>
            </a:br>
            <a:r>
              <a:rPr lang="tr-TR" sz="2800" dirty="0">
                <a:solidFill>
                  <a:srgbClr val="0070C0"/>
                </a:solidFill>
              </a:rPr>
              <a:t>Bilince Verilen Özü Bulmanın Yöntemi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308445" y="1412240"/>
            <a:ext cx="9196167" cy="4498982"/>
          </a:xfrm>
        </p:spPr>
        <p:txBody>
          <a:bodyPr>
            <a:normAutofit/>
          </a:bodyPr>
          <a:lstStyle/>
          <a:p>
            <a:r>
              <a:rPr lang="tr-TR" dirty="0"/>
              <a:t>Bilinci olgusal niteliklerinden arındırarak yapılır</a:t>
            </a:r>
          </a:p>
          <a:p>
            <a:r>
              <a:rPr lang="tr-TR" dirty="0"/>
              <a:t>Özleri görmek mümkündür.</a:t>
            </a:r>
          </a:p>
          <a:p>
            <a:r>
              <a:rPr lang="tr-TR" dirty="0"/>
              <a:t>Özleri görmek, bilince verileni görmektir. </a:t>
            </a:r>
          </a:p>
          <a:p>
            <a:r>
              <a:rPr lang="tr-TR" dirty="0"/>
              <a:t>Saf özlere ulaşmak için, </a:t>
            </a:r>
            <a:r>
              <a:rPr lang="tr-TR" dirty="0">
                <a:solidFill>
                  <a:srgbClr val="FF33CC"/>
                </a:solidFill>
              </a:rPr>
              <a:t>doğal tavır almanın </a:t>
            </a:r>
            <a:r>
              <a:rPr lang="tr-TR" dirty="0"/>
              <a:t>bir yana bırakılması gerekir. </a:t>
            </a:r>
          </a:p>
          <a:p>
            <a:r>
              <a:rPr lang="tr-TR" dirty="0"/>
              <a:t>Şeylere yönelik doğal tavrımız, </a:t>
            </a:r>
            <a:r>
              <a:rPr lang="tr-TR" dirty="0">
                <a:solidFill>
                  <a:srgbClr val="FF33CC"/>
                </a:solidFill>
              </a:rPr>
              <a:t>AYRAÇ İÇİNE ALINIR.</a:t>
            </a:r>
          </a:p>
          <a:p>
            <a:r>
              <a:rPr lang="tr-TR" dirty="0">
                <a:solidFill>
                  <a:srgbClr val="FF33CC"/>
                </a:solidFill>
              </a:rPr>
              <a:t>Buna EPOKA denir</a:t>
            </a:r>
            <a:endParaRPr lang="tr-TR" sz="2400" dirty="0"/>
          </a:p>
          <a:p>
            <a:endParaRPr lang="tr-TR" sz="2400" dirty="0"/>
          </a:p>
          <a:p>
            <a:endParaRPr lang="tr-TR" sz="2400" dirty="0"/>
          </a:p>
          <a:p>
            <a:endParaRPr lang="tr-TR" dirty="0">
              <a:solidFill>
                <a:srgbClr val="FF33CC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560C4-BDF3-4B02-8907-E732164DDD13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7" name="Alt Bilgi Yer Tutucusu 3">
            <a:extLst>
              <a:ext uri="{FF2B5EF4-FFF2-40B4-BE49-F238E27FC236}">
                <a16:creationId xmlns:a16="http://schemas.microsoft.com/office/drawing/2014/main" id="{72836D97-DCFA-46F5-9F3D-677360C2C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33890"/>
            <a:ext cx="9196167" cy="441230"/>
          </a:xfrm>
        </p:spPr>
        <p:txBody>
          <a:bodyPr/>
          <a:lstStyle/>
          <a:p>
            <a:pPr algn="r"/>
            <a:r>
              <a:rPr lang="tr-TR" sz="1200" dirty="0"/>
              <a:t>Yeni Medya 4. Ulusal Kongre                  İzmir               5 Ekim 2019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704088"/>
            <a:ext cx="8229600" cy="438896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>
                <a:solidFill>
                  <a:srgbClr val="0070C0"/>
                </a:solidFill>
              </a:rPr>
              <a:t>BİLİNÇ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981200" y="1412776"/>
            <a:ext cx="8229600" cy="4911824"/>
          </a:xfrm>
        </p:spPr>
        <p:txBody>
          <a:bodyPr>
            <a:normAutofit lnSpcReduction="10000"/>
          </a:bodyPr>
          <a:lstStyle/>
          <a:p>
            <a:r>
              <a:rPr lang="tr-TR" dirty="0"/>
              <a:t>Her bilinç bir şeyin bilincidir.</a:t>
            </a:r>
          </a:p>
          <a:p>
            <a:r>
              <a:rPr lang="tr-TR" dirty="0">
                <a:solidFill>
                  <a:srgbClr val="00B050"/>
                </a:solidFill>
              </a:rPr>
              <a:t>Yönelimseldir </a:t>
            </a:r>
            <a:r>
              <a:rPr lang="tr-TR" dirty="0"/>
              <a:t>(</a:t>
            </a:r>
            <a:r>
              <a:rPr lang="tr-TR" dirty="0" err="1"/>
              <a:t>intentionality</a:t>
            </a:r>
            <a:r>
              <a:rPr lang="tr-TR" dirty="0"/>
              <a:t>): nesneyle bağlantı kurar</a:t>
            </a:r>
          </a:p>
          <a:p>
            <a:r>
              <a:rPr lang="tr-TR" dirty="0"/>
              <a:t>Amacı vardır: </a:t>
            </a:r>
            <a:r>
              <a:rPr lang="tr-TR" dirty="0">
                <a:solidFill>
                  <a:srgbClr val="00B050"/>
                </a:solidFill>
              </a:rPr>
              <a:t>apaçıklığa ulaşmak</a:t>
            </a:r>
          </a:p>
          <a:p>
            <a:r>
              <a:rPr lang="tr-TR" dirty="0"/>
              <a:t>Bilinç, çeşitli türden edimler olmaksızın </a:t>
            </a:r>
            <a:r>
              <a:rPr lang="tr-TR" dirty="0" err="1"/>
              <a:t>varolamaz</a:t>
            </a:r>
            <a:r>
              <a:rPr lang="tr-TR" dirty="0"/>
              <a:t>.</a:t>
            </a:r>
          </a:p>
          <a:p>
            <a:r>
              <a:rPr lang="tr-TR" dirty="0"/>
              <a:t>Edimler de nesneler olmaksızın </a:t>
            </a:r>
            <a:r>
              <a:rPr lang="tr-TR" dirty="0" err="1"/>
              <a:t>varolamaz</a:t>
            </a:r>
            <a:r>
              <a:rPr lang="tr-TR" dirty="0"/>
              <a:t>.</a:t>
            </a:r>
          </a:p>
          <a:p>
            <a:r>
              <a:rPr lang="tr-TR" dirty="0"/>
              <a:t>Dolayısıyla yönelimsel bilinç, </a:t>
            </a:r>
            <a:r>
              <a:rPr lang="tr-TR" dirty="0">
                <a:solidFill>
                  <a:srgbClr val="00B050"/>
                </a:solidFill>
              </a:rPr>
              <a:t>nesneyle ilişkiyi kendisinde taşır. </a:t>
            </a:r>
          </a:p>
          <a:p>
            <a:r>
              <a:rPr lang="tr-TR" dirty="0"/>
              <a:t>Algıladığı nesneye </a:t>
            </a:r>
            <a:r>
              <a:rPr lang="tr-TR" dirty="0">
                <a:solidFill>
                  <a:srgbClr val="00B050"/>
                </a:solidFill>
              </a:rPr>
              <a:t>can verir. </a:t>
            </a:r>
          </a:p>
          <a:p>
            <a:r>
              <a:rPr lang="tr-TR" dirty="0">
                <a:solidFill>
                  <a:srgbClr val="00B050"/>
                </a:solidFill>
              </a:rPr>
              <a:t>Algı, nesne ile bilinç arasındaki ikiliği/farkı sürekli hem üretmektedir hem de ikisi arasında </a:t>
            </a:r>
            <a:r>
              <a:rPr lang="tr-TR" dirty="0" err="1">
                <a:solidFill>
                  <a:srgbClr val="00B050"/>
                </a:solidFill>
              </a:rPr>
              <a:t>köprüleme</a:t>
            </a:r>
            <a:r>
              <a:rPr lang="tr-TR" dirty="0">
                <a:solidFill>
                  <a:srgbClr val="00B050"/>
                </a:solidFill>
              </a:rPr>
              <a:t> yapmanın geçerli yoludur.  </a:t>
            </a:r>
          </a:p>
          <a:p>
            <a:r>
              <a:rPr lang="tr-TR" dirty="0">
                <a:solidFill>
                  <a:srgbClr val="00B050"/>
                </a:solidFill>
              </a:rPr>
              <a:t>Hiçbir reel varlık, bilincin varlığı için zorunlu değildir</a:t>
            </a:r>
          </a:p>
          <a:p>
            <a:r>
              <a:rPr lang="tr-TR" dirty="0">
                <a:solidFill>
                  <a:srgbClr val="002060"/>
                </a:solidFill>
              </a:rPr>
              <a:t>Bilincin anlam vermesiyle tüm varlık, bilinçte yeniden anlam kazanır yani kurulur. </a:t>
            </a:r>
          </a:p>
          <a:p>
            <a:r>
              <a:rPr lang="tr-TR" dirty="0">
                <a:solidFill>
                  <a:srgbClr val="00B050"/>
                </a:solidFill>
              </a:rPr>
              <a:t>Mutlak bilinç, her yaşantıda aynı kalandır: </a:t>
            </a:r>
            <a:r>
              <a:rPr lang="tr-TR" dirty="0" err="1">
                <a:solidFill>
                  <a:srgbClr val="00B050"/>
                </a:solidFill>
              </a:rPr>
              <a:t>herşey</a:t>
            </a:r>
            <a:r>
              <a:rPr lang="tr-TR" dirty="0">
                <a:solidFill>
                  <a:srgbClr val="00B050"/>
                </a:solidFill>
              </a:rPr>
              <a:t> değişse bile aynı kalandır. 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560C4-BDF3-4B02-8907-E732164DDD13}" type="slidenum">
              <a:rPr lang="tr-TR" smtClean="0"/>
              <a:pPr/>
              <a:t>11</a:t>
            </a:fld>
            <a:endParaRPr lang="tr-TR"/>
          </a:p>
        </p:txBody>
      </p:sp>
      <p:sp>
        <p:nvSpPr>
          <p:cNvPr id="7" name="Alt Bilgi Yer Tutucusu 3">
            <a:extLst>
              <a:ext uri="{FF2B5EF4-FFF2-40B4-BE49-F238E27FC236}">
                <a16:creationId xmlns:a16="http://schemas.microsoft.com/office/drawing/2014/main" id="{0495F8ED-AF20-424D-AFF8-39075B61D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33890"/>
            <a:ext cx="9196167" cy="441230"/>
          </a:xfrm>
        </p:spPr>
        <p:txBody>
          <a:bodyPr/>
          <a:lstStyle/>
          <a:p>
            <a:pPr algn="r"/>
            <a:r>
              <a:rPr lang="tr-TR" sz="1200" dirty="0"/>
              <a:t>Yeni Medya 4. Ulusal Kongre                  İzmir               5 Ekim 2019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704088"/>
            <a:ext cx="8229600" cy="581772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>
                <a:solidFill>
                  <a:srgbClr val="0070C0"/>
                </a:solidFill>
              </a:rPr>
              <a:t>Toplumsal Kuramda İnşacı Yaklaşım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981200" y="1357298"/>
            <a:ext cx="8229600" cy="496730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>
                <a:sym typeface="Wingdings"/>
              </a:rPr>
              <a:t></a:t>
            </a:r>
            <a:r>
              <a:rPr lang="tr-TR" dirty="0"/>
              <a:t>Gündelik yaşam dünyasının, </a:t>
            </a:r>
            <a:r>
              <a:rPr lang="tr-TR" dirty="0">
                <a:solidFill>
                  <a:srgbClr val="6010F0"/>
                </a:solidFill>
              </a:rPr>
              <a:t>en önemli ve üstün gerçeklik </a:t>
            </a:r>
            <a:r>
              <a:rPr lang="tr-TR" dirty="0"/>
              <a:t>olduğunu vurgular</a:t>
            </a:r>
          </a:p>
          <a:p>
            <a:pPr>
              <a:buNone/>
            </a:pPr>
            <a:r>
              <a:rPr lang="tr-TR" dirty="0">
                <a:sym typeface="Wingdings"/>
              </a:rPr>
              <a:t> </a:t>
            </a:r>
            <a:r>
              <a:rPr lang="tr-TR" dirty="0"/>
              <a:t>Başka gerçeklikler de vardır (</a:t>
            </a:r>
            <a:r>
              <a:rPr lang="tr-TR" dirty="0" err="1">
                <a:solidFill>
                  <a:srgbClr val="6010F0"/>
                </a:solidFill>
              </a:rPr>
              <a:t>multiple</a:t>
            </a:r>
            <a:r>
              <a:rPr lang="tr-TR" dirty="0">
                <a:solidFill>
                  <a:srgbClr val="6010F0"/>
                </a:solidFill>
              </a:rPr>
              <a:t> </a:t>
            </a:r>
            <a:r>
              <a:rPr lang="tr-TR" dirty="0" err="1">
                <a:solidFill>
                  <a:srgbClr val="6010F0"/>
                </a:solidFill>
              </a:rPr>
              <a:t>realities</a:t>
            </a:r>
            <a:r>
              <a:rPr lang="tr-TR" dirty="0"/>
              <a:t>): rüyalar, düşünceler, geçmiş, gelecek </a:t>
            </a:r>
          </a:p>
          <a:p>
            <a:pPr>
              <a:buNone/>
            </a:pPr>
            <a:r>
              <a:rPr lang="tr-TR" dirty="0">
                <a:sym typeface="Wingdings"/>
              </a:rPr>
              <a:t> </a:t>
            </a:r>
            <a:r>
              <a:rPr lang="tr-TR" dirty="0"/>
              <a:t>Ancak toplumsal failler, en çok </a:t>
            </a:r>
            <a:r>
              <a:rPr lang="tr-TR" dirty="0">
                <a:solidFill>
                  <a:srgbClr val="6010F0"/>
                </a:solidFill>
              </a:rPr>
              <a:t>gündelik gerçeklik </a:t>
            </a:r>
            <a:r>
              <a:rPr lang="tr-TR" dirty="0"/>
              <a:t>alanına yönelirler. </a:t>
            </a:r>
          </a:p>
          <a:p>
            <a:pPr>
              <a:buFont typeface="Wingdings"/>
              <a:buChar char="'"/>
            </a:pPr>
            <a:r>
              <a:rPr lang="tr-TR" dirty="0"/>
              <a:t>Toplumsal gerçeklik inşasının ilk ve zorunlu koşulu </a:t>
            </a:r>
            <a:r>
              <a:rPr lang="tr-TR" dirty="0">
                <a:solidFill>
                  <a:srgbClr val="6010F0"/>
                </a:solidFill>
              </a:rPr>
              <a:t>yönelimselliktir. </a:t>
            </a:r>
          </a:p>
          <a:p>
            <a:pPr>
              <a:buFont typeface="Wingdings"/>
              <a:buChar char="'"/>
            </a:pPr>
            <a:r>
              <a:rPr lang="tr-TR" dirty="0">
                <a:solidFill>
                  <a:srgbClr val="6010F0"/>
                </a:solidFill>
              </a:rPr>
              <a:t>İnsan, </a:t>
            </a:r>
            <a:r>
              <a:rPr lang="tr-TR" dirty="0">
                <a:solidFill>
                  <a:srgbClr val="002060"/>
                </a:solidFill>
              </a:rPr>
              <a:t>onu kuşatan dünyaya doğru düşüncesiyle, iradesiyle ve arzusuyla </a:t>
            </a:r>
            <a:r>
              <a:rPr lang="tr-TR" dirty="0">
                <a:solidFill>
                  <a:srgbClr val="6010F0"/>
                </a:solidFill>
              </a:rPr>
              <a:t>yönelir.</a:t>
            </a:r>
          </a:p>
          <a:p>
            <a:pPr>
              <a:buFont typeface="Wingdings"/>
              <a:buChar char="'"/>
            </a:pPr>
            <a:r>
              <a:rPr lang="tr-TR" dirty="0">
                <a:solidFill>
                  <a:srgbClr val="002060"/>
                </a:solidFill>
              </a:rPr>
              <a:t>Bu yönelim, insanı </a:t>
            </a:r>
            <a:r>
              <a:rPr lang="tr-TR" dirty="0">
                <a:solidFill>
                  <a:srgbClr val="6010F0"/>
                </a:solidFill>
              </a:rPr>
              <a:t>cansız olandan ayırır</a:t>
            </a:r>
          </a:p>
          <a:p>
            <a:pPr>
              <a:buFont typeface="Wingdings"/>
              <a:buChar char="'"/>
            </a:pPr>
            <a:r>
              <a:rPr lang="tr-TR" dirty="0">
                <a:solidFill>
                  <a:srgbClr val="002060"/>
                </a:solidFill>
              </a:rPr>
              <a:t>Bu yönelimle, insan gündelik olguları “gerçek” olarak bilir ve öyle ele alır. </a:t>
            </a:r>
          </a:p>
          <a:p>
            <a:endParaRPr lang="tr-TR" dirty="0">
              <a:solidFill>
                <a:srgbClr val="6010F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560C4-BDF3-4B02-8907-E732164DDD13}" type="slidenum">
              <a:rPr lang="tr-TR" smtClean="0"/>
              <a:pPr/>
              <a:t>12</a:t>
            </a:fld>
            <a:endParaRPr lang="tr-TR"/>
          </a:p>
        </p:txBody>
      </p:sp>
      <p:sp>
        <p:nvSpPr>
          <p:cNvPr id="7" name="Alt Bilgi Yer Tutucusu 3">
            <a:extLst>
              <a:ext uri="{FF2B5EF4-FFF2-40B4-BE49-F238E27FC236}">
                <a16:creationId xmlns:a16="http://schemas.microsoft.com/office/drawing/2014/main" id="{38069BA4-6498-439A-8F65-479DAB0F8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33890"/>
            <a:ext cx="9196167" cy="441230"/>
          </a:xfrm>
        </p:spPr>
        <p:txBody>
          <a:bodyPr/>
          <a:lstStyle/>
          <a:p>
            <a:pPr algn="r"/>
            <a:r>
              <a:rPr lang="tr-TR" sz="1200" dirty="0"/>
              <a:t>Yeni Medya 4. Ulusal Kongre                  İzmir               5 Ekim 2019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91544" y="404664"/>
            <a:ext cx="8229600" cy="724648"/>
          </a:xfrm>
        </p:spPr>
        <p:txBody>
          <a:bodyPr>
            <a:normAutofit/>
          </a:bodyPr>
          <a:lstStyle/>
          <a:p>
            <a:pPr algn="ctr"/>
            <a:r>
              <a:rPr lang="tr-TR" dirty="0" err="1">
                <a:solidFill>
                  <a:srgbClr val="0070C0"/>
                </a:solidFill>
              </a:rPr>
              <a:t>Fenomenolojik</a:t>
            </a:r>
            <a:r>
              <a:rPr lang="tr-TR" dirty="0">
                <a:solidFill>
                  <a:srgbClr val="0070C0"/>
                </a:solidFill>
              </a:rPr>
              <a:t> Toplumsal Kuram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981200" y="1428736"/>
            <a:ext cx="8229600" cy="48958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>
                <a:sym typeface="Wingdings"/>
              </a:rPr>
              <a:t></a:t>
            </a:r>
            <a:r>
              <a:rPr lang="tr-TR" dirty="0"/>
              <a:t>Yaşam, dış bir olgu olarak değil,</a:t>
            </a:r>
            <a:r>
              <a:rPr lang="tr-TR" dirty="0">
                <a:solidFill>
                  <a:srgbClr val="6010F0"/>
                </a:solidFill>
              </a:rPr>
              <a:t> içinden, özünden kavranmaya </a:t>
            </a:r>
            <a:r>
              <a:rPr lang="tr-TR" dirty="0"/>
              <a:t>çalışıldığı için zorunlu olarak içten yaşanan</a:t>
            </a:r>
            <a:r>
              <a:rPr lang="tr-TR" dirty="0">
                <a:solidFill>
                  <a:srgbClr val="6010F0"/>
                </a:solidFill>
              </a:rPr>
              <a:t> deneyimleri </a:t>
            </a:r>
            <a:r>
              <a:rPr lang="tr-TR" dirty="0"/>
              <a:t>göz önüne alır. </a:t>
            </a:r>
          </a:p>
          <a:p>
            <a:pPr>
              <a:buFont typeface="Wingdings"/>
              <a:buChar char="C"/>
            </a:pPr>
            <a:r>
              <a:rPr lang="tr-TR" dirty="0">
                <a:solidFill>
                  <a:srgbClr val="6010F0"/>
                </a:solidFill>
              </a:rPr>
              <a:t>Özleri varoluşun içine </a:t>
            </a:r>
            <a:r>
              <a:rPr lang="tr-TR" dirty="0"/>
              <a:t>yerleştiren bir felsefe olduğu için, </a:t>
            </a:r>
            <a:r>
              <a:rPr lang="tr-TR" dirty="0">
                <a:solidFill>
                  <a:srgbClr val="FF0000"/>
                </a:solidFill>
              </a:rPr>
              <a:t>deneyim merkezidir. </a:t>
            </a:r>
          </a:p>
          <a:p>
            <a:pPr>
              <a:buFont typeface="Wingdings"/>
              <a:buChar char="C"/>
            </a:pPr>
            <a:r>
              <a:rPr lang="tr-TR" dirty="0"/>
              <a:t>Şeyleri </a:t>
            </a:r>
            <a:r>
              <a:rPr lang="tr-TR" dirty="0">
                <a:solidFill>
                  <a:srgbClr val="FF0000"/>
                </a:solidFill>
              </a:rPr>
              <a:t>kısmi olarak algıladığımızı</a:t>
            </a:r>
            <a:r>
              <a:rPr lang="tr-TR" dirty="0"/>
              <a:t> ve </a:t>
            </a:r>
            <a:r>
              <a:rPr lang="tr-TR" dirty="0">
                <a:solidFill>
                  <a:schemeClr val="tx1"/>
                </a:solidFill>
              </a:rPr>
              <a:t>bunun zorunluluğunu </a:t>
            </a:r>
            <a:r>
              <a:rPr lang="tr-TR" dirty="0"/>
              <a:t>vurgular. </a:t>
            </a:r>
          </a:p>
          <a:p>
            <a:pPr>
              <a:buFont typeface="Wingdings"/>
              <a:buChar char="C"/>
            </a:pPr>
            <a:r>
              <a:rPr lang="tr-TR" dirty="0"/>
              <a:t>Bu durum, </a:t>
            </a:r>
            <a:r>
              <a:rPr lang="tr-TR" dirty="0">
                <a:solidFill>
                  <a:srgbClr val="6010F0"/>
                </a:solidFill>
              </a:rPr>
              <a:t>şeylerin </a:t>
            </a:r>
            <a:r>
              <a:rPr lang="tr-TR" dirty="0"/>
              <a:t>“</a:t>
            </a:r>
            <a:r>
              <a:rPr lang="tr-TR" dirty="0">
                <a:solidFill>
                  <a:srgbClr val="6010F0"/>
                </a:solidFill>
              </a:rPr>
              <a:t>gerçekliğini” azaltmaz; </a:t>
            </a:r>
            <a:r>
              <a:rPr lang="tr-TR" dirty="0"/>
              <a:t>tersine bizimle aynı anda </a:t>
            </a:r>
            <a:r>
              <a:rPr lang="tr-TR" dirty="0" err="1"/>
              <a:t>varolabilmelerinin</a:t>
            </a:r>
            <a:r>
              <a:rPr lang="tr-TR" dirty="0"/>
              <a:t> başka bir yolu olmadığı için, </a:t>
            </a:r>
            <a:r>
              <a:rPr lang="tr-TR" dirty="0">
                <a:solidFill>
                  <a:srgbClr val="6010F0"/>
                </a:solidFill>
              </a:rPr>
              <a:t>onların gerçekliğini sağlar.</a:t>
            </a:r>
          </a:p>
          <a:p>
            <a:pPr>
              <a:buFont typeface="Wingdings"/>
              <a:buChar char="C"/>
            </a:pPr>
            <a:r>
              <a:rPr lang="tr-TR" dirty="0"/>
              <a:t>Her </a:t>
            </a:r>
            <a:r>
              <a:rPr lang="tr-TR" dirty="0">
                <a:solidFill>
                  <a:srgbClr val="6010F0"/>
                </a:solidFill>
              </a:rPr>
              <a:t>nesne</a:t>
            </a:r>
            <a:r>
              <a:rPr lang="tr-TR" dirty="0"/>
              <a:t>, bir başka </a:t>
            </a:r>
            <a:r>
              <a:rPr lang="tr-TR" dirty="0">
                <a:solidFill>
                  <a:srgbClr val="6010F0"/>
                </a:solidFill>
              </a:rPr>
              <a:t>nesneyle ilişkisi </a:t>
            </a:r>
            <a:r>
              <a:rPr lang="tr-TR" dirty="0"/>
              <a:t>ve onu yansıtımı </a:t>
            </a:r>
            <a:r>
              <a:rPr lang="tr-TR" dirty="0">
                <a:solidFill>
                  <a:srgbClr val="6010F0"/>
                </a:solidFill>
              </a:rPr>
              <a:t>içinde anlamlıdır.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560C4-BDF3-4B02-8907-E732164DDD13}" type="slidenum">
              <a:rPr lang="tr-TR" smtClean="0"/>
              <a:pPr/>
              <a:t>13</a:t>
            </a:fld>
            <a:endParaRPr lang="tr-TR"/>
          </a:p>
        </p:txBody>
      </p:sp>
      <p:sp>
        <p:nvSpPr>
          <p:cNvPr id="7" name="Alt Bilgi Yer Tutucusu 3">
            <a:extLst>
              <a:ext uri="{FF2B5EF4-FFF2-40B4-BE49-F238E27FC236}">
                <a16:creationId xmlns:a16="http://schemas.microsoft.com/office/drawing/2014/main" id="{C43723A0-A8AC-4B2C-AB85-962498184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33890"/>
            <a:ext cx="9196167" cy="441230"/>
          </a:xfrm>
        </p:spPr>
        <p:txBody>
          <a:bodyPr/>
          <a:lstStyle/>
          <a:p>
            <a:pPr algn="r"/>
            <a:r>
              <a:rPr lang="tr-TR" sz="1200" dirty="0"/>
              <a:t>Yeni Medya 4. Ulusal Kongre                  İzmir               5 Ekim 2019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84722C9-0FCA-4D4C-B053-61E4303B7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YAŞAMIN BİLGİSİ OLARAK VERİ HABERCİLİĞİ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84A7C79-7F0F-48BB-A426-6631C6C6CE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Veri- deneyim (</a:t>
            </a:r>
            <a:r>
              <a:rPr lang="tr-TR" sz="2800" dirty="0" err="1"/>
              <a:t>experience</a:t>
            </a:r>
            <a:r>
              <a:rPr lang="tr-TR" sz="2800" dirty="0"/>
              <a:t>) ilişkisi</a:t>
            </a:r>
          </a:p>
          <a:p>
            <a:r>
              <a:rPr lang="tr-TR" sz="2800" dirty="0"/>
              <a:t>Tümel bilgi- kısmi bilgi ilişkisi</a:t>
            </a:r>
          </a:p>
          <a:p>
            <a:r>
              <a:rPr lang="tr-TR" sz="2800" dirty="0"/>
              <a:t>Veri- politik öznellik ilişkisi</a:t>
            </a:r>
          </a:p>
        </p:txBody>
      </p:sp>
      <p:sp>
        <p:nvSpPr>
          <p:cNvPr id="5" name="Alt Bilgi Yer Tutucusu 3">
            <a:extLst>
              <a:ext uri="{FF2B5EF4-FFF2-40B4-BE49-F238E27FC236}">
                <a16:creationId xmlns:a16="http://schemas.microsoft.com/office/drawing/2014/main" id="{930C4D1D-A34F-4C23-B6AA-C7312DD50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33890"/>
            <a:ext cx="9196167" cy="441230"/>
          </a:xfrm>
        </p:spPr>
        <p:txBody>
          <a:bodyPr/>
          <a:lstStyle/>
          <a:p>
            <a:pPr algn="r"/>
            <a:r>
              <a:rPr lang="tr-TR" sz="1200" dirty="0"/>
              <a:t>Yeni Medya 4. Ulusal Kongre                  İzmir               5 Ekim 2019</a:t>
            </a:r>
          </a:p>
        </p:txBody>
      </p:sp>
    </p:spTree>
    <p:extLst>
      <p:ext uri="{BB962C8B-B14F-4D97-AF65-F5344CB8AC3E}">
        <p14:creationId xmlns:p14="http://schemas.microsoft.com/office/powerpoint/2010/main" val="21139163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5E919C0-F2AA-43AF-97DE-10188692C6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808480"/>
            <a:ext cx="8915400" cy="3777622"/>
          </a:xfrm>
        </p:spPr>
        <p:txBody>
          <a:bodyPr>
            <a:normAutofit/>
          </a:bodyPr>
          <a:lstStyle/>
          <a:p>
            <a:pPr algn="just"/>
            <a:r>
              <a:rPr lang="tr-TR" sz="2800" i="1" dirty="0">
                <a:solidFill>
                  <a:srgbClr val="0070C0"/>
                </a:solidFill>
              </a:rPr>
              <a:t>«Veri haberciliği yaşam değildir. Yaşamı olduğu gibi anlatmalıyız. Verinin doğruluğunu kontrol etmek için sahaya gitmeliyiz. </a:t>
            </a:r>
          </a:p>
          <a:p>
            <a:pPr algn="just"/>
            <a:r>
              <a:rPr lang="tr-TR" sz="2800" i="1" dirty="0">
                <a:solidFill>
                  <a:srgbClr val="0070C0"/>
                </a:solidFill>
              </a:rPr>
              <a:t>Örneğin yaşama beklentisinin %70 olduğu verisini, yaşlı insanlarla konuşmadan haber izleyicisine anlatamazsınız.»  </a:t>
            </a:r>
          </a:p>
        </p:txBody>
      </p:sp>
      <p:sp>
        <p:nvSpPr>
          <p:cNvPr id="5" name="Alt Bilgi Yer Tutucusu 3">
            <a:extLst>
              <a:ext uri="{FF2B5EF4-FFF2-40B4-BE49-F238E27FC236}">
                <a16:creationId xmlns:a16="http://schemas.microsoft.com/office/drawing/2014/main" id="{CEA8AECB-3EAC-461C-BC9A-2B3A63941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33890"/>
            <a:ext cx="9196167" cy="441230"/>
          </a:xfrm>
        </p:spPr>
        <p:txBody>
          <a:bodyPr/>
          <a:lstStyle/>
          <a:p>
            <a:pPr algn="r"/>
            <a:r>
              <a:rPr lang="tr-TR" sz="1200" dirty="0"/>
              <a:t>Yeni Medya 4. Ulusal Kongre                  İzmir               5 Ekim 2019</a:t>
            </a:r>
          </a:p>
        </p:txBody>
      </p:sp>
    </p:spTree>
    <p:extLst>
      <p:ext uri="{BB962C8B-B14F-4D97-AF65-F5344CB8AC3E}">
        <p14:creationId xmlns:p14="http://schemas.microsoft.com/office/powerpoint/2010/main" val="24763448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B2715F-4497-4F77-B109-40EE66A0F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VERİ </a:t>
            </a:r>
            <a:r>
              <a:rPr lang="tr-TR"/>
              <a:t>HABERCİLİĞİNİN NE’LİĞİ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EFC9613-FC63-4801-9A42-38129F60C4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7680" y="1270000"/>
            <a:ext cx="9746932" cy="5588000"/>
          </a:xfrm>
        </p:spPr>
        <p:txBody>
          <a:bodyPr>
            <a:normAutofit/>
          </a:bodyPr>
          <a:lstStyle/>
          <a:p>
            <a:r>
              <a:rPr lang="tr-TR" dirty="0"/>
              <a:t>Veri, kısmi deneyimlerin yığınsal bilgisidir. Ancak bu yığınsal bilgi bile tümel değildir, kısmidir. </a:t>
            </a:r>
          </a:p>
          <a:p>
            <a:r>
              <a:rPr lang="tr-TR" dirty="0"/>
              <a:t>Veri haberciliği soğuk deneyim bilgisidir. Geleneksel hikaye haberciliği sıcak deneyim bilgisidir. </a:t>
            </a:r>
          </a:p>
          <a:p>
            <a:r>
              <a:rPr lang="tr-TR" dirty="0"/>
              <a:t>Veri haberciliği, toplumsal failleri </a:t>
            </a:r>
            <a:r>
              <a:rPr lang="tr-TR" dirty="0" err="1"/>
              <a:t>depolitize</a:t>
            </a:r>
            <a:r>
              <a:rPr lang="tr-TR" dirty="0"/>
              <a:t> etme riski taşımaktadır. </a:t>
            </a:r>
          </a:p>
          <a:p>
            <a:r>
              <a:rPr lang="tr-TR" dirty="0"/>
              <a:t>Hikaye haberciliği, haber tüketicilerini açık politik, toplumsal özdeşliklere çağırdığı için, toplumsal özneyi politikleştirme potansiyeli görece fazladır. </a:t>
            </a:r>
          </a:p>
          <a:p>
            <a:r>
              <a:rPr lang="tr-TR" dirty="0"/>
              <a:t>Hikaye haberciliği olguya dair anlamaya dayalı bilgi üretir; veri haberciliği açıklamaya dayalı bilgi üretir. </a:t>
            </a:r>
          </a:p>
          <a:p>
            <a:r>
              <a:rPr lang="tr-TR" dirty="0"/>
              <a:t>Veri haberciliği, olguların benzeyen, </a:t>
            </a:r>
            <a:r>
              <a:rPr lang="tr-TR" dirty="0" err="1"/>
              <a:t>ortaklaşılan</a:t>
            </a:r>
            <a:r>
              <a:rPr lang="tr-TR" dirty="0"/>
              <a:t> öğeleri üzerinden açıklamaya çalışır. Hikaye haberciliğinde ise ayrıksı, tikel ve farklılığa dayalı yönler öne çıkar. </a:t>
            </a:r>
          </a:p>
          <a:p>
            <a:r>
              <a:rPr lang="tr-TR" dirty="0"/>
              <a:t>Nicelik, veri haberciliğinde niteliksel bir değişimi getirecek potansiyeli ile analize tabii tutulmaz. Dünyanın manzarası, kalıcı eğilimlerle çizilir. </a:t>
            </a:r>
          </a:p>
          <a:p>
            <a:r>
              <a:rPr lang="tr-TR" dirty="0"/>
              <a:t> </a:t>
            </a:r>
          </a:p>
        </p:txBody>
      </p:sp>
      <p:sp>
        <p:nvSpPr>
          <p:cNvPr id="5" name="Alt Bilgi Yer Tutucusu 3">
            <a:extLst>
              <a:ext uri="{FF2B5EF4-FFF2-40B4-BE49-F238E27FC236}">
                <a16:creationId xmlns:a16="http://schemas.microsoft.com/office/drawing/2014/main" id="{CA0D5799-2220-4DA8-947F-34695A83C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33890"/>
            <a:ext cx="9196167" cy="441230"/>
          </a:xfrm>
        </p:spPr>
        <p:txBody>
          <a:bodyPr/>
          <a:lstStyle/>
          <a:p>
            <a:pPr algn="r"/>
            <a:r>
              <a:rPr lang="tr-TR" sz="1200" dirty="0"/>
              <a:t>Yeni Medya 4. Ulusal Kongre                  İzmir               5 Ekim 2019</a:t>
            </a:r>
          </a:p>
        </p:txBody>
      </p:sp>
    </p:spTree>
    <p:extLst>
      <p:ext uri="{BB962C8B-B14F-4D97-AF65-F5344CB8AC3E}">
        <p14:creationId xmlns:p14="http://schemas.microsoft.com/office/powerpoint/2010/main" val="403847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C992EE9-2C52-45DB-A743-966F2FA0C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VERİ HABERCİLİĞİ TANIMLANMASI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B2579C0-9193-4865-B0FC-D30BE1C7F4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Veri haberciliği, yığınsal ham veriyi gazetecilik açısından anlamlı kılmak için kullanılan bir çalışma yöntemleri dizgesidir. </a:t>
            </a:r>
          </a:p>
          <a:p>
            <a:r>
              <a:rPr lang="tr-TR" dirty="0"/>
              <a:t>Web tabanlı yığınsal veri depolama yapılarının gelişmesi ve giderek yurttaşların erişimine açılması ilkesi ile gelişmeye başladığı söylenebilir. </a:t>
            </a:r>
          </a:p>
          <a:p>
            <a:r>
              <a:rPr lang="tr-TR" dirty="0"/>
              <a:t>Bilgisayar yardımıyla haber yapmaya dayalı; açık kaynak araçları ve açık veri ile gelişen; algoritma ve otomasyon temelli habercilik olarak da daha spesifik çerçevelenmektedir. </a:t>
            </a:r>
          </a:p>
          <a:p>
            <a:endParaRPr lang="tr-TR" dirty="0"/>
          </a:p>
        </p:txBody>
      </p:sp>
      <p:sp>
        <p:nvSpPr>
          <p:cNvPr id="5" name="Alt Bilgi Yer Tutucusu 3">
            <a:extLst>
              <a:ext uri="{FF2B5EF4-FFF2-40B4-BE49-F238E27FC236}">
                <a16:creationId xmlns:a16="http://schemas.microsoft.com/office/drawing/2014/main" id="{AB082E8F-1A8B-4604-B834-C84F40898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33890"/>
            <a:ext cx="9196167" cy="441230"/>
          </a:xfrm>
        </p:spPr>
        <p:txBody>
          <a:bodyPr/>
          <a:lstStyle/>
          <a:p>
            <a:pPr algn="r"/>
            <a:r>
              <a:rPr lang="tr-TR" sz="1200" dirty="0"/>
              <a:t>Yeni Medya 4. Ulusal Kongre                  İzmir               5 Ekim 2019</a:t>
            </a:r>
          </a:p>
        </p:txBody>
      </p:sp>
    </p:spTree>
    <p:extLst>
      <p:ext uri="{BB962C8B-B14F-4D97-AF65-F5344CB8AC3E}">
        <p14:creationId xmlns:p14="http://schemas.microsoft.com/office/powerpoint/2010/main" val="3758599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47D8F1-4871-4E6E-888F-F68BB6596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VERİ HABERCİLİĞİ NEDİR?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F53D85B-E7C9-4407-8CA3-C631AC0270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Sayıların açıklayıcı gücüne dayalı bir bilgi oluşturma sürecidir.</a:t>
            </a:r>
          </a:p>
          <a:p>
            <a:r>
              <a:rPr lang="tr-TR" dirty="0"/>
              <a:t>Sayılarla çeşitli olguları araştırarak açıklama olması nedeniyle araştırmacı gazeteciliğin bir biçimi olduğu söylenmektedir.  </a:t>
            </a:r>
          </a:p>
          <a:p>
            <a:r>
              <a:rPr lang="tr-TR" dirty="0"/>
              <a:t>Amaç, yığınsal veriyi sıradan yurttaşlar için anlaşılır kılabilmek ve veri okur yazarlığını güçlendirmektir. </a:t>
            </a:r>
          </a:p>
          <a:p>
            <a:r>
              <a:rPr lang="tr-TR" dirty="0"/>
              <a:t>1950’lerde </a:t>
            </a:r>
            <a:r>
              <a:rPr lang="tr-TR" dirty="0" err="1"/>
              <a:t>CBC’nin</a:t>
            </a:r>
            <a:r>
              <a:rPr lang="tr-TR" dirty="0"/>
              <a:t> seçim öngörüsünde bulunmak için </a:t>
            </a:r>
            <a:r>
              <a:rPr lang="en-US" dirty="0"/>
              <a:t>"computer </a:t>
            </a:r>
            <a:r>
              <a:rPr lang="en-US" dirty="0" err="1"/>
              <a:t>asisted</a:t>
            </a:r>
            <a:r>
              <a:rPr lang="en-US" dirty="0"/>
              <a:t> reporting" (CAR) (</a:t>
            </a:r>
            <a:r>
              <a:rPr lang="en-US" dirty="0" err="1"/>
              <a:t>bilgisayar</a:t>
            </a:r>
            <a:r>
              <a:rPr lang="en-US" dirty="0"/>
              <a:t> </a:t>
            </a:r>
            <a:r>
              <a:rPr lang="en-US" dirty="0" err="1"/>
              <a:t>destekli</a:t>
            </a:r>
            <a:r>
              <a:rPr lang="en-US" dirty="0"/>
              <a:t> </a:t>
            </a:r>
            <a:r>
              <a:rPr lang="en-US" dirty="0" err="1"/>
              <a:t>habercilik</a:t>
            </a:r>
            <a:r>
              <a:rPr lang="en-US" dirty="0"/>
              <a:t>)</a:t>
            </a:r>
            <a:r>
              <a:rPr lang="tr-TR" dirty="0"/>
              <a:t>  ile başlamıştır.  </a:t>
            </a:r>
          </a:p>
          <a:p>
            <a:endParaRPr lang="tr-TR" dirty="0"/>
          </a:p>
        </p:txBody>
      </p:sp>
      <p:sp>
        <p:nvSpPr>
          <p:cNvPr id="5" name="Alt Bilgi Yer Tutucusu 3">
            <a:extLst>
              <a:ext uri="{FF2B5EF4-FFF2-40B4-BE49-F238E27FC236}">
                <a16:creationId xmlns:a16="http://schemas.microsoft.com/office/drawing/2014/main" id="{6528F835-D0C5-45FF-96AE-774E8CA38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33890"/>
            <a:ext cx="9196167" cy="441230"/>
          </a:xfrm>
        </p:spPr>
        <p:txBody>
          <a:bodyPr/>
          <a:lstStyle/>
          <a:p>
            <a:pPr algn="r"/>
            <a:r>
              <a:rPr lang="tr-TR" sz="1200" dirty="0"/>
              <a:t>Yeni Medya 4. Ulusal Kongre                  İzmir               5 Ekim 2019</a:t>
            </a:r>
          </a:p>
        </p:txBody>
      </p:sp>
    </p:spTree>
    <p:extLst>
      <p:ext uri="{BB962C8B-B14F-4D97-AF65-F5344CB8AC3E}">
        <p14:creationId xmlns:p14="http://schemas.microsoft.com/office/powerpoint/2010/main" val="3271954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4513F4C-9EFE-4358-9DE2-7DB02F2D7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VERİ HABERCİLİĞİ SORUN ALANI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AC074B3-2FB4-4304-8D69-3E55D80AC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6240" y="1259840"/>
            <a:ext cx="9838372" cy="5598160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Veri haberciliğinin işlevselliği ile ilgili sorunlar</a:t>
            </a:r>
          </a:p>
          <a:p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Veri haberciliğinin zorlukları ve kolaylıkları ile ilgili sorunlar</a:t>
            </a:r>
          </a:p>
          <a:p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Veri haberciliğinin aktörleri ile ilgili sorunlar</a:t>
            </a:r>
          </a:p>
          <a:p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Veri haberciliğinin uygulanması ile ilgili sorunlar</a:t>
            </a:r>
          </a:p>
          <a:p>
            <a:r>
              <a:rPr lang="tr-TR" dirty="0"/>
              <a:t>-----------------------------------------------------------------------------------------</a:t>
            </a:r>
          </a:p>
          <a:p>
            <a:r>
              <a:rPr lang="tr-TR" dirty="0"/>
              <a:t>Veri haberciliği, araştırmacı gazeteciliğin yeni bir biçimi midir?</a:t>
            </a:r>
          </a:p>
          <a:p>
            <a:r>
              <a:rPr lang="tr-TR" dirty="0"/>
              <a:t>Veri haberciliğinde en uygun ve okuyucu/izleyiciye kolaylık sağlayan görselleştirme tarzları neler olabilir?</a:t>
            </a:r>
          </a:p>
          <a:p>
            <a:r>
              <a:rPr lang="tr-TR" dirty="0"/>
              <a:t>Veri, iktidar mücadelelerinin bir alanı olarak anlaşılabilir kılındığında, bunun politik uzanımları/ sonuçları olabilir mi?</a:t>
            </a:r>
          </a:p>
          <a:p>
            <a:r>
              <a:rPr lang="tr-TR" dirty="0"/>
              <a:t>Veri görselleştirme, veri gazeteciliğinin en önemli  özelliği midir değil midir?</a:t>
            </a:r>
          </a:p>
          <a:p>
            <a:r>
              <a:rPr lang="tr-TR" dirty="0"/>
              <a:t>Veri gazeteciliğini kurumsal yapıların içinden ve dışından zorlaştıran faktörler nelerdir?</a:t>
            </a:r>
          </a:p>
          <a:p>
            <a:r>
              <a:rPr lang="tr-TR" dirty="0"/>
              <a:t>Ham verilerin elde edilme ve işlenme biçimleri nelerdir?</a:t>
            </a:r>
          </a:p>
        </p:txBody>
      </p:sp>
      <p:sp>
        <p:nvSpPr>
          <p:cNvPr id="5" name="Alt Bilgi Yer Tutucusu 3">
            <a:extLst>
              <a:ext uri="{FF2B5EF4-FFF2-40B4-BE49-F238E27FC236}">
                <a16:creationId xmlns:a16="http://schemas.microsoft.com/office/drawing/2014/main" id="{D28298FA-91D8-414B-AAAB-0EA7514CB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33890"/>
            <a:ext cx="9196167" cy="441230"/>
          </a:xfrm>
        </p:spPr>
        <p:txBody>
          <a:bodyPr/>
          <a:lstStyle/>
          <a:p>
            <a:pPr algn="r"/>
            <a:r>
              <a:rPr lang="tr-TR" sz="1200" dirty="0"/>
              <a:t>Yeni Medya 4. Ulusal Kongre                  İzmir               5 Ekim 2019</a:t>
            </a:r>
          </a:p>
        </p:txBody>
      </p:sp>
    </p:spTree>
    <p:extLst>
      <p:ext uri="{BB962C8B-B14F-4D97-AF65-F5344CB8AC3E}">
        <p14:creationId xmlns:p14="http://schemas.microsoft.com/office/powerpoint/2010/main" val="2374754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43BD687-513A-4551-BFEC-E1EF223B4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Haberciliğin Hakim Kodları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575E445-D8D0-43A2-8F27-92C922548E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3440" y="1442720"/>
            <a:ext cx="9381172" cy="5191760"/>
          </a:xfrm>
        </p:spPr>
        <p:txBody>
          <a:bodyPr>
            <a:normAutofit/>
          </a:bodyPr>
          <a:lstStyle/>
          <a:p>
            <a:r>
              <a:rPr lang="tr-TR" dirty="0"/>
              <a:t>Gazeteciler, yorumlayıcı topluluklardır. Gerçekliği aktarmada aracılık ederler. </a:t>
            </a:r>
          </a:p>
          <a:p>
            <a:r>
              <a:rPr lang="tr-TR" dirty="0"/>
              <a:t>Hikaye yönelimlidir; olgudaki/olaydaki insan unsurunu, aktörleri, kurbanları, failleri öne çıkararak olguya tanıklık etmesi için seslendiği haber tüketicisini belirli özdeşleşmelere davet eder. </a:t>
            </a:r>
          </a:p>
          <a:p>
            <a:r>
              <a:rPr lang="tr-TR" dirty="0"/>
              <a:t>Neden sonuç ilişkilerini olabildiğince basitleştirerek, indirgeyerek ve toplumsal aktörlerin, bireylerin irade ve inisiyatiflerinden kaynaklı olarak sunar. Yapısal belirlenimi ve ilişkileri </a:t>
            </a:r>
            <a:r>
              <a:rPr lang="tr-TR" dirty="0" err="1"/>
              <a:t>serimlemez</a:t>
            </a:r>
            <a:r>
              <a:rPr lang="tr-TR" dirty="0"/>
              <a:t>.</a:t>
            </a:r>
          </a:p>
          <a:p>
            <a:r>
              <a:rPr lang="tr-TR" dirty="0"/>
              <a:t>Gerçeklik iddiasını değer yansız bir haber diline, tanıklığa ve kaynaklardan enformasyonu yapılanmış etik kodlara bağlı kalarak edinmeye  dayandırır.</a:t>
            </a:r>
          </a:p>
          <a:p>
            <a:r>
              <a:rPr lang="tr-TR" dirty="0"/>
              <a:t>Tekil gerçekliklerin ilişkili oldukları </a:t>
            </a:r>
            <a:r>
              <a:rPr lang="tr-TR" dirty="0" err="1"/>
              <a:t>tümellikleri</a:t>
            </a:r>
            <a:r>
              <a:rPr lang="tr-TR" dirty="0"/>
              <a:t> ise sayısal değerlerle sunar. </a:t>
            </a:r>
          </a:p>
          <a:p>
            <a:r>
              <a:rPr lang="tr-TR" dirty="0" err="1"/>
              <a:t>Epistemik</a:t>
            </a:r>
            <a:r>
              <a:rPr lang="tr-TR" dirty="0"/>
              <a:t> ekseni, pozitivist bilgi anlayışıdır.</a:t>
            </a:r>
          </a:p>
          <a:p>
            <a:r>
              <a:rPr lang="tr-TR" dirty="0"/>
              <a:t>Toplumsal ilişkiler alanı ve hakim düzendeki ayrıksı/çıkma halindeki  gelişmeleri bir tür </a:t>
            </a:r>
            <a:r>
              <a:rPr lang="tr-TR" dirty="0" err="1"/>
              <a:t>olumsuzlama</a:t>
            </a:r>
            <a:r>
              <a:rPr lang="tr-TR" dirty="0"/>
              <a:t> mantığı çerçevesinde öncelikli ve değerli olarak formüle eder.  </a:t>
            </a:r>
          </a:p>
          <a:p>
            <a:endParaRPr lang="tr-TR" dirty="0"/>
          </a:p>
        </p:txBody>
      </p:sp>
      <p:sp>
        <p:nvSpPr>
          <p:cNvPr id="5" name="Alt Bilgi Yer Tutucusu 3">
            <a:extLst>
              <a:ext uri="{FF2B5EF4-FFF2-40B4-BE49-F238E27FC236}">
                <a16:creationId xmlns:a16="http://schemas.microsoft.com/office/drawing/2014/main" id="{9B426800-9CBA-45B6-9299-2F983976E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33890"/>
            <a:ext cx="9196167" cy="441230"/>
          </a:xfrm>
        </p:spPr>
        <p:txBody>
          <a:bodyPr/>
          <a:lstStyle/>
          <a:p>
            <a:pPr algn="r"/>
            <a:r>
              <a:rPr lang="tr-TR" sz="1200" dirty="0"/>
              <a:t>Yeni Medya 4. Ulusal Kongre                  İzmir               5 Ekim 2019</a:t>
            </a:r>
          </a:p>
        </p:txBody>
      </p:sp>
    </p:spTree>
    <p:extLst>
      <p:ext uri="{BB962C8B-B14F-4D97-AF65-F5344CB8AC3E}">
        <p14:creationId xmlns:p14="http://schemas.microsoft.com/office/powerpoint/2010/main" val="549029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2A94523-6AB3-45C3-9E95-09E82B8C2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FENOMENOLOJİ NEDİR?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1ABD8E8-AEEA-4CA9-BEAB-6354FE4EFE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5120" y="1412240"/>
            <a:ext cx="9909492" cy="5262880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rgbClr val="00B050"/>
                </a:solidFill>
              </a:rPr>
              <a:t>Bilinç ile nesne arasındaki ilişkinin </a:t>
            </a:r>
            <a:r>
              <a:rPr lang="tr-TR" dirty="0" err="1">
                <a:solidFill>
                  <a:srgbClr val="00B050"/>
                </a:solidFill>
              </a:rPr>
              <a:t>ne’liğini</a:t>
            </a:r>
            <a:r>
              <a:rPr lang="tr-TR" dirty="0">
                <a:solidFill>
                  <a:srgbClr val="00B050"/>
                </a:solidFill>
              </a:rPr>
              <a:t> soruşturur.</a:t>
            </a:r>
          </a:p>
          <a:p>
            <a:r>
              <a:rPr lang="tr-TR" dirty="0"/>
              <a:t>Şeylerin (</a:t>
            </a:r>
            <a:r>
              <a:rPr lang="tr-TR" dirty="0" err="1"/>
              <a:t>things</a:t>
            </a:r>
            <a:r>
              <a:rPr lang="tr-TR" dirty="0"/>
              <a:t>) zihne görünme tarzlarının çalışıldığı bir yaklaşımdır.</a:t>
            </a:r>
          </a:p>
          <a:p>
            <a:r>
              <a:rPr lang="tr-TR" dirty="0"/>
              <a:t>Fenomenlerin hakiki anlamını bulmaya yöneliktir. </a:t>
            </a:r>
          </a:p>
          <a:p>
            <a:r>
              <a:rPr lang="tr-TR" dirty="0">
                <a:solidFill>
                  <a:srgbClr val="00B050"/>
                </a:solidFill>
              </a:rPr>
              <a:t>Duyularla  algılanabilenin, bilinçte kendini gösterenin </a:t>
            </a:r>
            <a:r>
              <a:rPr lang="tr-TR" dirty="0" err="1">
                <a:solidFill>
                  <a:srgbClr val="00B050"/>
                </a:solidFill>
              </a:rPr>
              <a:t>ne’liğini</a:t>
            </a:r>
            <a:r>
              <a:rPr lang="tr-TR" dirty="0">
                <a:solidFill>
                  <a:srgbClr val="00B050"/>
                </a:solidFill>
              </a:rPr>
              <a:t> (doğasını, özünü) anlamaya çalışır. </a:t>
            </a:r>
          </a:p>
          <a:p>
            <a:r>
              <a:rPr lang="tr-TR" dirty="0" err="1">
                <a:solidFill>
                  <a:srgbClr val="002060"/>
                </a:solidFill>
              </a:rPr>
              <a:t>Transandental</a:t>
            </a:r>
            <a:r>
              <a:rPr lang="tr-TR" dirty="0">
                <a:solidFill>
                  <a:srgbClr val="002060"/>
                </a:solidFill>
              </a:rPr>
              <a:t> (aşkın) bir felsefedir. Doğal tavır almayı askıya alır. </a:t>
            </a:r>
          </a:p>
          <a:p>
            <a:r>
              <a:rPr lang="tr-TR" dirty="0">
                <a:solidFill>
                  <a:srgbClr val="00B050"/>
                </a:solidFill>
              </a:rPr>
              <a:t>Öz, kendini fenomen olarak gösterir veya açımlar.</a:t>
            </a:r>
          </a:p>
          <a:p>
            <a:r>
              <a:rPr lang="tr-TR" dirty="0">
                <a:solidFill>
                  <a:srgbClr val="002060"/>
                </a:solidFill>
              </a:rPr>
              <a:t>Bütün maddi alan da, hatta düşünme de özün görünüşe gelmiş halidir. 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B1FEA0-EB5A-4D38-830F-ECA8A2D6C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33890"/>
            <a:ext cx="9196167" cy="441230"/>
          </a:xfrm>
        </p:spPr>
        <p:txBody>
          <a:bodyPr/>
          <a:lstStyle/>
          <a:p>
            <a:pPr algn="r"/>
            <a:r>
              <a:rPr lang="tr-TR" sz="1200" dirty="0"/>
              <a:t>Yeni Medya 4. Ulusal Kongre                  İzmir               5 Ekim 2019</a:t>
            </a:r>
          </a:p>
        </p:txBody>
      </p:sp>
    </p:spTree>
    <p:extLst>
      <p:ext uri="{BB962C8B-B14F-4D97-AF65-F5344CB8AC3E}">
        <p14:creationId xmlns:p14="http://schemas.microsoft.com/office/powerpoint/2010/main" val="3496467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Fenomenal Dış Dünya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308445" y="2133600"/>
            <a:ext cx="9196167" cy="4100290"/>
          </a:xfrm>
        </p:spPr>
        <p:txBody>
          <a:bodyPr/>
          <a:lstStyle/>
          <a:p>
            <a:r>
              <a:rPr lang="tr-TR" dirty="0"/>
              <a:t>Bilincin ilerlemesinin sonucudur</a:t>
            </a:r>
          </a:p>
          <a:p>
            <a:r>
              <a:rPr lang="tr-TR" dirty="0">
                <a:solidFill>
                  <a:srgbClr val="FF33CC"/>
                </a:solidFill>
              </a:rPr>
              <a:t>Bir açımlama sürecidir</a:t>
            </a:r>
          </a:p>
          <a:p>
            <a:r>
              <a:rPr lang="tr-TR" dirty="0"/>
              <a:t>Düşünümle bilinç, olumsuzladığını gerçeklik (realite) olarak belirlemiş olur. </a:t>
            </a:r>
          </a:p>
          <a:p>
            <a:r>
              <a:rPr lang="tr-TR" dirty="0">
                <a:solidFill>
                  <a:srgbClr val="FF33CC"/>
                </a:solidFill>
              </a:rPr>
              <a:t>Düşünümle bilinç,  sorguladığı duyusal gerçekliğin kurucusu olduğunu da keşfeder.</a:t>
            </a:r>
          </a:p>
          <a:p>
            <a:r>
              <a:rPr lang="tr-TR" dirty="0"/>
              <a:t>Hakiki bilme, algılanan gerçekliğin dışsallığının bilincin kendisiyle özsel ve zorunlu bir bağlantı içinde olduğunun Tin/Bilinç tarafından fark edilmesidir.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560C4-BDF3-4B02-8907-E732164DDD13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7" name="Alt Bilgi Yer Tutucusu 3">
            <a:extLst>
              <a:ext uri="{FF2B5EF4-FFF2-40B4-BE49-F238E27FC236}">
                <a16:creationId xmlns:a16="http://schemas.microsoft.com/office/drawing/2014/main" id="{2B2EE464-C46B-463C-A7DA-A3DDA9009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33890"/>
            <a:ext cx="9196167" cy="441230"/>
          </a:xfrm>
        </p:spPr>
        <p:txBody>
          <a:bodyPr/>
          <a:lstStyle/>
          <a:p>
            <a:pPr algn="r"/>
            <a:r>
              <a:rPr lang="tr-TR" sz="1200" dirty="0"/>
              <a:t>Yeni Medya 4. Ulusal Kongre                  İzmir               5 Ekim 2019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704088"/>
            <a:ext cx="8229600" cy="581772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err="1"/>
              <a:t>Husserl</a:t>
            </a:r>
            <a:r>
              <a:rPr lang="tr-TR" dirty="0"/>
              <a:t> Fenomenolojisi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981200" y="1428736"/>
            <a:ext cx="8229600" cy="4895864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rgbClr val="00B050"/>
                </a:solidFill>
              </a:rPr>
              <a:t>Görünüş (fenomen) ile öz arasındaki ilişki bilinebilir kılınmaya çalışılır</a:t>
            </a:r>
          </a:p>
          <a:p>
            <a:r>
              <a:rPr lang="tr-TR" dirty="0"/>
              <a:t>Bilinç ve gerçeklik, benzer varlık türleri değildir.</a:t>
            </a:r>
          </a:p>
          <a:p>
            <a:r>
              <a:rPr lang="tr-TR" dirty="0"/>
              <a:t>Aralarında ‘anlam’ uçurumu vardır.</a:t>
            </a:r>
          </a:p>
          <a:p>
            <a:r>
              <a:rPr lang="tr-TR" dirty="0"/>
              <a:t>Bu uçurum </a:t>
            </a:r>
            <a:r>
              <a:rPr lang="tr-TR" dirty="0" err="1"/>
              <a:t>fenomenolojik</a:t>
            </a:r>
            <a:r>
              <a:rPr lang="tr-TR" dirty="0"/>
              <a:t> indirgeme yöntemi ile kapatarak tüm varlık yeniden kurulabilir. </a:t>
            </a:r>
          </a:p>
          <a:p>
            <a:r>
              <a:rPr lang="tr-TR" dirty="0">
                <a:solidFill>
                  <a:srgbClr val="00B050"/>
                </a:solidFill>
              </a:rPr>
              <a:t>Fenomenoloji, bir </a:t>
            </a:r>
            <a:r>
              <a:rPr lang="tr-TR" dirty="0">
                <a:solidFill>
                  <a:srgbClr val="FF0000"/>
                </a:solidFill>
              </a:rPr>
              <a:t>köken ve  hakiki başlangıçların</a:t>
            </a:r>
            <a:r>
              <a:rPr lang="tr-TR" dirty="0">
                <a:solidFill>
                  <a:srgbClr val="00B050"/>
                </a:solidFill>
              </a:rPr>
              <a:t> bilimidir.</a:t>
            </a:r>
          </a:p>
          <a:p>
            <a:r>
              <a:rPr lang="tr-TR" dirty="0"/>
              <a:t>“Şeyler, … bir vazonun içinde bir şeyin bulunması gibi yaşantının içinde bulunmazlar; onlar bu yaşantılarda kurulurlar” </a:t>
            </a:r>
          </a:p>
          <a:p>
            <a:r>
              <a:rPr lang="tr-TR" dirty="0">
                <a:solidFill>
                  <a:srgbClr val="00B050"/>
                </a:solidFill>
              </a:rPr>
              <a:t>Nesneyi nasılsa öyle görmek, </a:t>
            </a:r>
          </a:p>
          <a:p>
            <a:r>
              <a:rPr lang="tr-TR" dirty="0">
                <a:solidFill>
                  <a:srgbClr val="00B050"/>
                </a:solidFill>
              </a:rPr>
              <a:t>özleri görmek, </a:t>
            </a:r>
          </a:p>
          <a:p>
            <a:r>
              <a:rPr lang="tr-TR" dirty="0">
                <a:solidFill>
                  <a:srgbClr val="00B050"/>
                </a:solidFill>
              </a:rPr>
              <a:t>bir şeyi neyse o yapan şey’i görmek mümkündür. </a:t>
            </a:r>
          </a:p>
          <a:p>
            <a:pPr>
              <a:buNone/>
            </a:pPr>
            <a:r>
              <a:rPr lang="tr-TR" dirty="0">
                <a:solidFill>
                  <a:srgbClr val="00B050"/>
                </a:solidFill>
              </a:rPr>
              <a:t>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560C4-BDF3-4B02-8907-E732164DDD13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7" name="Alt Bilgi Yer Tutucusu 3">
            <a:extLst>
              <a:ext uri="{FF2B5EF4-FFF2-40B4-BE49-F238E27FC236}">
                <a16:creationId xmlns:a16="http://schemas.microsoft.com/office/drawing/2014/main" id="{9B06F513-E6DB-4FCA-BA9F-CBC6450C3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33890"/>
            <a:ext cx="9196167" cy="441230"/>
          </a:xfrm>
        </p:spPr>
        <p:txBody>
          <a:bodyPr/>
          <a:lstStyle/>
          <a:p>
            <a:pPr algn="r"/>
            <a:r>
              <a:rPr lang="tr-TR" sz="1200" dirty="0"/>
              <a:t>Yeni Medya 4. Ulusal Kongre                  İzmir               5 Ekim 2019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476672"/>
            <a:ext cx="8229600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>
                <a:solidFill>
                  <a:srgbClr val="0070C0"/>
                </a:solidFill>
              </a:rPr>
              <a:t>Şeylerin Kaynağı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>
                <a:solidFill>
                  <a:srgbClr val="0070C0"/>
                </a:solidFill>
              </a:rPr>
              <a:t>Ben’in (ego) tasarımlarıdır. </a:t>
            </a:r>
          </a:p>
          <a:p>
            <a:r>
              <a:rPr lang="tr-TR" dirty="0"/>
              <a:t>Nesnel gerçekliğin temeli Ben’dir. </a:t>
            </a:r>
          </a:p>
          <a:p>
            <a:r>
              <a:rPr lang="tr-TR" dirty="0"/>
              <a:t>Dünya, insan beninin anlam verme özelliği </a:t>
            </a:r>
            <a:r>
              <a:rPr lang="tr-TR" dirty="0">
                <a:solidFill>
                  <a:schemeClr val="tx1"/>
                </a:solidFill>
              </a:rPr>
              <a:t>olmadan KURULAMAZ</a:t>
            </a:r>
          </a:p>
          <a:p>
            <a:r>
              <a:rPr lang="tr-TR" dirty="0">
                <a:solidFill>
                  <a:srgbClr val="002060"/>
                </a:solidFill>
              </a:rPr>
              <a:t>Öyleyse bilgi (gerçeklik) insan zihninin formlarına bağlıdır.</a:t>
            </a:r>
          </a:p>
          <a:p>
            <a:r>
              <a:rPr lang="tr-TR" dirty="0">
                <a:solidFill>
                  <a:srgbClr val="002060"/>
                </a:solidFill>
              </a:rPr>
              <a:t>Nesne, bilincin dışında değildir.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81902" y="3252337"/>
            <a:ext cx="2203477" cy="2580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0"/>
          </a:effectLst>
        </p:spPr>
      </p:pic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560C4-BDF3-4B02-8907-E732164DDD13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8" name="Alt Bilgi Yer Tutucusu 3">
            <a:extLst>
              <a:ext uri="{FF2B5EF4-FFF2-40B4-BE49-F238E27FC236}">
                <a16:creationId xmlns:a16="http://schemas.microsoft.com/office/drawing/2014/main" id="{8620BFA7-BE00-4CA7-8E07-7AB872EB7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33890"/>
            <a:ext cx="9196167" cy="441230"/>
          </a:xfrm>
        </p:spPr>
        <p:txBody>
          <a:bodyPr/>
          <a:lstStyle/>
          <a:p>
            <a:pPr algn="r"/>
            <a:r>
              <a:rPr lang="tr-TR" sz="1200" dirty="0"/>
              <a:t>Yeni Medya 4. Ulusal Kongre                  İzmir               5 Ekim 2019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260</TotalTime>
  <Words>1286</Words>
  <Application>Microsoft Office PowerPoint</Application>
  <PresentationFormat>Geniş ekran</PresentationFormat>
  <Paragraphs>135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2" baseType="lpstr">
      <vt:lpstr>Arial</vt:lpstr>
      <vt:lpstr>Calibri</vt:lpstr>
      <vt:lpstr>Century Gothic</vt:lpstr>
      <vt:lpstr>Wingdings</vt:lpstr>
      <vt:lpstr>Wingdings 3</vt:lpstr>
      <vt:lpstr>Duman</vt:lpstr>
      <vt:lpstr>VERİ HABERCİLİĞİNİN FENOMENOLOJİSİ</vt:lpstr>
      <vt:lpstr>VERİ HABERCİLİĞİ TANIMLANMASI</vt:lpstr>
      <vt:lpstr>VERİ HABERCİLİĞİ NEDİR?</vt:lpstr>
      <vt:lpstr>VERİ HABERCİLİĞİ SORUN ALANI</vt:lpstr>
      <vt:lpstr>Haberciliğin Hakim Kodları</vt:lpstr>
      <vt:lpstr>FENOMENOLOJİ NEDİR?</vt:lpstr>
      <vt:lpstr>Fenomenal Dış Dünya</vt:lpstr>
      <vt:lpstr>Husserl Fenomenolojisi</vt:lpstr>
      <vt:lpstr>Şeylerin Kaynağı</vt:lpstr>
      <vt:lpstr>Fenomenolojik İndirgeme = Bilince Verilen Özü Bulmanın Yöntemi</vt:lpstr>
      <vt:lpstr>BİLİNÇ</vt:lpstr>
      <vt:lpstr>Toplumsal Kuramda İnşacı Yaklaşım</vt:lpstr>
      <vt:lpstr>Fenomenolojik Toplumsal Kuram</vt:lpstr>
      <vt:lpstr>YAŞAMIN BİLGİSİ OLARAK VERİ HABERCİLİĞİ</vt:lpstr>
      <vt:lpstr>PowerPoint Sunusu</vt:lpstr>
      <vt:lpstr>VERİ HABERCİLİĞİNİN NE’LİĞİ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VERİ HABERCİLİĞİNİN FENOMENOLOJİSİ</dc:title>
  <dc:creator>Lenovo</dc:creator>
  <cp:lastModifiedBy>Lenovo</cp:lastModifiedBy>
  <cp:revision>18</cp:revision>
  <dcterms:created xsi:type="dcterms:W3CDTF">2019-10-04T18:19:10Z</dcterms:created>
  <dcterms:modified xsi:type="dcterms:W3CDTF">2019-10-04T22:39:14Z</dcterms:modified>
</cp:coreProperties>
</file>