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58" r:id="rId2"/>
    <p:sldId id="264" r:id="rId3"/>
    <p:sldId id="266" r:id="rId4"/>
    <p:sldId id="265"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268275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613214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226555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9301705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225002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6316403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0557417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733680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6051768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34308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543833-A3C6-4932-85D1-39A8E63240DE}" type="datetimeFigureOut">
              <a:rPr lang="tr-TR" smtClean="0"/>
              <a:t>21.05.2020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94326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543833-A3C6-4932-85D1-39A8E63240DE}" type="datetimeFigureOut">
              <a:rPr lang="tr-TR" smtClean="0"/>
              <a:t>21.05.2020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192646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543833-A3C6-4932-85D1-39A8E63240DE}" type="datetimeFigureOut">
              <a:rPr lang="tr-TR" smtClean="0"/>
              <a:t>21.05.2020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668611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43833-A3C6-4932-85D1-39A8E63240DE}" type="datetimeFigureOut">
              <a:rPr lang="tr-TR" smtClean="0"/>
              <a:t>21.05.2020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801497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419465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580411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543833-A3C6-4932-85D1-39A8E63240DE}" type="datetimeFigureOut">
              <a:rPr lang="tr-TR" smtClean="0"/>
              <a:t>21.05.2020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9444F4-BBFC-4334-B55C-A7C9C3112478}" type="slidenum">
              <a:rPr lang="tr-TR" smtClean="0"/>
              <a:t>‹#›</a:t>
            </a:fld>
            <a:endParaRPr lang="tr-TR"/>
          </a:p>
        </p:txBody>
      </p:sp>
    </p:spTree>
    <p:extLst>
      <p:ext uri="{BB962C8B-B14F-4D97-AF65-F5344CB8AC3E}">
        <p14:creationId xmlns:p14="http://schemas.microsoft.com/office/powerpoint/2010/main" val="3322576219"/>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1368D9-5C5B-4388-A657-93AA0089CB6D}"/>
              </a:ext>
            </a:extLst>
          </p:cNvPr>
          <p:cNvSpPr>
            <a:spLocks noGrp="1"/>
          </p:cNvSpPr>
          <p:nvPr>
            <p:ph idx="1"/>
          </p:nvPr>
        </p:nvSpPr>
        <p:spPr>
          <a:xfrm>
            <a:off x="677334" y="583097"/>
            <a:ext cx="8596668" cy="5458266"/>
          </a:xfrm>
        </p:spPr>
        <p:txBody>
          <a:bodyPr>
            <a:normAutofit fontScale="92500" lnSpcReduction="10000"/>
          </a:bodyPr>
          <a:lstStyle/>
          <a:p>
            <a:pPr marL="0" indent="0">
              <a:buNone/>
            </a:pPr>
            <a:r>
              <a:rPr lang="tr-TR" dirty="0"/>
              <a:t>	</a:t>
            </a:r>
            <a:r>
              <a:rPr lang="tr-TR" sz="4000" b="1" dirty="0"/>
              <a:t>	TIBBİ MÜDAHALE</a:t>
            </a:r>
          </a:p>
          <a:p>
            <a:pPr marL="0" indent="0">
              <a:buNone/>
            </a:pPr>
            <a:r>
              <a:rPr lang="tr-TR" sz="4000" b="1" dirty="0"/>
              <a:t>	Saf haliyle hukuki bir değerlendirmeye tabi tutulduğunda, özellikle cerrahi müdahalelerde, insan yaralama olarak kabul edilmekte ve suç oluşturmaktadır. Ancak sağlık çalışanlarının suç oluşturan bu eylemlerden sorumlu tutulmamaları mümkündür. Ancak bazı şartların varlığı gerekir.</a:t>
            </a:r>
          </a:p>
        </p:txBody>
      </p:sp>
    </p:spTree>
    <p:extLst>
      <p:ext uri="{BB962C8B-B14F-4D97-AF65-F5344CB8AC3E}">
        <p14:creationId xmlns:p14="http://schemas.microsoft.com/office/powerpoint/2010/main" val="3115095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C3D1988-303B-4B69-8999-6224E05EC0B0}"/>
              </a:ext>
            </a:extLst>
          </p:cNvPr>
          <p:cNvSpPr>
            <a:spLocks noGrp="1"/>
          </p:cNvSpPr>
          <p:nvPr>
            <p:ph idx="1"/>
          </p:nvPr>
        </p:nvSpPr>
        <p:spPr>
          <a:xfrm>
            <a:off x="677334" y="675861"/>
            <a:ext cx="8596668" cy="5365501"/>
          </a:xfrm>
        </p:spPr>
        <p:txBody>
          <a:bodyPr/>
          <a:lstStyle/>
          <a:p>
            <a:pPr marL="0" indent="0">
              <a:buNone/>
            </a:pPr>
            <a:r>
              <a:rPr lang="tr-TR" dirty="0"/>
              <a:t>		</a:t>
            </a:r>
            <a:r>
              <a:rPr lang="tr-TR" sz="4000" b="1" dirty="0"/>
              <a:t>TIBBİ MÜDAHALENİN HUKUKA UYGUNLUĞUNUN ŞARTLARI:</a:t>
            </a:r>
          </a:p>
          <a:p>
            <a:pPr>
              <a:buFont typeface="+mj-lt"/>
              <a:buAutoNum type="arabicParenR"/>
            </a:pPr>
            <a:r>
              <a:rPr lang="tr-TR" sz="4000" b="1" dirty="0"/>
              <a:t>Tıbbi müdahalenin bir sağlık personeli tarafından yapılması</a:t>
            </a:r>
          </a:p>
          <a:p>
            <a:pPr>
              <a:buFont typeface="+mj-lt"/>
              <a:buAutoNum type="arabicParenR"/>
            </a:pPr>
            <a:r>
              <a:rPr lang="tr-TR" sz="4000" b="1" dirty="0"/>
              <a:t>Aydınlatma ve rıza</a:t>
            </a:r>
          </a:p>
          <a:p>
            <a:pPr>
              <a:buFont typeface="+mj-lt"/>
              <a:buAutoNum type="arabicParenR"/>
            </a:pPr>
            <a:r>
              <a:rPr lang="tr-TR" sz="4000" b="1" dirty="0"/>
              <a:t>Tıp biliminin verilerine göre zorunlu ve bu verilere uygun tıbbi müdahale</a:t>
            </a:r>
          </a:p>
        </p:txBody>
      </p:sp>
    </p:spTree>
    <p:extLst>
      <p:ext uri="{BB962C8B-B14F-4D97-AF65-F5344CB8AC3E}">
        <p14:creationId xmlns:p14="http://schemas.microsoft.com/office/powerpoint/2010/main" val="2247396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7EBCC87-4FEE-47B2-AA45-9DDBD9064EF8}"/>
              </a:ext>
            </a:extLst>
          </p:cNvPr>
          <p:cNvSpPr>
            <a:spLocks noGrp="1"/>
          </p:cNvSpPr>
          <p:nvPr>
            <p:ph idx="1"/>
          </p:nvPr>
        </p:nvSpPr>
        <p:spPr>
          <a:xfrm>
            <a:off x="677334" y="795131"/>
            <a:ext cx="9076266" cy="5246232"/>
          </a:xfrm>
        </p:spPr>
        <p:txBody>
          <a:bodyPr>
            <a:normAutofit lnSpcReduction="10000"/>
          </a:bodyPr>
          <a:lstStyle/>
          <a:p>
            <a:pPr marL="0" indent="0">
              <a:buNone/>
            </a:pPr>
            <a:r>
              <a:rPr lang="tr-TR" dirty="0"/>
              <a:t>		</a:t>
            </a:r>
            <a:r>
              <a:rPr lang="tr-TR" sz="4000" b="1" u="sng" dirty="0"/>
              <a:t>Tıbbi Müdahalenin Bir Sağlık Personeli Tarafından Yapılması</a:t>
            </a:r>
          </a:p>
          <a:p>
            <a:pPr marL="0" indent="0">
              <a:buNone/>
            </a:pPr>
            <a:r>
              <a:rPr lang="tr-TR" sz="4000" b="1" dirty="0"/>
              <a:t>	Tıbbi müdahalelerin bireyler üzerinde yaratabileceği muhtemel olumsuz etkiler dolayısıyla, tıbbi müdahale yetkisi sadece sağlık personeline verilmiştir. Böylece bireyin ve dolayısıyla da toplumun korunması amaçlanmıştır.</a:t>
            </a:r>
          </a:p>
        </p:txBody>
      </p:sp>
    </p:spTree>
    <p:extLst>
      <p:ext uri="{BB962C8B-B14F-4D97-AF65-F5344CB8AC3E}">
        <p14:creationId xmlns:p14="http://schemas.microsoft.com/office/powerpoint/2010/main" val="1549559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AC0AF2C-D528-40C7-AD3A-8300450C3206}"/>
              </a:ext>
            </a:extLst>
          </p:cNvPr>
          <p:cNvSpPr>
            <a:spLocks noGrp="1"/>
          </p:cNvSpPr>
          <p:nvPr>
            <p:ph idx="1"/>
          </p:nvPr>
        </p:nvSpPr>
        <p:spPr>
          <a:xfrm>
            <a:off x="677334" y="596349"/>
            <a:ext cx="8596668" cy="5445014"/>
          </a:xfrm>
        </p:spPr>
        <p:txBody>
          <a:bodyPr>
            <a:normAutofit fontScale="92500" lnSpcReduction="10000"/>
          </a:bodyPr>
          <a:lstStyle/>
          <a:p>
            <a:pPr marL="0" indent="0">
              <a:buNone/>
            </a:pPr>
            <a:r>
              <a:rPr lang="tr-TR" dirty="0"/>
              <a:t>		</a:t>
            </a:r>
            <a:r>
              <a:rPr lang="tr-TR" sz="4400" b="1" dirty="0"/>
              <a:t>Hekimin diplomasını kiralaması, devretmesi vs. asla söz konusu olamaz. Hekimin bizzat çalışmadığı bir yerde çalışıyor gözükmesi, hem hekimlik sözleşmesinden kaynaklanan yükümlülüklere aykırılık teşkil edecek hem de ceza hukuku sorumluluğu doğurabilecektir.</a:t>
            </a:r>
            <a:endParaRPr lang="tr-TR" b="1" dirty="0"/>
          </a:p>
        </p:txBody>
      </p:sp>
    </p:spTree>
    <p:extLst>
      <p:ext uri="{BB962C8B-B14F-4D97-AF65-F5344CB8AC3E}">
        <p14:creationId xmlns:p14="http://schemas.microsoft.com/office/powerpoint/2010/main" val="3687642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8A02F0-981B-418E-B8B2-205BA7453537}"/>
              </a:ext>
            </a:extLst>
          </p:cNvPr>
          <p:cNvSpPr>
            <a:spLocks noGrp="1"/>
          </p:cNvSpPr>
          <p:nvPr>
            <p:ph idx="1"/>
          </p:nvPr>
        </p:nvSpPr>
        <p:spPr>
          <a:xfrm>
            <a:off x="677334" y="596349"/>
            <a:ext cx="8596668" cy="5445014"/>
          </a:xfrm>
        </p:spPr>
        <p:txBody>
          <a:bodyPr/>
          <a:lstStyle/>
          <a:p>
            <a:pPr marL="0" indent="0">
              <a:buNone/>
            </a:pPr>
            <a:r>
              <a:rPr lang="tr-TR" dirty="0"/>
              <a:t>		</a:t>
            </a:r>
            <a:r>
              <a:rPr lang="tr-TR" sz="5400" b="1" dirty="0"/>
              <a:t>Mevzuatta belirlenen şartlara sıkı sıkıya uymak kaydıyla, öğrencilerin yaptığı tıbbi müdahaleler hukuka uygun olacaktır. </a:t>
            </a:r>
            <a:endParaRPr lang="tr-TR" b="1" dirty="0"/>
          </a:p>
        </p:txBody>
      </p:sp>
    </p:spTree>
    <p:extLst>
      <p:ext uri="{BB962C8B-B14F-4D97-AF65-F5344CB8AC3E}">
        <p14:creationId xmlns:p14="http://schemas.microsoft.com/office/powerpoint/2010/main" val="1753674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74DFF3-6A02-4BE2-9AFF-B4B2C99E0357}"/>
              </a:ext>
            </a:extLst>
          </p:cNvPr>
          <p:cNvSpPr>
            <a:spLocks noGrp="1"/>
          </p:cNvSpPr>
          <p:nvPr>
            <p:ph idx="1"/>
          </p:nvPr>
        </p:nvSpPr>
        <p:spPr>
          <a:xfrm>
            <a:off x="677334" y="781879"/>
            <a:ext cx="9049762" cy="5259484"/>
          </a:xfrm>
        </p:spPr>
        <p:txBody>
          <a:bodyPr>
            <a:normAutofit fontScale="85000" lnSpcReduction="10000"/>
          </a:bodyPr>
          <a:lstStyle/>
          <a:p>
            <a:pPr marL="0" indent="0">
              <a:buNone/>
            </a:pPr>
            <a:r>
              <a:rPr lang="tr-TR" dirty="0"/>
              <a:t>		</a:t>
            </a:r>
            <a:r>
              <a:rPr lang="tr-TR" sz="5200" b="1" dirty="0"/>
              <a:t>Gözetim sorumluluğu olan kişilerin, öğrencilerin durumunu, eğitimini ve yeteneğini göz önünde bulundurmaları gerektiği; öğrencilerin de yapamayacakları bir görevi üstlenmemeleri gerektiğine dikkat çekilmelidir.</a:t>
            </a:r>
            <a:endParaRPr lang="tr-TR" b="1" dirty="0"/>
          </a:p>
        </p:txBody>
      </p:sp>
    </p:spTree>
    <p:extLst>
      <p:ext uri="{BB962C8B-B14F-4D97-AF65-F5344CB8AC3E}">
        <p14:creationId xmlns:p14="http://schemas.microsoft.com/office/powerpoint/2010/main" val="882085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76C014-C019-4641-90AB-7B854023E5E7}"/>
              </a:ext>
            </a:extLst>
          </p:cNvPr>
          <p:cNvSpPr>
            <a:spLocks noGrp="1"/>
          </p:cNvSpPr>
          <p:nvPr>
            <p:ph idx="1"/>
          </p:nvPr>
        </p:nvSpPr>
        <p:spPr>
          <a:xfrm>
            <a:off x="677334" y="516835"/>
            <a:ext cx="8596668" cy="5524527"/>
          </a:xfrm>
        </p:spPr>
        <p:txBody>
          <a:bodyPr>
            <a:normAutofit lnSpcReduction="10000"/>
          </a:bodyPr>
          <a:lstStyle/>
          <a:p>
            <a:pPr marL="0" indent="0">
              <a:buNone/>
            </a:pPr>
            <a:r>
              <a:rPr lang="tr-TR" dirty="0"/>
              <a:t>		</a:t>
            </a:r>
            <a:r>
              <a:rPr lang="tr-TR" sz="3600" b="1" dirty="0"/>
              <a:t>Tıbbi müdahale yapma yetkisi zorunlu haller dışında sadece hekimlere veya yerine göre diğer sağlık personeline tanınmış bir yetki olduğundan, böyle bir yetkisi olmaksızın tıbbi müdahalede bulunan kişinin eylemi, 1219 sayılı kanunun ihlali dışında, ayrıca meydana gelen sonuca göre kasten yaralama veya öldürme suçunu oluşturur.</a:t>
            </a:r>
            <a:endParaRPr lang="tr-TR" b="1" dirty="0"/>
          </a:p>
        </p:txBody>
      </p:sp>
    </p:spTree>
    <p:extLst>
      <p:ext uri="{BB962C8B-B14F-4D97-AF65-F5344CB8AC3E}">
        <p14:creationId xmlns:p14="http://schemas.microsoft.com/office/powerpoint/2010/main" val="3327748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5F7A3E-EE8E-412A-8379-DE3D19E66853}"/>
              </a:ext>
            </a:extLst>
          </p:cNvPr>
          <p:cNvSpPr>
            <a:spLocks noGrp="1"/>
          </p:cNvSpPr>
          <p:nvPr>
            <p:ph idx="1"/>
          </p:nvPr>
        </p:nvSpPr>
        <p:spPr>
          <a:xfrm>
            <a:off x="677334" y="463826"/>
            <a:ext cx="8596668" cy="5577537"/>
          </a:xfrm>
        </p:spPr>
        <p:txBody>
          <a:bodyPr>
            <a:normAutofit fontScale="92500" lnSpcReduction="20000"/>
          </a:bodyPr>
          <a:lstStyle/>
          <a:p>
            <a:pPr marL="0" indent="0">
              <a:buNone/>
            </a:pPr>
            <a:r>
              <a:rPr lang="tr-TR" dirty="0"/>
              <a:t>		</a:t>
            </a:r>
            <a:r>
              <a:rPr lang="tr-TR" sz="5200" b="1" dirty="0"/>
              <a:t>Sadece hekim ve diğer sağlık personeli hukuka uygunluk sebebinden yararlanabilir. Hekim veya diğer sağlık personeli dışındaki kimseler sadece zorunluluk hali durumunda tıbbi müdahale yapmaları halinde cezalandırılmazlar.</a:t>
            </a:r>
            <a:endParaRPr lang="tr-TR" b="1" dirty="0"/>
          </a:p>
        </p:txBody>
      </p:sp>
    </p:spTree>
    <p:extLst>
      <p:ext uri="{BB962C8B-B14F-4D97-AF65-F5344CB8AC3E}">
        <p14:creationId xmlns:p14="http://schemas.microsoft.com/office/powerpoint/2010/main" val="917457734"/>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63</TotalTime>
  <Words>272</Words>
  <Application>Microsoft Office PowerPoint</Application>
  <PresentationFormat>Geniş ekran</PresentationFormat>
  <Paragraphs>13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Trebuchet MS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11</cp:revision>
  <dcterms:created xsi:type="dcterms:W3CDTF">2020-05-12T10:57:22Z</dcterms:created>
  <dcterms:modified xsi:type="dcterms:W3CDTF">2020-05-21T15:56:21Z</dcterms:modified>
</cp:coreProperties>
</file>