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256" r:id="rId2"/>
    <p:sldId id="280" r:id="rId3"/>
    <p:sldId id="281" r:id="rId4"/>
    <p:sldId id="257" r:id="rId5"/>
    <p:sldId id="258" r:id="rId6"/>
    <p:sldId id="259" r:id="rId7"/>
    <p:sldId id="303" r:id="rId8"/>
    <p:sldId id="260" r:id="rId9"/>
    <p:sldId id="261" r:id="rId10"/>
    <p:sldId id="262" r:id="rId11"/>
    <p:sldId id="263" r:id="rId12"/>
    <p:sldId id="264" r:id="rId13"/>
    <p:sldId id="265" r:id="rId14"/>
    <p:sldId id="266" r:id="rId15"/>
    <p:sldId id="267" r:id="rId16"/>
    <p:sldId id="268" r:id="rId17"/>
    <p:sldId id="269" r:id="rId18"/>
    <p:sldId id="295" r:id="rId19"/>
    <p:sldId id="285" r:id="rId20"/>
    <p:sldId id="287" r:id="rId21"/>
    <p:sldId id="305" r:id="rId22"/>
    <p:sldId id="306" r:id="rId23"/>
    <p:sldId id="307" r:id="rId24"/>
    <p:sldId id="308" r:id="rId25"/>
    <p:sldId id="309" r:id="rId26"/>
    <p:sldId id="310" r:id="rId27"/>
    <p:sldId id="311" r:id="rId28"/>
    <p:sldId id="313" r:id="rId29"/>
    <p:sldId id="314" r:id="rId30"/>
    <p:sldId id="315" r:id="rId31"/>
    <p:sldId id="316"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7F0E6F-DCA1-4C30-95AD-B85224F94F2C}" type="datetimeFigureOut">
              <a:rPr lang="tr-TR" smtClean="0"/>
              <a:t>8.02.2017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57942A-0D97-4D1E-80B3-D5AE7FAA1849}" type="slidenum">
              <a:rPr lang="tr-TR" smtClean="0"/>
              <a:t>‹#›</a:t>
            </a:fld>
            <a:endParaRPr lang="tr-TR"/>
          </a:p>
        </p:txBody>
      </p:sp>
    </p:spTree>
    <p:extLst>
      <p:ext uri="{BB962C8B-B14F-4D97-AF65-F5344CB8AC3E}">
        <p14:creationId xmlns:p14="http://schemas.microsoft.com/office/powerpoint/2010/main" val="2977626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E532EE2-646A-41BA-BBB9-6F30FE2A373B}" type="slidenum">
              <a:rPr lang="tr-TR" smtClean="0"/>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blog.milliyet.com.tr/AramaBlog/?search=%C3%A7ocuk"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blog.milliyet.com.tr/AramaBlog/?search=rehberlik"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t>ENGELLİ ÇOCUĞA SAHİP AİLELERE YÖNELİK HİZMETLER</a:t>
            </a:r>
            <a:endParaRPr lang="tr-TR" dirty="0"/>
          </a:p>
        </p:txBody>
      </p:sp>
      <p:sp>
        <p:nvSpPr>
          <p:cNvPr id="3" name="Alt Başlık 2"/>
          <p:cNvSpPr>
            <a:spLocks noGrp="1"/>
          </p:cNvSpPr>
          <p:nvPr>
            <p:ph type="subTitle" idx="1"/>
          </p:nvPr>
        </p:nvSpPr>
        <p:spPr>
          <a:xfrm>
            <a:off x="1371600" y="4293096"/>
            <a:ext cx="6400800" cy="1440160"/>
          </a:xfrm>
        </p:spPr>
        <p:txBody>
          <a:bodyPr>
            <a:normAutofit fontScale="85000" lnSpcReduction="20000"/>
          </a:bodyPr>
          <a:lstStyle/>
          <a:p>
            <a:endParaRPr lang="tr-TR" dirty="0" smtClean="0"/>
          </a:p>
          <a:p>
            <a:r>
              <a:rPr lang="tr-TR" dirty="0" smtClean="0"/>
              <a:t>Doç. Dr. Ender Durualp</a:t>
            </a:r>
          </a:p>
          <a:p>
            <a:r>
              <a:rPr lang="tr-TR" dirty="0" smtClean="0"/>
              <a:t>Ankara Üniversitesi</a:t>
            </a:r>
          </a:p>
          <a:p>
            <a:r>
              <a:rPr lang="tr-TR" dirty="0" smtClean="0"/>
              <a:t>Sağlık Bilimleri Fakültesi</a:t>
            </a:r>
          </a:p>
          <a:p>
            <a:r>
              <a:rPr lang="tr-TR" dirty="0" smtClean="0"/>
              <a:t>Çocuk Gelişimi Bölümü</a:t>
            </a:r>
            <a:endParaRPr lang="tr-TR" dirty="0"/>
          </a:p>
        </p:txBody>
      </p:sp>
    </p:spTree>
    <p:extLst>
      <p:ext uri="{BB962C8B-B14F-4D97-AF65-F5344CB8AC3E}">
        <p14:creationId xmlns:p14="http://schemas.microsoft.com/office/powerpoint/2010/main" val="301188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1" y="2675467"/>
            <a:ext cx="7668840" cy="3450696"/>
          </a:xfrm>
        </p:spPr>
        <p:txBody>
          <a:bodyPr>
            <a:normAutofit/>
          </a:bodyPr>
          <a:lstStyle/>
          <a:p>
            <a:r>
              <a:rPr lang="tr-TR" sz="2800" dirty="0"/>
              <a:t>Engelli çocukların özelliklerinin iyi bilindiği ve kabul edildiği bir </a:t>
            </a:r>
            <a:r>
              <a:rPr lang="tr-TR" sz="2800" dirty="0" smtClean="0"/>
              <a:t>ev ortamında </a:t>
            </a:r>
            <a:r>
              <a:rPr lang="tr-TR" sz="2800" dirty="0"/>
              <a:t>ilişkiler daha sağlıklı ve çocuğun gelişimine </a:t>
            </a:r>
            <a:r>
              <a:rPr lang="tr-TR" sz="2800" dirty="0" smtClean="0"/>
              <a:t>yöneliktir.</a:t>
            </a:r>
          </a:p>
          <a:p>
            <a:r>
              <a:rPr lang="tr-TR" sz="2800" dirty="0"/>
              <a:t>Çocukların okul ortamında öğrendikleri bilgi ve becerileri ev ortamında </a:t>
            </a:r>
            <a:r>
              <a:rPr lang="tr-TR" sz="2800" dirty="0" smtClean="0"/>
              <a:t>da uygulayabilmelerini, </a:t>
            </a:r>
            <a:r>
              <a:rPr lang="tr-TR" sz="2800" dirty="0"/>
              <a:t>okul ve ev aile eğitiminin birbirine </a:t>
            </a:r>
            <a:r>
              <a:rPr lang="tr-TR" sz="2800" dirty="0" smtClean="0"/>
              <a:t>paralel olmasını sağlar.</a:t>
            </a:r>
            <a:endParaRPr lang="tr-TR" sz="2800" dirty="0"/>
          </a:p>
        </p:txBody>
      </p:sp>
      <p:sp>
        <p:nvSpPr>
          <p:cNvPr id="3" name="Başlık 2"/>
          <p:cNvSpPr>
            <a:spLocks noGrp="1"/>
          </p:cNvSpPr>
          <p:nvPr>
            <p:ph type="title"/>
          </p:nvPr>
        </p:nvSpPr>
        <p:spPr/>
        <p:txBody>
          <a:bodyPr/>
          <a:lstStyle/>
          <a:p>
            <a:r>
              <a:rPr lang="tr-TR" dirty="0" smtClean="0"/>
              <a:t>Aile Rehberliğinin Yararları</a:t>
            </a:r>
            <a:endParaRPr lang="tr-TR" dirty="0"/>
          </a:p>
        </p:txBody>
      </p:sp>
    </p:spTree>
    <p:extLst>
      <p:ext uri="{BB962C8B-B14F-4D97-AF65-F5344CB8AC3E}">
        <p14:creationId xmlns:p14="http://schemas.microsoft.com/office/powerpoint/2010/main" val="1042105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276872"/>
            <a:ext cx="8363272" cy="4320480"/>
          </a:xfrm>
        </p:spPr>
        <p:txBody>
          <a:bodyPr>
            <a:noAutofit/>
          </a:bodyPr>
          <a:lstStyle/>
          <a:p>
            <a:r>
              <a:rPr lang="tr-TR" sz="2800" dirty="0"/>
              <a:t>Engelli çocuğun okulda kazandığı becerilerin ev ortamında aile ile </a:t>
            </a:r>
            <a:r>
              <a:rPr lang="tr-TR" sz="2800" dirty="0" smtClean="0"/>
              <a:t>işbirliği </a:t>
            </a:r>
            <a:r>
              <a:rPr lang="tr-TR" sz="2800" dirty="0"/>
              <a:t>yapılarak pekiştirilmesi, eğitimin sürekliliği, yaygınlaştırılması </a:t>
            </a:r>
            <a:r>
              <a:rPr lang="tr-TR" sz="2800" dirty="0" smtClean="0"/>
              <a:t>ve kalıcılığı </a:t>
            </a:r>
            <a:r>
              <a:rPr lang="tr-TR" sz="2800" dirty="0"/>
              <a:t>açısından da gereklidir</a:t>
            </a:r>
            <a:r>
              <a:rPr lang="tr-TR" sz="2800" dirty="0" smtClean="0"/>
              <a:t>.</a:t>
            </a:r>
          </a:p>
          <a:p>
            <a:r>
              <a:rPr lang="tr-TR" sz="2800" dirty="0"/>
              <a:t>Ailelerin belli aralıklarla bir araya gelmeleri, kendilerine ve </a:t>
            </a:r>
            <a:r>
              <a:rPr lang="tr-TR" sz="2800" dirty="0" smtClean="0"/>
              <a:t>çocuklarına ilişkin </a:t>
            </a:r>
            <a:r>
              <a:rPr lang="tr-TR" sz="2800" dirty="0"/>
              <a:t>duygu, düşünce </a:t>
            </a:r>
            <a:r>
              <a:rPr lang="tr-TR" sz="2800" dirty="0" smtClean="0"/>
              <a:t>ve uygulamalarını </a:t>
            </a:r>
            <a:r>
              <a:rPr lang="tr-TR" sz="2800" dirty="0"/>
              <a:t>paylaşmasını amaçlayan </a:t>
            </a:r>
            <a:r>
              <a:rPr lang="tr-TR" sz="2800" dirty="0" smtClean="0"/>
              <a:t>anne baba </a:t>
            </a:r>
            <a:r>
              <a:rPr lang="tr-TR" sz="2800" dirty="0"/>
              <a:t>grupları ailelerin psikolojik olarak rahatlamalarına </a:t>
            </a:r>
            <a:r>
              <a:rPr lang="tr-TR" sz="2800" dirty="0" smtClean="0"/>
              <a:t>yardımcı olmaktadır</a:t>
            </a:r>
            <a:r>
              <a:rPr lang="tr-TR" sz="2800" dirty="0"/>
              <a:t>.</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3368740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3" y="2675467"/>
            <a:ext cx="7740848" cy="3450696"/>
          </a:xfrm>
        </p:spPr>
        <p:txBody>
          <a:bodyPr>
            <a:normAutofit/>
          </a:bodyPr>
          <a:lstStyle/>
          <a:p>
            <a:r>
              <a:rPr lang="tr-TR" sz="2800" dirty="0"/>
              <a:t>Danışma, bu alanda bilgili ve deneyimli bir uzmanla özürlü çocuğun </a:t>
            </a:r>
            <a:r>
              <a:rPr lang="tr-TR" sz="2800" dirty="0" smtClean="0"/>
              <a:t>anne babası </a:t>
            </a:r>
            <a:r>
              <a:rPr lang="tr-TR" sz="2800" dirty="0"/>
              <a:t>arasında yer alan, anne babanın sorunlarını çözmek için gerekli tutum </a:t>
            </a:r>
            <a:r>
              <a:rPr lang="tr-TR" sz="2800" dirty="0" smtClean="0"/>
              <a:t>ve becerileri </a:t>
            </a:r>
            <a:r>
              <a:rPr lang="tr-TR" sz="2800" dirty="0"/>
              <a:t>geliştirmeleri üzerinde odaklaşan bir öğrenme sürecidir.</a:t>
            </a:r>
          </a:p>
        </p:txBody>
      </p:sp>
      <p:sp>
        <p:nvSpPr>
          <p:cNvPr id="3" name="Başlık 2"/>
          <p:cNvSpPr>
            <a:spLocks noGrp="1"/>
          </p:cNvSpPr>
          <p:nvPr>
            <p:ph type="title"/>
          </p:nvPr>
        </p:nvSpPr>
        <p:spPr/>
        <p:txBody>
          <a:bodyPr/>
          <a:lstStyle/>
          <a:p>
            <a:r>
              <a:rPr lang="tr-TR" b="1" dirty="0"/>
              <a:t>Aile Danışmanlığı</a:t>
            </a:r>
            <a:endParaRPr lang="tr-TR" dirty="0"/>
          </a:p>
        </p:txBody>
      </p:sp>
    </p:spTree>
    <p:extLst>
      <p:ext uri="{BB962C8B-B14F-4D97-AF65-F5344CB8AC3E}">
        <p14:creationId xmlns:p14="http://schemas.microsoft.com/office/powerpoint/2010/main" val="108698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492896"/>
            <a:ext cx="8640960" cy="3888432"/>
          </a:xfrm>
        </p:spPr>
        <p:txBody>
          <a:bodyPr>
            <a:noAutofit/>
          </a:bodyPr>
          <a:lstStyle/>
          <a:p>
            <a:r>
              <a:rPr lang="tr-TR" sz="2800" dirty="0" smtClean="0"/>
              <a:t>Danışma sürecinde </a:t>
            </a:r>
            <a:r>
              <a:rPr lang="tr-TR" sz="2800" dirty="0"/>
              <a:t>anne babalara ifade etmekten kaçındıkları öfke, suçluluk, </a:t>
            </a:r>
            <a:r>
              <a:rPr lang="tr-TR" sz="2800" dirty="0" smtClean="0"/>
              <a:t>düşmanlık gibi </a:t>
            </a:r>
            <a:r>
              <a:rPr lang="tr-TR" sz="2800" dirty="0"/>
              <a:t>duygularını özgürce ifade edebilmeleri için fırsatlar verilir</a:t>
            </a:r>
            <a:r>
              <a:rPr lang="tr-TR" sz="2800" dirty="0" smtClean="0"/>
              <a:t>.</a:t>
            </a:r>
          </a:p>
          <a:p>
            <a:r>
              <a:rPr lang="tr-TR" sz="2800" dirty="0"/>
              <a:t>Ailelere, kendileri ve çocukları için gerçekçi planlar yapabilmeleri </a:t>
            </a:r>
            <a:r>
              <a:rPr lang="tr-TR" sz="2800" dirty="0" smtClean="0"/>
              <a:t>konusunda yardım </a:t>
            </a:r>
            <a:r>
              <a:rPr lang="tr-TR" sz="2800" dirty="0"/>
              <a:t>edilir</a:t>
            </a:r>
            <a:r>
              <a:rPr lang="tr-TR" sz="2800" dirty="0" smtClean="0"/>
              <a:t>.</a:t>
            </a:r>
          </a:p>
          <a:p>
            <a:r>
              <a:rPr lang="tr-TR" sz="2800" dirty="0"/>
              <a:t>Anne babaların kendi becerilerine inanmaya </a:t>
            </a:r>
            <a:r>
              <a:rPr lang="tr-TR" sz="2800" dirty="0" smtClean="0"/>
              <a:t>başlamalarına </a:t>
            </a:r>
            <a:r>
              <a:rPr lang="tr-TR" sz="2800" dirty="0"/>
              <a:t>ve </a:t>
            </a:r>
            <a:r>
              <a:rPr lang="tr-TR" sz="2800" dirty="0" smtClean="0"/>
              <a:t>sosyal çevre </a:t>
            </a:r>
            <a:r>
              <a:rPr lang="tr-TR" sz="2800" dirty="0"/>
              <a:t>ile daha fazla iletişime girmelerine yardımcı </a:t>
            </a:r>
            <a:r>
              <a:rPr lang="tr-TR" sz="2800" dirty="0" smtClean="0"/>
              <a:t>olur. </a:t>
            </a:r>
            <a:endParaRPr lang="tr-TR" sz="2800" dirty="0"/>
          </a:p>
        </p:txBody>
      </p:sp>
      <p:sp>
        <p:nvSpPr>
          <p:cNvPr id="3" name="Başlık 2"/>
          <p:cNvSpPr>
            <a:spLocks noGrp="1"/>
          </p:cNvSpPr>
          <p:nvPr>
            <p:ph type="title"/>
          </p:nvPr>
        </p:nvSpPr>
        <p:spPr/>
        <p:txBody>
          <a:bodyPr/>
          <a:lstStyle/>
          <a:p>
            <a:r>
              <a:rPr lang="tr-TR" dirty="0" smtClean="0"/>
              <a:t>Yararları</a:t>
            </a:r>
            <a:endParaRPr lang="tr-TR" dirty="0"/>
          </a:p>
        </p:txBody>
      </p:sp>
    </p:spTree>
    <p:extLst>
      <p:ext uri="{BB962C8B-B14F-4D97-AF65-F5344CB8AC3E}">
        <p14:creationId xmlns:p14="http://schemas.microsoft.com/office/powerpoint/2010/main" val="2746177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636912"/>
            <a:ext cx="8229600" cy="3489251"/>
          </a:xfrm>
        </p:spPr>
        <p:txBody>
          <a:bodyPr>
            <a:normAutofit/>
          </a:bodyPr>
          <a:lstStyle/>
          <a:p>
            <a:r>
              <a:rPr lang="tr-TR" sz="3200" dirty="0" smtClean="0"/>
              <a:t>Bilgi </a:t>
            </a:r>
            <a:r>
              <a:rPr lang="tr-TR" sz="3200" dirty="0"/>
              <a:t>Verici Danışmanlık</a:t>
            </a:r>
          </a:p>
          <a:p>
            <a:r>
              <a:rPr lang="tr-TR" sz="3200" dirty="0" smtClean="0"/>
              <a:t>Psikoterapi</a:t>
            </a:r>
            <a:endParaRPr lang="tr-TR" sz="3200" dirty="0"/>
          </a:p>
          <a:p>
            <a:r>
              <a:rPr lang="tr-TR" sz="3200" dirty="0" smtClean="0"/>
              <a:t>Ana-Baba </a:t>
            </a:r>
            <a:r>
              <a:rPr lang="tr-TR" sz="3200" dirty="0"/>
              <a:t>Eğitimi (</a:t>
            </a:r>
            <a:r>
              <a:rPr lang="tr-TR" sz="3200" dirty="0" smtClean="0"/>
              <a:t>Aile–Uzman </a:t>
            </a:r>
            <a:r>
              <a:rPr lang="tr-TR" sz="3200" dirty="0"/>
              <a:t>İş Birliği)</a:t>
            </a:r>
          </a:p>
        </p:txBody>
      </p:sp>
      <p:sp>
        <p:nvSpPr>
          <p:cNvPr id="3" name="Başlık 2"/>
          <p:cNvSpPr>
            <a:spLocks noGrp="1"/>
          </p:cNvSpPr>
          <p:nvPr>
            <p:ph type="title"/>
          </p:nvPr>
        </p:nvSpPr>
        <p:spPr/>
        <p:txBody>
          <a:bodyPr>
            <a:normAutofit/>
          </a:bodyPr>
          <a:lstStyle/>
          <a:p>
            <a:r>
              <a:rPr lang="tr-TR" b="1" dirty="0"/>
              <a:t>Aile </a:t>
            </a:r>
            <a:r>
              <a:rPr lang="tr-TR" b="1" dirty="0" smtClean="0"/>
              <a:t>Danışmanlığının Türleri</a:t>
            </a:r>
            <a:endParaRPr lang="tr-TR" dirty="0"/>
          </a:p>
        </p:txBody>
      </p:sp>
    </p:spTree>
    <p:extLst>
      <p:ext uri="{BB962C8B-B14F-4D97-AF65-F5344CB8AC3E}">
        <p14:creationId xmlns:p14="http://schemas.microsoft.com/office/powerpoint/2010/main" val="1970781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348880"/>
            <a:ext cx="8229600" cy="4248472"/>
          </a:xfrm>
        </p:spPr>
        <p:txBody>
          <a:bodyPr>
            <a:normAutofit/>
          </a:bodyPr>
          <a:lstStyle/>
          <a:p>
            <a:r>
              <a:rPr lang="tr-TR" sz="2800" dirty="0"/>
              <a:t>Belli bir </a:t>
            </a:r>
            <a:r>
              <a:rPr lang="tr-TR" sz="2800" dirty="0" smtClean="0"/>
              <a:t>engel </a:t>
            </a:r>
            <a:r>
              <a:rPr lang="tr-TR" sz="2800" dirty="0"/>
              <a:t>hakkında, ne olduğu, nedenleri, özellikleri, gelişim alanları, </a:t>
            </a:r>
            <a:r>
              <a:rPr lang="tr-TR" sz="2800" dirty="0" smtClean="0"/>
              <a:t>çocuğun ihtiyaçları </a:t>
            </a:r>
            <a:r>
              <a:rPr lang="tr-TR" sz="2800" dirty="0"/>
              <a:t>hakkında aileye bilgi verilir. </a:t>
            </a:r>
            <a:endParaRPr lang="tr-TR" sz="2800" dirty="0" smtClean="0"/>
          </a:p>
          <a:p>
            <a:r>
              <a:rPr lang="tr-TR" sz="2800" dirty="0" smtClean="0"/>
              <a:t>Bu </a:t>
            </a:r>
            <a:r>
              <a:rPr lang="tr-TR" sz="2800" dirty="0"/>
              <a:t>süreç içerisinde ailelerin çeşitli duygu </a:t>
            </a:r>
            <a:r>
              <a:rPr lang="tr-TR" sz="2800" dirty="0" smtClean="0"/>
              <a:t>ve tepkilerini </a:t>
            </a:r>
            <a:r>
              <a:rPr lang="tr-TR" sz="2800" dirty="0"/>
              <a:t>yaşamaları sağlanır. </a:t>
            </a:r>
            <a:endParaRPr lang="tr-TR" sz="2800" dirty="0" smtClean="0"/>
          </a:p>
          <a:p>
            <a:r>
              <a:rPr lang="tr-TR" sz="2800" dirty="0" smtClean="0"/>
              <a:t>Bilgi </a:t>
            </a:r>
            <a:r>
              <a:rPr lang="tr-TR" sz="2800" dirty="0"/>
              <a:t>verici danışmanlığın bir grup ortamı içinde </a:t>
            </a:r>
            <a:r>
              <a:rPr lang="tr-TR" sz="2800" dirty="0" smtClean="0"/>
              <a:t>yapılması, ailelerin </a:t>
            </a:r>
            <a:r>
              <a:rPr lang="tr-TR" sz="2800" dirty="0"/>
              <a:t>birbirleriyle ve danışmanla karşılıklı bilgi, duygu, düşünce ve deneyim alış </a:t>
            </a:r>
            <a:r>
              <a:rPr lang="tr-TR" sz="2800" dirty="0" smtClean="0"/>
              <a:t>verişi yapmalarını </a:t>
            </a:r>
            <a:r>
              <a:rPr lang="tr-TR" sz="2800" dirty="0"/>
              <a:t>ve sorular sormalarına olanak sağlar.</a:t>
            </a:r>
          </a:p>
        </p:txBody>
      </p:sp>
      <p:sp>
        <p:nvSpPr>
          <p:cNvPr id="3" name="Başlık 2"/>
          <p:cNvSpPr>
            <a:spLocks noGrp="1"/>
          </p:cNvSpPr>
          <p:nvPr>
            <p:ph type="title"/>
          </p:nvPr>
        </p:nvSpPr>
        <p:spPr/>
        <p:txBody>
          <a:bodyPr/>
          <a:lstStyle/>
          <a:p>
            <a:r>
              <a:rPr lang="tr-TR" b="1" dirty="0"/>
              <a:t>Bilgi Verici </a:t>
            </a:r>
            <a:r>
              <a:rPr lang="tr-TR" b="1" dirty="0" smtClean="0"/>
              <a:t>Danışmanlık;</a:t>
            </a:r>
            <a:endParaRPr lang="tr-TR" dirty="0"/>
          </a:p>
        </p:txBody>
      </p:sp>
    </p:spTree>
    <p:extLst>
      <p:ext uri="{BB962C8B-B14F-4D97-AF65-F5344CB8AC3E}">
        <p14:creationId xmlns:p14="http://schemas.microsoft.com/office/powerpoint/2010/main" val="173382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3200" dirty="0"/>
              <a:t>Psikoterapi yoluyla, duygusal güçlüklere bağlı olarak anne-babanın </a:t>
            </a:r>
            <a:r>
              <a:rPr lang="tr-TR" sz="3200" dirty="0" smtClean="0"/>
              <a:t>yaşadıkları çatışmaları </a:t>
            </a:r>
            <a:r>
              <a:rPr lang="tr-TR" sz="3200" dirty="0"/>
              <a:t>anlamalarına ve çözümlemelerine yardım edilir.</a:t>
            </a:r>
          </a:p>
        </p:txBody>
      </p:sp>
      <p:sp>
        <p:nvSpPr>
          <p:cNvPr id="3" name="Başlık 2"/>
          <p:cNvSpPr>
            <a:spLocks noGrp="1"/>
          </p:cNvSpPr>
          <p:nvPr>
            <p:ph type="title"/>
          </p:nvPr>
        </p:nvSpPr>
        <p:spPr/>
        <p:txBody>
          <a:bodyPr/>
          <a:lstStyle/>
          <a:p>
            <a:r>
              <a:rPr lang="tr-TR" b="1" dirty="0" smtClean="0"/>
              <a:t>Psikoterapi;</a:t>
            </a:r>
            <a:endParaRPr lang="tr-TR" dirty="0"/>
          </a:p>
        </p:txBody>
      </p:sp>
    </p:spTree>
    <p:extLst>
      <p:ext uri="{BB962C8B-B14F-4D97-AF65-F5344CB8AC3E}">
        <p14:creationId xmlns:p14="http://schemas.microsoft.com/office/powerpoint/2010/main" val="1057740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636912"/>
            <a:ext cx="8229600" cy="3672408"/>
          </a:xfrm>
        </p:spPr>
        <p:txBody>
          <a:bodyPr>
            <a:normAutofit/>
          </a:bodyPr>
          <a:lstStyle/>
          <a:p>
            <a:r>
              <a:rPr lang="tr-TR" sz="2800" dirty="0"/>
              <a:t>Anne babanın çocuklarıyla iletişimlerinde etkili olmalarını sağlayan teknikleri </a:t>
            </a:r>
            <a:r>
              <a:rPr lang="tr-TR" sz="2800" dirty="0" smtClean="0"/>
              <a:t>ve becerileri </a:t>
            </a:r>
            <a:r>
              <a:rPr lang="tr-TR" sz="2800" dirty="0"/>
              <a:t>öğrenmeleri sağlanır. Her üç yaklaşım birbirini tamamlayan zincirin </a:t>
            </a:r>
            <a:r>
              <a:rPr lang="tr-TR" sz="2800" dirty="0" smtClean="0"/>
              <a:t>halkaları gibidir</a:t>
            </a:r>
            <a:r>
              <a:rPr lang="tr-TR" sz="2800" dirty="0"/>
              <a:t>. </a:t>
            </a:r>
            <a:endParaRPr lang="tr-TR" sz="2800" dirty="0" smtClean="0"/>
          </a:p>
          <a:p>
            <a:r>
              <a:rPr lang="tr-TR" sz="2800" dirty="0" smtClean="0"/>
              <a:t>Ailenin </a:t>
            </a:r>
            <a:r>
              <a:rPr lang="tr-TR" sz="2800" dirty="0"/>
              <a:t>var olan durumuna, problemlerine ve ihtiyaçlarına bağlı olarak bu </a:t>
            </a:r>
            <a:r>
              <a:rPr lang="tr-TR" sz="2800" dirty="0" smtClean="0"/>
              <a:t>yardım yöntemlerinden </a:t>
            </a:r>
            <a:r>
              <a:rPr lang="tr-TR" sz="2800" dirty="0"/>
              <a:t>birisine veya hepsine başvurulabilir.</a:t>
            </a:r>
          </a:p>
        </p:txBody>
      </p:sp>
      <p:sp>
        <p:nvSpPr>
          <p:cNvPr id="3" name="Başlık 2"/>
          <p:cNvSpPr>
            <a:spLocks noGrp="1"/>
          </p:cNvSpPr>
          <p:nvPr>
            <p:ph type="title"/>
          </p:nvPr>
        </p:nvSpPr>
        <p:spPr/>
        <p:txBody>
          <a:bodyPr/>
          <a:lstStyle/>
          <a:p>
            <a:r>
              <a:rPr lang="tr-TR" b="1" dirty="0"/>
              <a:t>Aile-Uzman İş </a:t>
            </a:r>
            <a:r>
              <a:rPr lang="tr-TR" b="1" dirty="0" smtClean="0"/>
              <a:t>Birliği;</a:t>
            </a:r>
            <a:endParaRPr lang="tr-TR" dirty="0"/>
          </a:p>
        </p:txBody>
      </p:sp>
    </p:spTree>
    <p:extLst>
      <p:ext uri="{BB962C8B-B14F-4D97-AF65-F5344CB8AC3E}">
        <p14:creationId xmlns:p14="http://schemas.microsoft.com/office/powerpoint/2010/main" val="3669572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6995" name="Rectangle 3"/>
          <p:cNvSpPr>
            <a:spLocks noGrp="1" noChangeArrowheads="1"/>
          </p:cNvSpPr>
          <p:nvPr>
            <p:ph idx="1"/>
          </p:nvPr>
        </p:nvSpPr>
        <p:spPr>
          <a:xfrm>
            <a:off x="467544" y="2708920"/>
            <a:ext cx="8371656" cy="3507730"/>
          </a:xfrm>
        </p:spPr>
        <p:txBody>
          <a:bodyPr>
            <a:normAutofit/>
          </a:bodyPr>
          <a:lstStyle/>
          <a:p>
            <a:pPr algn="just" eaLnBrk="1" hangingPunct="1"/>
            <a:r>
              <a:rPr lang="tr-TR" altLang="tr-TR" sz="2800" dirty="0" smtClean="0"/>
              <a:t>Aile danışmanlığı ve aile rehberliği sonucunda ulaşılmak istenilen nokta, ailenin çocuğun engelini kabul etmiş olması, eğitimsel ve sosyal açıdan çocuğuna nasıl yardımcı olabileceğini öğrenmesi ve ilgili olması ve  okul ile işbirliği içinde çalışmayı kabul etmesidir. </a:t>
            </a:r>
            <a:endParaRPr lang="en-US" altLang="tr-TR" sz="2800" dirty="0" smtClean="0"/>
          </a:p>
        </p:txBody>
      </p:sp>
      <p:sp>
        <p:nvSpPr>
          <p:cNvPr id="13314" name="Rectangle 2"/>
          <p:cNvSpPr>
            <a:spLocks noGrp="1" noChangeArrowheads="1"/>
          </p:cNvSpPr>
          <p:nvPr>
            <p:ph type="title"/>
          </p:nvPr>
        </p:nvSpPr>
        <p:spPr/>
        <p:txBody>
          <a:bodyPr/>
          <a:lstStyle/>
          <a:p>
            <a:pPr eaLnBrk="1" hangingPunct="1"/>
            <a:endParaRPr lang="tr-TR" altLang="tr-TR" dirty="0" smtClean="0"/>
          </a:p>
        </p:txBody>
      </p:sp>
    </p:spTree>
    <p:extLst>
      <p:ext uri="{BB962C8B-B14F-4D97-AF65-F5344CB8AC3E}">
        <p14:creationId xmlns:p14="http://schemas.microsoft.com/office/powerpoint/2010/main" val="35107080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96995">
                                            <p:txEl>
                                              <p:pRg st="0" end="0"/>
                                            </p:txEl>
                                          </p:spTgt>
                                        </p:tgtEl>
                                        <p:attrNameLst>
                                          <p:attrName>style.visibility</p:attrName>
                                        </p:attrNameLst>
                                      </p:cBhvr>
                                      <p:to>
                                        <p:strVal val="visible"/>
                                      </p:to>
                                    </p:set>
                                    <p:animEffect transition="in" filter="box(out)">
                                      <p:cBhvr>
                                        <p:cTn id="7" dur="500"/>
                                        <p:tgtEl>
                                          <p:spTgt spid="59699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699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457200" y="2636912"/>
            <a:ext cx="8229600" cy="3489251"/>
          </a:xfrm>
        </p:spPr>
        <p:txBody>
          <a:bodyPr>
            <a:normAutofit/>
          </a:bodyPr>
          <a:lstStyle/>
          <a:p>
            <a:pPr marL="447675" indent="-447675"/>
            <a:r>
              <a:rPr lang="tr-TR" altLang="tr-TR" sz="3200" dirty="0"/>
              <a:t>Aile eğitimi, normal ya da engelli tüm çocuklar açısından önemlidir.</a:t>
            </a:r>
          </a:p>
          <a:p>
            <a:pPr marL="447675" indent="-447675"/>
            <a:r>
              <a:rPr lang="tr-TR" altLang="tr-TR" sz="3200" dirty="0"/>
              <a:t>Aile eğitimi, </a:t>
            </a:r>
            <a:r>
              <a:rPr lang="tr-TR" altLang="tr-TR" sz="3200" dirty="0" smtClean="0"/>
              <a:t>okulda </a:t>
            </a:r>
            <a:r>
              <a:rPr lang="tr-TR" altLang="tr-TR" sz="3200" dirty="0"/>
              <a:t>eğitim olanakları sunulamayan zihinsel engelli çocukların eğitiminde daha da önemlidir.</a:t>
            </a:r>
          </a:p>
        </p:txBody>
      </p:sp>
      <p:sp>
        <p:nvSpPr>
          <p:cNvPr id="47106" name="Rectangle 2"/>
          <p:cNvSpPr>
            <a:spLocks noGrp="1" noChangeArrowheads="1"/>
          </p:cNvSpPr>
          <p:nvPr>
            <p:ph type="title"/>
          </p:nvPr>
        </p:nvSpPr>
        <p:spPr>
          <a:xfrm>
            <a:off x="971600" y="620688"/>
            <a:ext cx="7456488" cy="889000"/>
          </a:xfrm>
        </p:spPr>
        <p:txBody>
          <a:bodyPr>
            <a:normAutofit/>
          </a:bodyPr>
          <a:lstStyle/>
          <a:p>
            <a:pPr algn="ctr"/>
            <a:r>
              <a:rPr lang="tr-TR" altLang="tr-TR" sz="3200" b="1" dirty="0" smtClean="0">
                <a:solidFill>
                  <a:schemeClr val="bg1"/>
                </a:solidFill>
              </a:rPr>
              <a:t>Aile Eğitimi</a:t>
            </a:r>
            <a:endParaRPr lang="tr-TR" altLang="tr-TR" sz="3200" b="1" dirty="0">
              <a:solidFill>
                <a:schemeClr val="bg1"/>
              </a:solidFill>
            </a:endParaRPr>
          </a:p>
        </p:txBody>
      </p:sp>
    </p:spTree>
    <p:extLst>
      <p:ext uri="{BB962C8B-B14F-4D97-AF65-F5344CB8AC3E}">
        <p14:creationId xmlns:p14="http://schemas.microsoft.com/office/powerpoint/2010/main" val="392525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060848"/>
            <a:ext cx="8640960" cy="4392488"/>
          </a:xfrm>
        </p:spPr>
        <p:txBody>
          <a:bodyPr>
            <a:noAutofit/>
          </a:bodyPr>
          <a:lstStyle/>
          <a:p>
            <a:r>
              <a:rPr lang="tr-TR" sz="2800" dirty="0"/>
              <a:t>Ailenin en önemli görev ve sorumluluklarından biri sahip olduğu </a:t>
            </a:r>
            <a:r>
              <a:rPr lang="tr-TR" sz="2800" dirty="0">
                <a:hlinkClick r:id="rId2"/>
              </a:rPr>
              <a:t>çocuk</a:t>
            </a:r>
            <a:r>
              <a:rPr lang="tr-TR" sz="2800" dirty="0"/>
              <a:t>larını en iyi şekilde yetiştirmektir. Çocuğun eğitimi dünyaya gözlerini açtığı ailesinde başlar, </a:t>
            </a:r>
            <a:r>
              <a:rPr lang="tr-TR" sz="2800" dirty="0" smtClean="0"/>
              <a:t>okulda devam </a:t>
            </a:r>
            <a:r>
              <a:rPr lang="tr-TR" sz="2800" dirty="0"/>
              <a:t>eder. </a:t>
            </a:r>
          </a:p>
          <a:p>
            <a:r>
              <a:rPr lang="tr-TR" sz="2800" dirty="0" smtClean="0">
                <a:solidFill>
                  <a:srgbClr val="FF0000"/>
                </a:solidFill>
              </a:rPr>
              <a:t>Ailelerin </a:t>
            </a:r>
            <a:r>
              <a:rPr lang="tr-TR" sz="2800" dirty="0">
                <a:solidFill>
                  <a:srgbClr val="FF0000"/>
                </a:solidFill>
              </a:rPr>
              <a:t>çocuklarına iyi bir eğitim verebilmeleri ve ilerideki eğitim-öğretim yaşamında üzerlerine düşen görevleri yerine getirebilmeleri için çocuklarının </a:t>
            </a:r>
            <a:r>
              <a:rPr lang="tr-TR" sz="2800" dirty="0" smtClean="0">
                <a:solidFill>
                  <a:srgbClr val="FF0000"/>
                </a:solidFill>
              </a:rPr>
              <a:t>engeli </a:t>
            </a:r>
            <a:r>
              <a:rPr lang="tr-TR" sz="2800" dirty="0">
                <a:solidFill>
                  <a:srgbClr val="FF0000"/>
                </a:solidFill>
              </a:rPr>
              <a:t>hakkında bilgi sahibi olmaları gerekir. </a:t>
            </a:r>
            <a:endParaRPr lang="tr-TR" sz="2800" dirty="0" smtClean="0">
              <a:solidFill>
                <a:srgbClr val="FF0000"/>
              </a:solidFill>
            </a:endParaRPr>
          </a:p>
        </p:txBody>
      </p:sp>
      <p:sp>
        <p:nvSpPr>
          <p:cNvPr id="3" name="Başlık 2"/>
          <p:cNvSpPr>
            <a:spLocks noGrp="1"/>
          </p:cNvSpPr>
          <p:nvPr>
            <p:ph type="title"/>
          </p:nvPr>
        </p:nvSpPr>
        <p:spPr/>
        <p:txBody>
          <a:bodyPr/>
          <a:lstStyle/>
          <a:p>
            <a:pPr algn="ctr"/>
            <a:r>
              <a:rPr lang="tr-TR" dirty="0" smtClean="0"/>
              <a:t>Çocuk ve Aile</a:t>
            </a:r>
            <a:endParaRPr lang="tr-TR" dirty="0"/>
          </a:p>
        </p:txBody>
      </p:sp>
    </p:spTree>
    <p:extLst>
      <p:ext uri="{BB962C8B-B14F-4D97-AF65-F5344CB8AC3E}">
        <p14:creationId xmlns:p14="http://schemas.microsoft.com/office/powerpoint/2010/main" val="146217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1" name="Rectangle 3"/>
          <p:cNvSpPr>
            <a:spLocks noGrp="1" noChangeArrowheads="1"/>
          </p:cNvSpPr>
          <p:nvPr>
            <p:ph idx="1"/>
          </p:nvPr>
        </p:nvSpPr>
        <p:spPr>
          <a:xfrm>
            <a:off x="611560" y="2204864"/>
            <a:ext cx="8064896" cy="3921299"/>
          </a:xfrm>
        </p:spPr>
        <p:txBody>
          <a:bodyPr>
            <a:normAutofit/>
          </a:bodyPr>
          <a:lstStyle/>
          <a:p>
            <a:pPr eaLnBrk="1" hangingPunct="1"/>
            <a:r>
              <a:rPr lang="tr-TR" altLang="tr-TR" sz="2800" dirty="0" smtClean="0"/>
              <a:t>Anne babaların çocuklarına beceri öğretebilmeleri,</a:t>
            </a:r>
          </a:p>
          <a:p>
            <a:pPr eaLnBrk="1" hangingPunct="1"/>
            <a:r>
              <a:rPr lang="tr-TR" altLang="tr-TR" sz="2800" dirty="0" smtClean="0"/>
              <a:t>Var olan problem davranışlarla başa çıkabilmeleri,</a:t>
            </a:r>
          </a:p>
          <a:p>
            <a:pPr eaLnBrk="1" hangingPunct="1"/>
            <a:r>
              <a:rPr lang="tr-TR" altLang="tr-TR" sz="2800" dirty="0" smtClean="0"/>
              <a:t>Çocuğu daha iyi kontrol edebilmeleri,</a:t>
            </a:r>
          </a:p>
          <a:p>
            <a:pPr eaLnBrk="1" hangingPunct="1"/>
            <a:r>
              <a:rPr lang="tr-TR" altLang="tr-TR" sz="2800" dirty="0" smtClean="0"/>
              <a:t>Çocukla ilişkilerini olumlu yönde geliştirebilmeleri hedeflenir.</a:t>
            </a:r>
          </a:p>
          <a:p>
            <a:pPr eaLnBrk="1" hangingPunct="1">
              <a:buFont typeface="Wingdings" pitchFamily="2" charset="2"/>
              <a:buNone/>
            </a:pPr>
            <a:r>
              <a:rPr lang="tr-TR" altLang="tr-TR" sz="2800" dirty="0" smtClean="0"/>
              <a:t> </a:t>
            </a:r>
            <a:r>
              <a:rPr lang="tr-TR" altLang="tr-TR" sz="2800" b="1" u="sng" dirty="0" smtClean="0"/>
              <a:t>Aile eğitimi çalışmalarının odak noktası, çocuk ve çocukla olan ilişkilerdir.</a:t>
            </a:r>
            <a:endParaRPr lang="en-US" altLang="tr-TR" sz="2800" b="1" u="sng" dirty="0" smtClean="0"/>
          </a:p>
        </p:txBody>
      </p:sp>
      <p:sp>
        <p:nvSpPr>
          <p:cNvPr id="570370" name="Rectangle 2"/>
          <p:cNvSpPr>
            <a:spLocks noGrp="1" noChangeArrowheads="1"/>
          </p:cNvSpPr>
          <p:nvPr>
            <p:ph type="title"/>
          </p:nvPr>
        </p:nvSpPr>
        <p:spPr/>
        <p:txBody>
          <a:bodyPr/>
          <a:lstStyle/>
          <a:p>
            <a:pPr eaLnBrk="1" hangingPunct="1"/>
            <a:r>
              <a:rPr lang="tr-TR" altLang="tr-TR" smtClean="0"/>
              <a:t>Aile eğitimi çalışmalarında;</a:t>
            </a:r>
            <a:endParaRPr lang="en-US" altLang="tr-TR" smtClean="0"/>
          </a:p>
        </p:txBody>
      </p:sp>
    </p:spTree>
    <p:extLst>
      <p:ext uri="{BB962C8B-B14F-4D97-AF65-F5344CB8AC3E}">
        <p14:creationId xmlns:p14="http://schemas.microsoft.com/office/powerpoint/2010/main" val="2193435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0370">
                                            <p:txEl>
                                              <p:pRg st="0" end="0"/>
                                            </p:txEl>
                                          </p:spTgt>
                                        </p:tgtEl>
                                        <p:attrNameLst>
                                          <p:attrName>style.visibility</p:attrName>
                                        </p:attrNameLst>
                                      </p:cBhvr>
                                      <p:to>
                                        <p:strVal val="visible"/>
                                      </p:to>
                                    </p:set>
                                    <p:anim calcmode="lin" valueType="num">
                                      <p:cBhvr additive="base">
                                        <p:cTn id="7" dur="500" fill="hold"/>
                                        <p:tgtEl>
                                          <p:spTgt spid="5703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03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0371">
                                            <p:txEl>
                                              <p:pRg st="0" end="0"/>
                                            </p:txEl>
                                          </p:spTgt>
                                        </p:tgtEl>
                                        <p:attrNameLst>
                                          <p:attrName>style.visibility</p:attrName>
                                        </p:attrNameLst>
                                      </p:cBhvr>
                                      <p:to>
                                        <p:strVal val="visible"/>
                                      </p:to>
                                    </p:set>
                                    <p:anim calcmode="lin" valueType="num">
                                      <p:cBhvr additive="base">
                                        <p:cTn id="13" dur="500" fill="hold"/>
                                        <p:tgtEl>
                                          <p:spTgt spid="5703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03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0371">
                                            <p:txEl>
                                              <p:pRg st="1" end="1"/>
                                            </p:txEl>
                                          </p:spTgt>
                                        </p:tgtEl>
                                        <p:attrNameLst>
                                          <p:attrName>style.visibility</p:attrName>
                                        </p:attrNameLst>
                                      </p:cBhvr>
                                      <p:to>
                                        <p:strVal val="visible"/>
                                      </p:to>
                                    </p:set>
                                    <p:anim calcmode="lin" valueType="num">
                                      <p:cBhvr additive="base">
                                        <p:cTn id="19" dur="500" fill="hold"/>
                                        <p:tgtEl>
                                          <p:spTgt spid="5703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03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0371">
                                            <p:txEl>
                                              <p:pRg st="2" end="2"/>
                                            </p:txEl>
                                          </p:spTgt>
                                        </p:tgtEl>
                                        <p:attrNameLst>
                                          <p:attrName>style.visibility</p:attrName>
                                        </p:attrNameLst>
                                      </p:cBhvr>
                                      <p:to>
                                        <p:strVal val="visible"/>
                                      </p:to>
                                    </p:set>
                                    <p:anim calcmode="lin" valueType="num">
                                      <p:cBhvr additive="base">
                                        <p:cTn id="25" dur="500" fill="hold"/>
                                        <p:tgtEl>
                                          <p:spTgt spid="57037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03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0371">
                                            <p:txEl>
                                              <p:pRg st="3" end="3"/>
                                            </p:txEl>
                                          </p:spTgt>
                                        </p:tgtEl>
                                        <p:attrNameLst>
                                          <p:attrName>style.visibility</p:attrName>
                                        </p:attrNameLst>
                                      </p:cBhvr>
                                      <p:to>
                                        <p:strVal val="visible"/>
                                      </p:to>
                                    </p:set>
                                    <p:anim calcmode="lin" valueType="num">
                                      <p:cBhvr additive="base">
                                        <p:cTn id="31" dur="500" fill="hold"/>
                                        <p:tgtEl>
                                          <p:spTgt spid="57037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037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0371">
                                            <p:txEl>
                                              <p:pRg st="4" end="4"/>
                                            </p:txEl>
                                          </p:spTgt>
                                        </p:tgtEl>
                                        <p:attrNameLst>
                                          <p:attrName>style.visibility</p:attrName>
                                        </p:attrNameLst>
                                      </p:cBhvr>
                                      <p:to>
                                        <p:strVal val="visible"/>
                                      </p:to>
                                    </p:set>
                                    <p:anim calcmode="lin" valueType="num">
                                      <p:cBhvr additive="base">
                                        <p:cTn id="37" dur="500" fill="hold"/>
                                        <p:tgtEl>
                                          <p:spTgt spid="570371">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037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1" grpId="0" build="p" autoUpdateAnimBg="0"/>
      <p:bldP spid="570370"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p:txBody>
          <a:bodyPr>
            <a:normAutofit/>
          </a:bodyPr>
          <a:lstStyle/>
          <a:p>
            <a:pPr eaLnBrk="1" hangingPunct="1"/>
            <a:r>
              <a:rPr lang="tr-TR" altLang="tr-TR" sz="3600" dirty="0" smtClean="0"/>
              <a:t>Ailelere verilecek hizmetler altı aşamadan oluşur;</a:t>
            </a:r>
            <a:endParaRPr lang="en-US" altLang="tr-TR" sz="3600" dirty="0" smtClean="0"/>
          </a:p>
        </p:txBody>
      </p:sp>
      <p:sp>
        <p:nvSpPr>
          <p:cNvPr id="601091" name="Rectangle 3"/>
          <p:cNvSpPr>
            <a:spLocks noGrp="1" noChangeArrowheads="1"/>
          </p:cNvSpPr>
          <p:nvPr>
            <p:ph type="body" idx="1"/>
          </p:nvPr>
        </p:nvSpPr>
        <p:spPr>
          <a:xfrm>
            <a:off x="323528" y="2060848"/>
            <a:ext cx="8515672" cy="4155802"/>
          </a:xfrm>
        </p:spPr>
        <p:txBody>
          <a:bodyPr>
            <a:normAutofit/>
          </a:bodyPr>
          <a:lstStyle/>
          <a:p>
            <a:pPr eaLnBrk="1" hangingPunct="1">
              <a:lnSpc>
                <a:spcPct val="90000"/>
              </a:lnSpc>
            </a:pPr>
            <a:r>
              <a:rPr lang="tr-TR" altLang="tr-TR" sz="2800" dirty="0" smtClean="0">
                <a:solidFill>
                  <a:srgbClr val="FF0000"/>
                </a:solidFill>
              </a:rPr>
              <a:t>Amacın kabul edilmesi; </a:t>
            </a:r>
            <a:r>
              <a:rPr lang="tr-TR" altLang="tr-TR" sz="2800" dirty="0" smtClean="0"/>
              <a:t>hangi amaçla, yardım edilecek, yardım alacak kişinin ihtiyaçları nelerdir.</a:t>
            </a:r>
          </a:p>
          <a:p>
            <a:pPr eaLnBrk="1" hangingPunct="1">
              <a:lnSpc>
                <a:spcPct val="90000"/>
              </a:lnSpc>
            </a:pPr>
            <a:r>
              <a:rPr lang="tr-TR" altLang="tr-TR" sz="2800" dirty="0" smtClean="0">
                <a:solidFill>
                  <a:srgbClr val="FF0000"/>
                </a:solidFill>
              </a:rPr>
              <a:t>Sürecin belirlenmesi; </a:t>
            </a:r>
            <a:r>
              <a:rPr lang="tr-TR" altLang="tr-TR" sz="2800" dirty="0" smtClean="0"/>
              <a:t>yardımcı olacak kişi ile yardımı alacak kişinin ortak görüşlerde birleşerek aynı amaç doğrultusunda ilişkilerini sürdürebilmeleri için bir sürece ihtiyaç vardır.</a:t>
            </a:r>
          </a:p>
          <a:p>
            <a:pPr eaLnBrk="1" hangingPunct="1">
              <a:lnSpc>
                <a:spcPct val="90000"/>
              </a:lnSpc>
            </a:pPr>
            <a:r>
              <a:rPr lang="tr-TR" altLang="tr-TR" sz="2800" dirty="0" smtClean="0">
                <a:solidFill>
                  <a:srgbClr val="FF0000"/>
                </a:solidFill>
              </a:rPr>
              <a:t>Yardım edilecek kişinin gereksinimlerinin anlaşılması; </a:t>
            </a:r>
            <a:r>
              <a:rPr lang="tr-TR" altLang="tr-TR" sz="2800" dirty="0" smtClean="0"/>
              <a:t>yardım edecek kişi karşıdaki kişinin güçlüklerini çok iyi bilmeli ve hislerini değerlendirebilmelidir.</a:t>
            </a:r>
            <a:endParaRPr lang="en-US" altLang="tr-TR" sz="2800" dirty="0" smtClean="0"/>
          </a:p>
        </p:txBody>
      </p:sp>
    </p:spTree>
    <p:extLst>
      <p:ext uri="{BB962C8B-B14F-4D97-AF65-F5344CB8AC3E}">
        <p14:creationId xmlns:p14="http://schemas.microsoft.com/office/powerpoint/2010/main" val="5697706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01090">
                                            <p:txEl>
                                              <p:pRg st="0" end="0"/>
                                            </p:txEl>
                                          </p:spTgt>
                                        </p:tgtEl>
                                        <p:attrNameLst>
                                          <p:attrName>style.visibility</p:attrName>
                                        </p:attrNameLst>
                                      </p:cBhvr>
                                      <p:to>
                                        <p:strVal val="visible"/>
                                      </p:to>
                                    </p:set>
                                    <p:animEffect transition="in" filter="box(out)">
                                      <p:cBhvr>
                                        <p:cTn id="7" dur="500"/>
                                        <p:tgtEl>
                                          <p:spTgt spid="60109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01091">
                                            <p:txEl>
                                              <p:pRg st="0" end="0"/>
                                            </p:txEl>
                                          </p:spTgt>
                                        </p:tgtEl>
                                        <p:attrNameLst>
                                          <p:attrName>style.visibility</p:attrName>
                                        </p:attrNameLst>
                                      </p:cBhvr>
                                      <p:to>
                                        <p:strVal val="visible"/>
                                      </p:to>
                                    </p:set>
                                    <p:anim calcmode="lin" valueType="num">
                                      <p:cBhvr additive="base">
                                        <p:cTn id="12" dur="500" fill="hold"/>
                                        <p:tgtEl>
                                          <p:spTgt spid="60109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0109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01091">
                                            <p:txEl>
                                              <p:pRg st="1" end="1"/>
                                            </p:txEl>
                                          </p:spTgt>
                                        </p:tgtEl>
                                        <p:attrNameLst>
                                          <p:attrName>style.visibility</p:attrName>
                                        </p:attrNameLst>
                                      </p:cBhvr>
                                      <p:to>
                                        <p:strVal val="visible"/>
                                      </p:to>
                                    </p:set>
                                    <p:anim calcmode="lin" valueType="num">
                                      <p:cBhvr additive="base">
                                        <p:cTn id="18" dur="500" fill="hold"/>
                                        <p:tgtEl>
                                          <p:spTgt spid="601091">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60109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01091">
                                            <p:txEl>
                                              <p:pRg st="2" end="2"/>
                                            </p:txEl>
                                          </p:spTgt>
                                        </p:tgtEl>
                                        <p:attrNameLst>
                                          <p:attrName>style.visibility</p:attrName>
                                        </p:attrNameLst>
                                      </p:cBhvr>
                                      <p:to>
                                        <p:strVal val="visible"/>
                                      </p:to>
                                    </p:set>
                                    <p:anim calcmode="lin" valueType="num">
                                      <p:cBhvr additive="base">
                                        <p:cTn id="24" dur="500" fill="hold"/>
                                        <p:tgtEl>
                                          <p:spTgt spid="60109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0109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1090" grpId="0" build="p" autoUpdateAnimBg="0"/>
      <p:bldP spid="60109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tr-TR" altLang="tr-TR" dirty="0" smtClean="0"/>
          </a:p>
        </p:txBody>
      </p:sp>
      <p:sp>
        <p:nvSpPr>
          <p:cNvPr id="602115" name="Rectangle 3"/>
          <p:cNvSpPr>
            <a:spLocks noGrp="1" noChangeArrowheads="1"/>
          </p:cNvSpPr>
          <p:nvPr>
            <p:ph type="body" idx="1"/>
          </p:nvPr>
        </p:nvSpPr>
        <p:spPr>
          <a:xfrm>
            <a:off x="323528" y="1844824"/>
            <a:ext cx="8515672" cy="4680520"/>
          </a:xfrm>
        </p:spPr>
        <p:txBody>
          <a:bodyPr>
            <a:normAutofit/>
          </a:bodyPr>
          <a:lstStyle/>
          <a:p>
            <a:pPr algn="just" eaLnBrk="1" hangingPunct="1"/>
            <a:r>
              <a:rPr lang="tr-TR" altLang="tr-TR" sz="2800" dirty="0" smtClean="0">
                <a:solidFill>
                  <a:srgbClr val="FF0000"/>
                </a:solidFill>
              </a:rPr>
              <a:t>Olumlu olasılıkları açıklama; </a:t>
            </a:r>
            <a:r>
              <a:rPr lang="tr-TR" altLang="tr-TR" sz="2800" dirty="0" smtClean="0"/>
              <a:t>birlikte işbirliği içinde çalışmanın yararları nelerdir, birlikte neler yapılabilir, aile hangi konularda çocuğuna yardımcı olabilir, motivasyon sağlama.</a:t>
            </a:r>
          </a:p>
          <a:p>
            <a:pPr algn="just" eaLnBrk="1" hangingPunct="1"/>
            <a:r>
              <a:rPr lang="tr-TR" altLang="tr-TR" sz="2800" dirty="0" smtClean="0">
                <a:solidFill>
                  <a:srgbClr val="FF0000"/>
                </a:solidFill>
              </a:rPr>
              <a:t>Çalışmaların planlanması; </a:t>
            </a:r>
            <a:r>
              <a:rPr lang="tr-TR" altLang="tr-TR" sz="2800" dirty="0" smtClean="0"/>
              <a:t>aile ile birlikte belirlenen hedeflerin tespit edilmesi, nasıl uygulamalar yapabileceğinin anlatılması ve açıklanması</a:t>
            </a:r>
          </a:p>
          <a:p>
            <a:pPr algn="just" eaLnBrk="1" hangingPunct="1"/>
            <a:r>
              <a:rPr lang="tr-TR" altLang="tr-TR" sz="2800" dirty="0" smtClean="0">
                <a:solidFill>
                  <a:srgbClr val="FF0000"/>
                </a:solidFill>
              </a:rPr>
              <a:t>Uygulamaların değerlendirilmesi; </a:t>
            </a:r>
            <a:r>
              <a:rPr lang="tr-TR" altLang="tr-TR" sz="2800" dirty="0" smtClean="0"/>
              <a:t>neler birlikte yapılabiliyor, yapılmayan etkinlikler, uygulamalar nedir, ne gibi yararlar sağlandı ya da sağlanamadı.</a:t>
            </a:r>
            <a:endParaRPr lang="en-US" altLang="tr-TR" sz="2800" dirty="0" smtClean="0"/>
          </a:p>
        </p:txBody>
      </p:sp>
    </p:spTree>
    <p:extLst>
      <p:ext uri="{BB962C8B-B14F-4D97-AF65-F5344CB8AC3E}">
        <p14:creationId xmlns:p14="http://schemas.microsoft.com/office/powerpoint/2010/main" val="2276250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2115">
                                            <p:txEl>
                                              <p:pRg st="0" end="0"/>
                                            </p:txEl>
                                          </p:spTgt>
                                        </p:tgtEl>
                                        <p:attrNameLst>
                                          <p:attrName>style.visibility</p:attrName>
                                        </p:attrNameLst>
                                      </p:cBhvr>
                                      <p:to>
                                        <p:strVal val="visible"/>
                                      </p:to>
                                    </p:set>
                                    <p:anim calcmode="lin" valueType="num">
                                      <p:cBhvr additive="base">
                                        <p:cTn id="7" dur="500" fill="hold"/>
                                        <p:tgtEl>
                                          <p:spTgt spid="6021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21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2115">
                                            <p:txEl>
                                              <p:pRg st="1" end="1"/>
                                            </p:txEl>
                                          </p:spTgt>
                                        </p:tgtEl>
                                        <p:attrNameLst>
                                          <p:attrName>style.visibility</p:attrName>
                                        </p:attrNameLst>
                                      </p:cBhvr>
                                      <p:to>
                                        <p:strVal val="visible"/>
                                      </p:to>
                                    </p:set>
                                    <p:anim calcmode="lin" valueType="num">
                                      <p:cBhvr additive="base">
                                        <p:cTn id="13" dur="500" fill="hold"/>
                                        <p:tgtEl>
                                          <p:spTgt spid="6021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211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2115">
                                            <p:txEl>
                                              <p:pRg st="2" end="2"/>
                                            </p:txEl>
                                          </p:spTgt>
                                        </p:tgtEl>
                                        <p:attrNameLst>
                                          <p:attrName>style.visibility</p:attrName>
                                        </p:attrNameLst>
                                      </p:cBhvr>
                                      <p:to>
                                        <p:strVal val="visible"/>
                                      </p:to>
                                    </p:set>
                                    <p:anim calcmode="lin" valueType="num">
                                      <p:cBhvr additive="base">
                                        <p:cTn id="19" dur="500" fill="hold"/>
                                        <p:tgtEl>
                                          <p:spTgt spid="6021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211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1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p:txBody>
          <a:bodyPr>
            <a:normAutofit/>
          </a:bodyPr>
          <a:lstStyle/>
          <a:p>
            <a:pPr algn="ctr" eaLnBrk="1" hangingPunct="1"/>
            <a:r>
              <a:rPr lang="tr-TR" altLang="tr-TR" sz="3600" dirty="0" smtClean="0"/>
              <a:t>Hizmet Verilirken Dikkat </a:t>
            </a:r>
            <a:r>
              <a:rPr lang="tr-TR" altLang="tr-TR" sz="3600" dirty="0"/>
              <a:t>E</a:t>
            </a:r>
            <a:r>
              <a:rPr lang="tr-TR" altLang="tr-TR" sz="3600" dirty="0" smtClean="0"/>
              <a:t>dilecek </a:t>
            </a:r>
            <a:r>
              <a:rPr lang="tr-TR" altLang="tr-TR" sz="3600" dirty="0"/>
              <a:t>N</a:t>
            </a:r>
            <a:r>
              <a:rPr lang="tr-TR" altLang="tr-TR" sz="3600" dirty="0" smtClean="0"/>
              <a:t>oktalar:</a:t>
            </a:r>
            <a:endParaRPr lang="en-US" altLang="tr-TR" sz="3600" dirty="0" smtClean="0"/>
          </a:p>
        </p:txBody>
      </p:sp>
      <p:sp>
        <p:nvSpPr>
          <p:cNvPr id="603139" name="Rectangle 3"/>
          <p:cNvSpPr>
            <a:spLocks noGrp="1" noChangeArrowheads="1"/>
          </p:cNvSpPr>
          <p:nvPr>
            <p:ph type="body" idx="1"/>
          </p:nvPr>
        </p:nvSpPr>
        <p:spPr>
          <a:xfrm>
            <a:off x="467544" y="2132856"/>
            <a:ext cx="8371656" cy="4536504"/>
          </a:xfrm>
        </p:spPr>
        <p:txBody>
          <a:bodyPr>
            <a:noAutofit/>
          </a:bodyPr>
          <a:lstStyle/>
          <a:p>
            <a:pPr algn="just" eaLnBrk="1" hangingPunct="1">
              <a:lnSpc>
                <a:spcPct val="90000"/>
              </a:lnSpc>
            </a:pPr>
            <a:r>
              <a:rPr lang="tr-TR" altLang="tr-TR" sz="2800" dirty="0" smtClean="0"/>
              <a:t>Kendini ispatlamak çabası içine girilmemelidir.</a:t>
            </a:r>
          </a:p>
          <a:p>
            <a:pPr algn="just" eaLnBrk="1" hangingPunct="1">
              <a:lnSpc>
                <a:spcPct val="90000"/>
              </a:lnSpc>
            </a:pPr>
            <a:r>
              <a:rPr lang="tr-TR" altLang="tr-TR" sz="2800" dirty="0" smtClean="0"/>
              <a:t>Kendini yeterli ya da yetersiz olarak düşünmemelidir.</a:t>
            </a:r>
          </a:p>
          <a:p>
            <a:pPr algn="just" eaLnBrk="1" hangingPunct="1">
              <a:lnSpc>
                <a:spcPct val="90000"/>
              </a:lnSpc>
            </a:pPr>
            <a:r>
              <a:rPr lang="tr-TR" altLang="tr-TR" sz="2800" dirty="0" smtClean="0"/>
              <a:t>Güven ortamı sağlanmalıdır. Eğitimci aileye, aile de eğitimciye güven duymalıdır.</a:t>
            </a:r>
          </a:p>
          <a:p>
            <a:pPr algn="just" eaLnBrk="1" hangingPunct="1">
              <a:lnSpc>
                <a:spcPct val="90000"/>
              </a:lnSpc>
            </a:pPr>
            <a:r>
              <a:rPr lang="tr-TR" altLang="tr-TR" sz="2800" dirty="0" smtClean="0"/>
              <a:t>Eğitimci olması gerektiğinden fazla sorumluluk almamalı, aynı şekilde aileye çok fazla sorumluluk yüklememelidir.</a:t>
            </a:r>
          </a:p>
          <a:p>
            <a:pPr algn="just" eaLnBrk="1" hangingPunct="1">
              <a:lnSpc>
                <a:spcPct val="90000"/>
              </a:lnSpc>
            </a:pPr>
            <a:r>
              <a:rPr lang="tr-TR" altLang="tr-TR" sz="2800" dirty="0" smtClean="0"/>
              <a:t>Hem eğitimciler hem de aileler umutsuzluğa kapılmamalıdır. Hem birbirleri açısından hem de çocuk açısından.</a:t>
            </a:r>
          </a:p>
          <a:p>
            <a:pPr algn="just" eaLnBrk="1" hangingPunct="1">
              <a:lnSpc>
                <a:spcPct val="90000"/>
              </a:lnSpc>
            </a:pPr>
            <a:endParaRPr lang="tr-TR" altLang="tr-TR" sz="2800" dirty="0" smtClean="0"/>
          </a:p>
          <a:p>
            <a:pPr algn="just" eaLnBrk="1" hangingPunct="1">
              <a:lnSpc>
                <a:spcPct val="90000"/>
              </a:lnSpc>
              <a:buFont typeface="Wingdings" pitchFamily="2" charset="2"/>
              <a:buNone/>
            </a:pPr>
            <a:r>
              <a:rPr lang="tr-TR" altLang="tr-TR" sz="2800" dirty="0" smtClean="0"/>
              <a:t> </a:t>
            </a:r>
            <a:endParaRPr lang="en-US" altLang="tr-TR" sz="2800" dirty="0" smtClean="0"/>
          </a:p>
        </p:txBody>
      </p:sp>
    </p:spTree>
    <p:extLst>
      <p:ext uri="{BB962C8B-B14F-4D97-AF65-F5344CB8AC3E}">
        <p14:creationId xmlns:p14="http://schemas.microsoft.com/office/powerpoint/2010/main" val="793294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03138">
                                            <p:txEl>
                                              <p:pRg st="0" end="0"/>
                                            </p:txEl>
                                          </p:spTgt>
                                        </p:tgtEl>
                                        <p:attrNameLst>
                                          <p:attrName>style.visibility</p:attrName>
                                        </p:attrNameLst>
                                      </p:cBhvr>
                                      <p:to>
                                        <p:strVal val="visible"/>
                                      </p:to>
                                    </p:set>
                                    <p:animEffect transition="in" filter="box(out)">
                                      <p:cBhvr>
                                        <p:cTn id="7" dur="500"/>
                                        <p:tgtEl>
                                          <p:spTgt spid="603138">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03139">
                                            <p:txEl>
                                              <p:pRg st="0" end="0"/>
                                            </p:txEl>
                                          </p:spTgt>
                                        </p:tgtEl>
                                        <p:attrNameLst>
                                          <p:attrName>style.visibility</p:attrName>
                                        </p:attrNameLst>
                                      </p:cBhvr>
                                      <p:to>
                                        <p:strVal val="visible"/>
                                      </p:to>
                                    </p:set>
                                    <p:anim calcmode="lin" valueType="num">
                                      <p:cBhvr additive="base">
                                        <p:cTn id="12" dur="500" fill="hold"/>
                                        <p:tgtEl>
                                          <p:spTgt spid="60313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031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03139">
                                            <p:txEl>
                                              <p:pRg st="1" end="1"/>
                                            </p:txEl>
                                          </p:spTgt>
                                        </p:tgtEl>
                                        <p:attrNameLst>
                                          <p:attrName>style.visibility</p:attrName>
                                        </p:attrNameLst>
                                      </p:cBhvr>
                                      <p:to>
                                        <p:strVal val="visible"/>
                                      </p:to>
                                    </p:set>
                                    <p:anim calcmode="lin" valueType="num">
                                      <p:cBhvr additive="base">
                                        <p:cTn id="18" dur="500" fill="hold"/>
                                        <p:tgtEl>
                                          <p:spTgt spid="603139">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6031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03139">
                                            <p:txEl>
                                              <p:pRg st="2" end="2"/>
                                            </p:txEl>
                                          </p:spTgt>
                                        </p:tgtEl>
                                        <p:attrNameLst>
                                          <p:attrName>style.visibility</p:attrName>
                                        </p:attrNameLst>
                                      </p:cBhvr>
                                      <p:to>
                                        <p:strVal val="visible"/>
                                      </p:to>
                                    </p:set>
                                    <p:anim calcmode="lin" valueType="num">
                                      <p:cBhvr additive="base">
                                        <p:cTn id="24" dur="500" fill="hold"/>
                                        <p:tgtEl>
                                          <p:spTgt spid="603139">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0313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03139">
                                            <p:txEl>
                                              <p:pRg st="3" end="3"/>
                                            </p:txEl>
                                          </p:spTgt>
                                        </p:tgtEl>
                                        <p:attrNameLst>
                                          <p:attrName>style.visibility</p:attrName>
                                        </p:attrNameLst>
                                      </p:cBhvr>
                                      <p:to>
                                        <p:strVal val="visible"/>
                                      </p:to>
                                    </p:set>
                                    <p:anim calcmode="lin" valueType="num">
                                      <p:cBhvr additive="base">
                                        <p:cTn id="30" dur="500" fill="hold"/>
                                        <p:tgtEl>
                                          <p:spTgt spid="603139">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60313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whoosh.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603139">
                                            <p:txEl>
                                              <p:pRg st="4" end="4"/>
                                            </p:txEl>
                                          </p:spTgt>
                                        </p:tgtEl>
                                        <p:attrNameLst>
                                          <p:attrName>style.visibility</p:attrName>
                                        </p:attrNameLst>
                                      </p:cBhvr>
                                      <p:to>
                                        <p:strVal val="visible"/>
                                      </p:to>
                                    </p:set>
                                    <p:anim calcmode="lin" valueType="num">
                                      <p:cBhvr additive="base">
                                        <p:cTn id="36" dur="500" fill="hold"/>
                                        <p:tgtEl>
                                          <p:spTgt spid="603139">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60313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whoosh.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603139">
                                            <p:txEl>
                                              <p:pRg st="6" end="6"/>
                                            </p:txEl>
                                          </p:spTgt>
                                        </p:tgtEl>
                                        <p:attrNameLst>
                                          <p:attrName>style.visibility</p:attrName>
                                        </p:attrNameLst>
                                      </p:cBhvr>
                                      <p:to>
                                        <p:strVal val="visible"/>
                                      </p:to>
                                    </p:set>
                                    <p:anim calcmode="lin" valueType="num">
                                      <p:cBhvr additive="base">
                                        <p:cTn id="42" dur="500" fill="hold"/>
                                        <p:tgtEl>
                                          <p:spTgt spid="603139">
                                            <p:txEl>
                                              <p:pRg st="6" end="6"/>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60313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138" grpId="0" build="p" autoUpdateAnimBg="0"/>
      <p:bldP spid="603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62" name="Rectangle 2"/>
          <p:cNvSpPr>
            <a:spLocks noGrp="1" noChangeArrowheads="1"/>
          </p:cNvSpPr>
          <p:nvPr>
            <p:ph type="title"/>
          </p:nvPr>
        </p:nvSpPr>
        <p:spPr/>
        <p:txBody>
          <a:bodyPr>
            <a:normAutofit fontScale="90000"/>
          </a:bodyPr>
          <a:lstStyle/>
          <a:p>
            <a:pPr algn="ctr" eaLnBrk="1" hangingPunct="1"/>
            <a:r>
              <a:rPr lang="tr-TR" altLang="tr-TR" dirty="0" smtClean="0"/>
              <a:t>Danışman, rehber ve eğitimcinin özellikleri;</a:t>
            </a:r>
            <a:endParaRPr lang="en-US" altLang="tr-TR" dirty="0" smtClean="0"/>
          </a:p>
        </p:txBody>
      </p:sp>
      <p:sp>
        <p:nvSpPr>
          <p:cNvPr id="604163" name="Rectangle 3"/>
          <p:cNvSpPr>
            <a:spLocks noGrp="1" noChangeArrowheads="1"/>
          </p:cNvSpPr>
          <p:nvPr>
            <p:ph type="body" idx="1"/>
          </p:nvPr>
        </p:nvSpPr>
        <p:spPr>
          <a:xfrm>
            <a:off x="467544" y="2420888"/>
            <a:ext cx="8280919" cy="3705275"/>
          </a:xfrm>
        </p:spPr>
        <p:txBody>
          <a:bodyPr>
            <a:normAutofit/>
          </a:bodyPr>
          <a:lstStyle/>
          <a:p>
            <a:pPr algn="just" eaLnBrk="1" hangingPunct="1"/>
            <a:r>
              <a:rPr lang="tr-TR" altLang="tr-TR" sz="2800" dirty="0" smtClean="0"/>
              <a:t>Samimiyet; temel özelliklerden biri insanlara samimi ve içten davranılması</a:t>
            </a:r>
          </a:p>
          <a:p>
            <a:pPr algn="just" eaLnBrk="1" hangingPunct="1"/>
            <a:r>
              <a:rPr lang="tr-TR" altLang="tr-TR" sz="2800" dirty="0" smtClean="0"/>
              <a:t>Kabul etme; yardım alan kişinin duygu düşünce ve ihtiyaçlarının tam olarak algılanması ve kabul edilmesi</a:t>
            </a:r>
          </a:p>
          <a:p>
            <a:pPr algn="just" eaLnBrk="1" hangingPunct="1"/>
            <a:r>
              <a:rPr lang="tr-TR" altLang="tr-TR" sz="2800" dirty="0" smtClean="0"/>
              <a:t>Empati; kişinin kendini diğerinin yerine koyarak onun gözleriyle dünyaya bakması</a:t>
            </a:r>
          </a:p>
        </p:txBody>
      </p:sp>
    </p:spTree>
    <p:extLst>
      <p:ext uri="{BB962C8B-B14F-4D97-AF65-F5344CB8AC3E}">
        <p14:creationId xmlns:p14="http://schemas.microsoft.com/office/powerpoint/2010/main" val="39899369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04162">
                                            <p:txEl>
                                              <p:pRg st="0" end="0"/>
                                            </p:txEl>
                                          </p:spTgt>
                                        </p:tgtEl>
                                        <p:attrNameLst>
                                          <p:attrName>style.visibility</p:attrName>
                                        </p:attrNameLst>
                                      </p:cBhvr>
                                      <p:to>
                                        <p:strVal val="visible"/>
                                      </p:to>
                                    </p:set>
                                    <p:animEffect transition="in" filter="box(out)">
                                      <p:cBhvr>
                                        <p:cTn id="7" dur="500"/>
                                        <p:tgtEl>
                                          <p:spTgt spid="604162">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04163">
                                            <p:txEl>
                                              <p:pRg st="0" end="0"/>
                                            </p:txEl>
                                          </p:spTgt>
                                        </p:tgtEl>
                                        <p:attrNameLst>
                                          <p:attrName>style.visibility</p:attrName>
                                        </p:attrNameLst>
                                      </p:cBhvr>
                                      <p:to>
                                        <p:strVal val="visible"/>
                                      </p:to>
                                    </p:set>
                                    <p:anim calcmode="lin" valueType="num">
                                      <p:cBhvr additive="base">
                                        <p:cTn id="12" dur="500" fill="hold"/>
                                        <p:tgtEl>
                                          <p:spTgt spid="60416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6041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04163">
                                            <p:txEl>
                                              <p:pRg st="1" end="1"/>
                                            </p:txEl>
                                          </p:spTgt>
                                        </p:tgtEl>
                                        <p:attrNameLst>
                                          <p:attrName>style.visibility</p:attrName>
                                        </p:attrNameLst>
                                      </p:cBhvr>
                                      <p:to>
                                        <p:strVal val="visible"/>
                                      </p:to>
                                    </p:set>
                                    <p:anim calcmode="lin" valueType="num">
                                      <p:cBhvr additive="base">
                                        <p:cTn id="18" dur="500" fill="hold"/>
                                        <p:tgtEl>
                                          <p:spTgt spid="604163">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60416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04163">
                                            <p:txEl>
                                              <p:pRg st="2" end="2"/>
                                            </p:txEl>
                                          </p:spTgt>
                                        </p:tgtEl>
                                        <p:attrNameLst>
                                          <p:attrName>style.visibility</p:attrName>
                                        </p:attrNameLst>
                                      </p:cBhvr>
                                      <p:to>
                                        <p:strVal val="visible"/>
                                      </p:to>
                                    </p:set>
                                    <p:anim calcmode="lin" valueType="num">
                                      <p:cBhvr additive="base">
                                        <p:cTn id="24" dur="500" fill="hold"/>
                                        <p:tgtEl>
                                          <p:spTgt spid="604163">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0416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62" grpId="0" build="p" autoUpdateAnimBg="0"/>
      <p:bldP spid="604163"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endParaRPr lang="tr-TR" altLang="tr-TR" smtClean="0"/>
          </a:p>
        </p:txBody>
      </p:sp>
      <p:sp>
        <p:nvSpPr>
          <p:cNvPr id="605187" name="Rectangle 3"/>
          <p:cNvSpPr>
            <a:spLocks noGrp="1" noChangeArrowheads="1"/>
          </p:cNvSpPr>
          <p:nvPr>
            <p:ph type="body" idx="1"/>
          </p:nvPr>
        </p:nvSpPr>
        <p:spPr>
          <a:xfrm>
            <a:off x="179512" y="1844824"/>
            <a:ext cx="8640960" cy="4680520"/>
          </a:xfrm>
        </p:spPr>
        <p:txBody>
          <a:bodyPr>
            <a:normAutofit/>
          </a:bodyPr>
          <a:lstStyle/>
          <a:p>
            <a:pPr algn="just" eaLnBrk="1" hangingPunct="1">
              <a:lnSpc>
                <a:spcPct val="90000"/>
              </a:lnSpc>
            </a:pPr>
            <a:r>
              <a:rPr lang="tr-TR" altLang="tr-TR" sz="2800" dirty="0" smtClean="0"/>
              <a:t>Anlayışlı olma; empatiyle yakın ilişkisi olan anlayışlı olma, karşılıklı iletişim kurma  çabalarının başlangıcıdır. </a:t>
            </a:r>
          </a:p>
          <a:p>
            <a:pPr algn="just" eaLnBrk="1" hangingPunct="1">
              <a:lnSpc>
                <a:spcPct val="90000"/>
              </a:lnSpc>
            </a:pPr>
            <a:r>
              <a:rPr lang="tr-TR" altLang="tr-TR" sz="2800" dirty="0" smtClean="0"/>
              <a:t>Güven duyma; çift taraflı samimiyet ve içtenliğin sağlanmasıdır.</a:t>
            </a:r>
          </a:p>
          <a:p>
            <a:pPr algn="just" eaLnBrk="1" hangingPunct="1">
              <a:lnSpc>
                <a:spcPct val="90000"/>
              </a:lnSpc>
            </a:pPr>
            <a:r>
              <a:rPr lang="tr-TR" altLang="tr-TR" sz="2800" dirty="0" smtClean="0"/>
              <a:t>İlişki kurma; yardım eden kişi ile yardımı alan kişinin işbirliği içinde çalışma sürecidir.</a:t>
            </a:r>
          </a:p>
          <a:p>
            <a:pPr algn="just" eaLnBrk="1" hangingPunct="1">
              <a:lnSpc>
                <a:spcPct val="90000"/>
              </a:lnSpc>
            </a:pPr>
            <a:r>
              <a:rPr lang="tr-TR" altLang="tr-TR" sz="2800" dirty="0" smtClean="0"/>
              <a:t>Şartlandırılmamış, olumlu ve önyargısız bakış; karşılıklı olarak önyargısız davranma, her tarafında kişilik özellikleri, fiziksel özellikleri vb. değerlendirmeden yardım etme çalışmasıdır.</a:t>
            </a:r>
            <a:endParaRPr lang="en-US" altLang="tr-TR" sz="2800" dirty="0" smtClean="0"/>
          </a:p>
        </p:txBody>
      </p:sp>
    </p:spTree>
    <p:extLst>
      <p:ext uri="{BB962C8B-B14F-4D97-AF65-F5344CB8AC3E}">
        <p14:creationId xmlns:p14="http://schemas.microsoft.com/office/powerpoint/2010/main" val="22699109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5187">
                                            <p:txEl>
                                              <p:pRg st="0" end="0"/>
                                            </p:txEl>
                                          </p:spTgt>
                                        </p:tgtEl>
                                        <p:attrNameLst>
                                          <p:attrName>style.visibility</p:attrName>
                                        </p:attrNameLst>
                                      </p:cBhvr>
                                      <p:to>
                                        <p:strVal val="visible"/>
                                      </p:to>
                                    </p:set>
                                    <p:anim calcmode="lin" valueType="num">
                                      <p:cBhvr additive="base">
                                        <p:cTn id="7" dur="500" fill="hold"/>
                                        <p:tgtEl>
                                          <p:spTgt spid="605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518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5187">
                                            <p:txEl>
                                              <p:pRg st="1" end="1"/>
                                            </p:txEl>
                                          </p:spTgt>
                                        </p:tgtEl>
                                        <p:attrNameLst>
                                          <p:attrName>style.visibility</p:attrName>
                                        </p:attrNameLst>
                                      </p:cBhvr>
                                      <p:to>
                                        <p:strVal val="visible"/>
                                      </p:to>
                                    </p:set>
                                    <p:anim calcmode="lin" valueType="num">
                                      <p:cBhvr additive="base">
                                        <p:cTn id="13" dur="500" fill="hold"/>
                                        <p:tgtEl>
                                          <p:spTgt spid="605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518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5187">
                                            <p:txEl>
                                              <p:pRg st="2" end="2"/>
                                            </p:txEl>
                                          </p:spTgt>
                                        </p:tgtEl>
                                        <p:attrNameLst>
                                          <p:attrName>style.visibility</p:attrName>
                                        </p:attrNameLst>
                                      </p:cBhvr>
                                      <p:to>
                                        <p:strVal val="visible"/>
                                      </p:to>
                                    </p:set>
                                    <p:anim calcmode="lin" valueType="num">
                                      <p:cBhvr additive="base">
                                        <p:cTn id="19" dur="500" fill="hold"/>
                                        <p:tgtEl>
                                          <p:spTgt spid="6051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518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5187">
                                            <p:txEl>
                                              <p:pRg st="3" end="3"/>
                                            </p:txEl>
                                          </p:spTgt>
                                        </p:tgtEl>
                                        <p:attrNameLst>
                                          <p:attrName>style.visibility</p:attrName>
                                        </p:attrNameLst>
                                      </p:cBhvr>
                                      <p:to>
                                        <p:strVal val="visible"/>
                                      </p:to>
                                    </p:set>
                                    <p:anim calcmode="lin" valueType="num">
                                      <p:cBhvr additive="base">
                                        <p:cTn id="25" dur="500" fill="hold"/>
                                        <p:tgtEl>
                                          <p:spTgt spid="6051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518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518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755576" y="332656"/>
            <a:ext cx="7772400" cy="1034752"/>
          </a:xfrm>
        </p:spPr>
        <p:txBody>
          <a:bodyPr>
            <a:normAutofit/>
          </a:bodyPr>
          <a:lstStyle/>
          <a:p>
            <a:pPr eaLnBrk="1" hangingPunct="1"/>
            <a:r>
              <a:rPr lang="tr-TR" altLang="tr-TR" sz="4000" dirty="0" smtClean="0"/>
              <a:t>Engelleyen faktörler;</a:t>
            </a:r>
            <a:endParaRPr lang="en-US" altLang="tr-TR" sz="4000" dirty="0" smtClean="0"/>
          </a:p>
        </p:txBody>
      </p:sp>
      <p:sp>
        <p:nvSpPr>
          <p:cNvPr id="606211" name="Rectangle 3"/>
          <p:cNvSpPr>
            <a:spLocks noGrp="1" noChangeArrowheads="1"/>
          </p:cNvSpPr>
          <p:nvPr>
            <p:ph type="body" idx="1"/>
          </p:nvPr>
        </p:nvSpPr>
        <p:spPr>
          <a:xfrm>
            <a:off x="179512" y="1988840"/>
            <a:ext cx="8659688" cy="4640560"/>
          </a:xfrm>
        </p:spPr>
        <p:txBody>
          <a:bodyPr>
            <a:normAutofit/>
          </a:bodyPr>
          <a:lstStyle/>
          <a:p>
            <a:pPr algn="just" eaLnBrk="1" hangingPunct="1">
              <a:lnSpc>
                <a:spcPct val="90000"/>
              </a:lnSpc>
            </a:pPr>
            <a:r>
              <a:rPr lang="tr-TR" altLang="tr-TR" sz="2800" dirty="0" smtClean="0"/>
              <a:t>Söz verme; tarafların birbirlerine söz vermesi yanlış bir tutumdur. Yerine getirilmeyen sözler güveni sarsar.</a:t>
            </a:r>
          </a:p>
          <a:p>
            <a:pPr algn="just" eaLnBrk="1" hangingPunct="1">
              <a:lnSpc>
                <a:spcPct val="90000"/>
              </a:lnSpc>
            </a:pPr>
            <a:r>
              <a:rPr lang="tr-TR" altLang="tr-TR" sz="2800" dirty="0" smtClean="0"/>
              <a:t>Yorum yapmak; değer ve tutum sistemimize göre yorumlar yapmak doğru değildir.</a:t>
            </a:r>
          </a:p>
          <a:p>
            <a:pPr algn="just" eaLnBrk="1" hangingPunct="1">
              <a:lnSpc>
                <a:spcPct val="90000"/>
              </a:lnSpc>
            </a:pPr>
            <a:r>
              <a:rPr lang="tr-TR" altLang="tr-TR" sz="2800" dirty="0" smtClean="0"/>
              <a:t>Zorlamak; yapmak zorunda olduğu hissini yaşatmak doğru değildir, yapmak için gönüllü olmak asıl verilmek istenen şeydir.</a:t>
            </a:r>
          </a:p>
          <a:p>
            <a:pPr algn="just" eaLnBrk="1" hangingPunct="1">
              <a:lnSpc>
                <a:spcPct val="90000"/>
              </a:lnSpc>
            </a:pPr>
            <a:r>
              <a:rPr lang="tr-TR" altLang="tr-TR" sz="2800" dirty="0" smtClean="0"/>
              <a:t>Moral vermek; anlamsız şekilde sürekli motive etmek ve moral vermek yanlıştır. Gerçekleri saptamak ve varsa yanlış tespit edilen amaçları düzeltmek gerekir, çalışma motivasyonunu azaltabilir.</a:t>
            </a:r>
            <a:endParaRPr lang="en-US" altLang="tr-TR" sz="2800" dirty="0" smtClean="0"/>
          </a:p>
        </p:txBody>
      </p:sp>
    </p:spTree>
    <p:extLst>
      <p:ext uri="{BB962C8B-B14F-4D97-AF65-F5344CB8AC3E}">
        <p14:creationId xmlns:p14="http://schemas.microsoft.com/office/powerpoint/2010/main" val="26481068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06210">
                                            <p:txEl>
                                              <p:pRg st="0" end="0"/>
                                            </p:txEl>
                                          </p:spTgt>
                                        </p:tgtEl>
                                        <p:attrNameLst>
                                          <p:attrName>style.visibility</p:attrName>
                                        </p:attrNameLst>
                                      </p:cBhvr>
                                      <p:to>
                                        <p:strVal val="visible"/>
                                      </p:to>
                                    </p:set>
                                    <p:animEffect transition="in" filter="box(out)">
                                      <p:cBhvr>
                                        <p:cTn id="7" dur="500"/>
                                        <p:tgtEl>
                                          <p:spTgt spid="60621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606211">
                                            <p:txEl>
                                              <p:pRg st="0" end="0"/>
                                            </p:txEl>
                                          </p:spTgt>
                                        </p:tgtEl>
                                        <p:attrNameLst>
                                          <p:attrName>style.visibility</p:attrName>
                                        </p:attrNameLst>
                                      </p:cBhvr>
                                      <p:to>
                                        <p:strVal val="visible"/>
                                      </p:to>
                                    </p:set>
                                    <p:anim calcmode="lin" valueType="num">
                                      <p:cBhvr additive="base">
                                        <p:cTn id="12" dur="500" fill="hold"/>
                                        <p:tgtEl>
                                          <p:spTgt spid="606211">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6062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rbrake.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06211">
                                            <p:txEl>
                                              <p:pRg st="1" end="1"/>
                                            </p:txEl>
                                          </p:spTgt>
                                        </p:tgtEl>
                                        <p:attrNameLst>
                                          <p:attrName>style.visibility</p:attrName>
                                        </p:attrNameLst>
                                      </p:cBhvr>
                                      <p:to>
                                        <p:strVal val="visible"/>
                                      </p:to>
                                    </p:set>
                                    <p:anim calcmode="lin" valueType="num">
                                      <p:cBhvr additive="base">
                                        <p:cTn id="18" dur="500" fill="hold"/>
                                        <p:tgtEl>
                                          <p:spTgt spid="606211">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6062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carbrake.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606211">
                                            <p:txEl>
                                              <p:pRg st="2" end="2"/>
                                            </p:txEl>
                                          </p:spTgt>
                                        </p:tgtEl>
                                        <p:attrNameLst>
                                          <p:attrName>style.visibility</p:attrName>
                                        </p:attrNameLst>
                                      </p:cBhvr>
                                      <p:to>
                                        <p:strVal val="visible"/>
                                      </p:to>
                                    </p:set>
                                    <p:anim calcmode="lin" valueType="num">
                                      <p:cBhvr additive="base">
                                        <p:cTn id="24" dur="500" fill="hold"/>
                                        <p:tgtEl>
                                          <p:spTgt spid="606211">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6062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carbrake.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606211">
                                            <p:txEl>
                                              <p:pRg st="3" end="3"/>
                                            </p:txEl>
                                          </p:spTgt>
                                        </p:tgtEl>
                                        <p:attrNameLst>
                                          <p:attrName>style.visibility</p:attrName>
                                        </p:attrNameLst>
                                      </p:cBhvr>
                                      <p:to>
                                        <p:strVal val="visible"/>
                                      </p:to>
                                    </p:set>
                                    <p:anim calcmode="lin" valueType="num">
                                      <p:cBhvr additive="base">
                                        <p:cTn id="30" dur="500" fill="hold"/>
                                        <p:tgtEl>
                                          <p:spTgt spid="606211">
                                            <p:txEl>
                                              <p:pRg st="3" end="3"/>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6062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10" grpId="0" build="p" autoUpdateAnimBg="0"/>
      <p:bldP spid="606211"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tr-TR" altLang="tr-TR" smtClean="0"/>
          </a:p>
        </p:txBody>
      </p:sp>
      <p:sp>
        <p:nvSpPr>
          <p:cNvPr id="607235" name="Rectangle 3"/>
          <p:cNvSpPr>
            <a:spLocks noGrp="1" noChangeArrowheads="1"/>
          </p:cNvSpPr>
          <p:nvPr>
            <p:ph type="body" idx="1"/>
          </p:nvPr>
        </p:nvSpPr>
        <p:spPr>
          <a:xfrm>
            <a:off x="395536" y="1844824"/>
            <a:ext cx="8443664" cy="4752528"/>
          </a:xfrm>
        </p:spPr>
        <p:txBody>
          <a:bodyPr>
            <a:normAutofit/>
          </a:bodyPr>
          <a:lstStyle/>
          <a:p>
            <a:pPr algn="just" eaLnBrk="1" hangingPunct="1"/>
            <a:r>
              <a:rPr lang="tr-TR" altLang="tr-TR" dirty="0" smtClean="0"/>
              <a:t>Alay etmek küçümsemek; gerçekte olması gereken duyguların küçümsenip alay edilmesi ile saklanması yoluna gidilebilir.</a:t>
            </a:r>
          </a:p>
          <a:p>
            <a:pPr algn="just" eaLnBrk="1" hangingPunct="1"/>
            <a:r>
              <a:rPr lang="tr-TR" altLang="tr-TR" dirty="0" smtClean="0"/>
              <a:t>Azarlamak, çeşitli tehditler kullanmak; kişinin davranışı düzeltmesine yönelik kullanılır ama ilişkinin zedelenmesine yol açar.</a:t>
            </a:r>
          </a:p>
          <a:p>
            <a:pPr>
              <a:lnSpc>
                <a:spcPct val="90000"/>
              </a:lnSpc>
            </a:pPr>
            <a:r>
              <a:rPr lang="tr-TR" altLang="tr-TR" dirty="0"/>
              <a:t>Azarlamak; “her şeyi abartıyorsunuz, gereksiz yere çocuğunuzu  ve kendinizi yoruyorsunuz”</a:t>
            </a:r>
          </a:p>
          <a:p>
            <a:pPr algn="just">
              <a:lnSpc>
                <a:spcPct val="90000"/>
              </a:lnSpc>
            </a:pPr>
            <a:r>
              <a:rPr lang="tr-TR" altLang="tr-TR" dirty="0"/>
              <a:t>Alay etmek; “eğitimci gibi davranıyorsunuz, siz öğretmen değilsiniz” </a:t>
            </a:r>
          </a:p>
          <a:p>
            <a:pPr algn="just">
              <a:lnSpc>
                <a:spcPct val="90000"/>
              </a:lnSpc>
            </a:pPr>
            <a:r>
              <a:rPr lang="tr-TR" altLang="tr-TR" dirty="0"/>
              <a:t>Soru sormak; “neden okula daha sık gelmiyorsunuz”</a:t>
            </a:r>
          </a:p>
          <a:p>
            <a:pPr algn="just">
              <a:lnSpc>
                <a:spcPct val="90000"/>
              </a:lnSpc>
            </a:pPr>
            <a:r>
              <a:rPr lang="tr-TR" altLang="tr-TR" dirty="0"/>
              <a:t>Kritik etmek; “mantıklı davranmıyorsunuz</a:t>
            </a:r>
            <a:r>
              <a:rPr lang="tr-TR" altLang="tr-TR" dirty="0" smtClean="0"/>
              <a:t>”</a:t>
            </a:r>
            <a:endParaRPr lang="tr-TR" altLang="tr-TR" dirty="0"/>
          </a:p>
        </p:txBody>
      </p:sp>
    </p:spTree>
    <p:extLst>
      <p:ext uri="{BB962C8B-B14F-4D97-AF65-F5344CB8AC3E}">
        <p14:creationId xmlns:p14="http://schemas.microsoft.com/office/powerpoint/2010/main" val="29903696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7235">
                                            <p:txEl>
                                              <p:pRg st="0" end="0"/>
                                            </p:txEl>
                                          </p:spTgt>
                                        </p:tgtEl>
                                        <p:attrNameLst>
                                          <p:attrName>style.visibility</p:attrName>
                                        </p:attrNameLst>
                                      </p:cBhvr>
                                      <p:to>
                                        <p:strVal val="visible"/>
                                      </p:to>
                                    </p:set>
                                    <p:anim calcmode="lin" valueType="num">
                                      <p:cBhvr additive="base">
                                        <p:cTn id="7" dur="500" fill="hold"/>
                                        <p:tgtEl>
                                          <p:spTgt spid="6072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723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7235">
                                            <p:txEl>
                                              <p:pRg st="1" end="1"/>
                                            </p:txEl>
                                          </p:spTgt>
                                        </p:tgtEl>
                                        <p:attrNameLst>
                                          <p:attrName>style.visibility</p:attrName>
                                        </p:attrNameLst>
                                      </p:cBhvr>
                                      <p:to>
                                        <p:strVal val="visible"/>
                                      </p:to>
                                    </p:set>
                                    <p:anim calcmode="lin" valueType="num">
                                      <p:cBhvr additive="base">
                                        <p:cTn id="13" dur="500" fill="hold"/>
                                        <p:tgtEl>
                                          <p:spTgt spid="6072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723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7235">
                                            <p:txEl>
                                              <p:pRg st="2" end="2"/>
                                            </p:txEl>
                                          </p:spTgt>
                                        </p:tgtEl>
                                        <p:attrNameLst>
                                          <p:attrName>style.visibility</p:attrName>
                                        </p:attrNameLst>
                                      </p:cBhvr>
                                      <p:to>
                                        <p:strVal val="visible"/>
                                      </p:to>
                                    </p:set>
                                    <p:anim calcmode="lin" valueType="num">
                                      <p:cBhvr additive="base">
                                        <p:cTn id="19" dur="500" fill="hold"/>
                                        <p:tgtEl>
                                          <p:spTgt spid="6072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723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7235">
                                            <p:txEl>
                                              <p:pRg st="3" end="3"/>
                                            </p:txEl>
                                          </p:spTgt>
                                        </p:tgtEl>
                                        <p:attrNameLst>
                                          <p:attrName>style.visibility</p:attrName>
                                        </p:attrNameLst>
                                      </p:cBhvr>
                                      <p:to>
                                        <p:strVal val="visible"/>
                                      </p:to>
                                    </p:set>
                                    <p:anim calcmode="lin" valueType="num">
                                      <p:cBhvr additive="base">
                                        <p:cTn id="25" dur="500" fill="hold"/>
                                        <p:tgtEl>
                                          <p:spTgt spid="6072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723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07235">
                                            <p:txEl>
                                              <p:pRg st="4" end="4"/>
                                            </p:txEl>
                                          </p:spTgt>
                                        </p:tgtEl>
                                        <p:attrNameLst>
                                          <p:attrName>style.visibility</p:attrName>
                                        </p:attrNameLst>
                                      </p:cBhvr>
                                      <p:to>
                                        <p:strVal val="visible"/>
                                      </p:to>
                                    </p:set>
                                    <p:anim calcmode="lin" valueType="num">
                                      <p:cBhvr additive="base">
                                        <p:cTn id="31" dur="500" fill="hold"/>
                                        <p:tgtEl>
                                          <p:spTgt spid="6072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0723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07235">
                                            <p:txEl>
                                              <p:pRg st="5" end="5"/>
                                            </p:txEl>
                                          </p:spTgt>
                                        </p:tgtEl>
                                        <p:attrNameLst>
                                          <p:attrName>style.visibility</p:attrName>
                                        </p:attrNameLst>
                                      </p:cBhvr>
                                      <p:to>
                                        <p:strVal val="visible"/>
                                      </p:to>
                                    </p:set>
                                    <p:anim calcmode="lin" valueType="num">
                                      <p:cBhvr additive="base">
                                        <p:cTn id="37" dur="500" fill="hold"/>
                                        <p:tgtEl>
                                          <p:spTgt spid="60723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0723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7235"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420888"/>
            <a:ext cx="8712968" cy="4176464"/>
          </a:xfrm>
        </p:spPr>
        <p:txBody>
          <a:bodyPr>
            <a:noAutofit/>
          </a:bodyPr>
          <a:lstStyle/>
          <a:p>
            <a:r>
              <a:rPr lang="tr-TR" sz="2800" dirty="0" smtClean="0"/>
              <a:t>Farklı </a:t>
            </a:r>
            <a:r>
              <a:rPr lang="tr-TR" sz="2800" dirty="0"/>
              <a:t>özelliği olan çocuk anne ve babalarının yaşadıklarını anlayıp, </a:t>
            </a:r>
            <a:r>
              <a:rPr lang="tr-TR" sz="2800" dirty="0" smtClean="0"/>
              <a:t>aktarabilmek,</a:t>
            </a:r>
            <a:endParaRPr lang="tr-TR" sz="2800" dirty="0"/>
          </a:p>
          <a:p>
            <a:r>
              <a:rPr lang="tr-TR" sz="2800" dirty="0" smtClean="0"/>
              <a:t>Engelli </a:t>
            </a:r>
            <a:r>
              <a:rPr lang="tr-TR" sz="2800" dirty="0"/>
              <a:t>çocuğu olan ailelerin karşılaştıkları sorunları </a:t>
            </a:r>
            <a:r>
              <a:rPr lang="tr-TR" sz="2800" dirty="0" smtClean="0"/>
              <a:t>belirleyebilmek,</a:t>
            </a:r>
            <a:endParaRPr lang="tr-TR" sz="2800" dirty="0"/>
          </a:p>
          <a:p>
            <a:r>
              <a:rPr lang="tr-TR" sz="2800" dirty="0" smtClean="0"/>
              <a:t>Engelli </a:t>
            </a:r>
            <a:r>
              <a:rPr lang="tr-TR" sz="2800" dirty="0"/>
              <a:t>bir çocuğa sahip oldukları gerçeğini kabul etmelerinde yardımcı </a:t>
            </a:r>
            <a:r>
              <a:rPr lang="tr-TR" sz="2800" dirty="0" smtClean="0"/>
              <a:t>olmak,</a:t>
            </a:r>
            <a:endParaRPr lang="tr-TR" sz="2800" dirty="0"/>
          </a:p>
          <a:p>
            <a:r>
              <a:rPr lang="tr-TR" sz="2800" dirty="0" smtClean="0"/>
              <a:t>Engelli </a:t>
            </a:r>
            <a:r>
              <a:rPr lang="tr-TR" sz="2800" dirty="0"/>
              <a:t>çocukları ile nasıl ilişki kuracakları, nasıl sürdürebilecekleri, onu içtenlikle nasıl kabul </a:t>
            </a:r>
            <a:r>
              <a:rPr lang="tr-TR" sz="2800" dirty="0" smtClean="0"/>
              <a:t>edecekleri konularında</a:t>
            </a:r>
            <a:r>
              <a:rPr lang="tr-TR" sz="2800" dirty="0"/>
              <a:t> </a:t>
            </a:r>
            <a:r>
              <a:rPr lang="tr-TR" sz="2800" b="1" dirty="0">
                <a:hlinkClick r:id="rId2"/>
              </a:rPr>
              <a:t>rehberlik</a:t>
            </a:r>
            <a:r>
              <a:rPr lang="tr-TR" sz="2800" dirty="0"/>
              <a:t> </a:t>
            </a:r>
            <a:r>
              <a:rPr lang="tr-TR" sz="2800" dirty="0" smtClean="0"/>
              <a:t>etmek</a:t>
            </a:r>
            <a:r>
              <a:rPr lang="tr-TR" sz="2800" dirty="0"/>
              <a:t>,</a:t>
            </a:r>
          </a:p>
        </p:txBody>
      </p:sp>
      <p:sp>
        <p:nvSpPr>
          <p:cNvPr id="3" name="Başlık 2"/>
          <p:cNvSpPr>
            <a:spLocks noGrp="1"/>
          </p:cNvSpPr>
          <p:nvPr>
            <p:ph type="title"/>
          </p:nvPr>
        </p:nvSpPr>
        <p:spPr/>
        <p:txBody>
          <a:bodyPr>
            <a:normAutofit fontScale="90000"/>
          </a:bodyPr>
          <a:lstStyle/>
          <a:p>
            <a:pPr algn="ctr"/>
            <a:r>
              <a:rPr lang="tr-TR" dirty="0" smtClean="0"/>
              <a:t>Ailelere yardımcı olunabilecek yaklaşımlar:</a:t>
            </a:r>
            <a:endParaRPr lang="tr-TR" dirty="0"/>
          </a:p>
        </p:txBody>
      </p:sp>
    </p:spTree>
    <p:extLst>
      <p:ext uri="{BB962C8B-B14F-4D97-AF65-F5344CB8AC3E}">
        <p14:creationId xmlns:p14="http://schemas.microsoft.com/office/powerpoint/2010/main" val="1748996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628800"/>
            <a:ext cx="8568952" cy="5040560"/>
          </a:xfrm>
        </p:spPr>
        <p:txBody>
          <a:bodyPr>
            <a:noAutofit/>
          </a:bodyPr>
          <a:lstStyle/>
          <a:p>
            <a:r>
              <a:rPr lang="tr-TR" sz="2800" dirty="0"/>
              <a:t>Engelli bir çocuğa sahip tek ailenin kendilerinin olmadığını göstererek, aynı duyguyu yaşayan pek çok ailenin varlığından söz </a:t>
            </a:r>
            <a:r>
              <a:rPr lang="tr-TR" sz="2800" dirty="0" smtClean="0"/>
              <a:t>etmek,</a:t>
            </a:r>
            <a:endParaRPr lang="tr-TR" sz="2800" dirty="0"/>
          </a:p>
          <a:p>
            <a:r>
              <a:rPr lang="tr-TR" sz="2800" dirty="0" smtClean="0"/>
              <a:t>Başkaları </a:t>
            </a:r>
            <a:r>
              <a:rPr lang="tr-TR" sz="2800" dirty="0"/>
              <a:t>ile paylaşamadıkları duygusal problemlerini </a:t>
            </a:r>
            <a:r>
              <a:rPr lang="tr-TR" sz="2800" dirty="0" smtClean="0"/>
              <a:t>paylaşmak,</a:t>
            </a:r>
            <a:endParaRPr lang="tr-TR" sz="2800" dirty="0"/>
          </a:p>
          <a:p>
            <a:r>
              <a:rPr lang="tr-TR" sz="2800" dirty="0" smtClean="0"/>
              <a:t>Engelli </a:t>
            </a:r>
            <a:r>
              <a:rPr lang="tr-TR" sz="2800" dirty="0"/>
              <a:t>bir çocuğa sahip oldukları için kendilerini suçlu hissetmeleri ve bunun kendi günahları sonucu olduğu karmaşasının çözümüne yardımcı </a:t>
            </a:r>
            <a:r>
              <a:rPr lang="tr-TR" sz="2800" dirty="0" smtClean="0"/>
              <a:t>olmak,</a:t>
            </a:r>
            <a:endParaRPr lang="tr-TR" sz="2800" dirty="0"/>
          </a:p>
          <a:p>
            <a:r>
              <a:rPr lang="tr-TR" sz="2800" dirty="0" smtClean="0"/>
              <a:t>Çocuğun </a:t>
            </a:r>
            <a:r>
              <a:rPr lang="tr-TR" sz="2800" dirty="0"/>
              <a:t>gelişim özelliklerine yönelik (bedensel, zihinsel, duygusal, sosyal, kişilik, cinsel) aileleri </a:t>
            </a:r>
            <a:r>
              <a:rPr lang="tr-TR" sz="2800" dirty="0" smtClean="0"/>
              <a:t>bilgilendirmek,</a:t>
            </a:r>
            <a:r>
              <a:rPr lang="tr-TR" sz="2800" dirty="0"/>
              <a:t/>
            </a:r>
            <a:br>
              <a:rPr lang="tr-TR" sz="2800" dirty="0"/>
            </a:br>
            <a:endParaRPr lang="tr-TR" sz="2800" dirty="0"/>
          </a:p>
        </p:txBody>
      </p:sp>
      <p:sp>
        <p:nvSpPr>
          <p:cNvPr id="3" name="Başlık 2"/>
          <p:cNvSpPr>
            <a:spLocks noGrp="1"/>
          </p:cNvSpPr>
          <p:nvPr>
            <p:ph type="title"/>
          </p:nvPr>
        </p:nvSpPr>
        <p:spPr>
          <a:xfrm>
            <a:off x="467544" y="332656"/>
            <a:ext cx="8229600" cy="1252728"/>
          </a:xfrm>
        </p:spPr>
        <p:txBody>
          <a:bodyPr/>
          <a:lstStyle/>
          <a:p>
            <a:endParaRPr lang="tr-TR"/>
          </a:p>
        </p:txBody>
      </p:sp>
    </p:spTree>
    <p:extLst>
      <p:ext uri="{BB962C8B-B14F-4D97-AF65-F5344CB8AC3E}">
        <p14:creationId xmlns:p14="http://schemas.microsoft.com/office/powerpoint/2010/main" val="419771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04864"/>
            <a:ext cx="8424935" cy="3921299"/>
          </a:xfrm>
        </p:spPr>
        <p:txBody>
          <a:bodyPr>
            <a:normAutofit/>
          </a:bodyPr>
          <a:lstStyle/>
          <a:p>
            <a:r>
              <a:rPr lang="tr-TR" sz="2800" dirty="0"/>
              <a:t>Ailelerin çocuklarının gelişimlerindeki sorumlulukları kabul etmeleri ve okulda verilen eğitime yardımcı olmaları, istenen amaçlara ulaşabilmek için tartışmasız çok gereklidir</a:t>
            </a:r>
            <a:r>
              <a:rPr lang="tr-TR" sz="2800" dirty="0" smtClean="0"/>
              <a:t>.</a:t>
            </a:r>
          </a:p>
          <a:p>
            <a:r>
              <a:rPr lang="tr-TR" sz="2800" dirty="0" smtClean="0">
                <a:solidFill>
                  <a:srgbClr val="FF0000"/>
                </a:solidFill>
              </a:rPr>
              <a:t>Engelli çocukların </a:t>
            </a:r>
            <a:r>
              <a:rPr lang="tr-TR" sz="2800" dirty="0">
                <a:solidFill>
                  <a:srgbClr val="FF0000"/>
                </a:solidFill>
              </a:rPr>
              <a:t>ailelerinin psikolojik danışma hizmetine gereksinimi normallere göre daha belirgindir. </a:t>
            </a:r>
            <a:r>
              <a:rPr lang="tr-TR" sz="2800" dirty="0" smtClean="0">
                <a:solidFill>
                  <a:srgbClr val="FF0000"/>
                </a:solidFill>
              </a:rPr>
              <a:t>  </a:t>
            </a:r>
            <a:endParaRPr lang="tr-TR" sz="2800" dirty="0">
              <a:solidFill>
                <a:srgbClr val="FF0000"/>
              </a:solidFill>
            </a:endParaRP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7652686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1628800"/>
            <a:ext cx="8568952" cy="4680520"/>
          </a:xfrm>
        </p:spPr>
        <p:txBody>
          <a:bodyPr>
            <a:noAutofit/>
          </a:bodyPr>
          <a:lstStyle/>
          <a:p>
            <a:r>
              <a:rPr lang="tr-TR" dirty="0" smtClean="0"/>
              <a:t>Aile </a:t>
            </a:r>
            <a:r>
              <a:rPr lang="tr-TR" dirty="0"/>
              <a:t>ortamında yaşayan bireylerin birbirlerine ve engelli çocuğa karşı tutum ve davranışlarına ışık </a:t>
            </a:r>
            <a:r>
              <a:rPr lang="tr-TR" dirty="0" smtClean="0"/>
              <a:t>tutmak,</a:t>
            </a:r>
            <a:endParaRPr lang="tr-TR" dirty="0"/>
          </a:p>
          <a:p>
            <a:r>
              <a:rPr lang="tr-TR" dirty="0" smtClean="0"/>
              <a:t>Çevre-aile </a:t>
            </a:r>
            <a:r>
              <a:rPr lang="tr-TR" dirty="0"/>
              <a:t>ve çevre- çocuk iletişiminde ortaya çıkan sorunları aydınlatmak ve yol </a:t>
            </a:r>
            <a:r>
              <a:rPr lang="tr-TR" dirty="0" smtClean="0"/>
              <a:t>göstermek,</a:t>
            </a:r>
            <a:endParaRPr lang="tr-TR" dirty="0"/>
          </a:p>
          <a:p>
            <a:r>
              <a:rPr lang="tr-TR" dirty="0" smtClean="0"/>
              <a:t>Çocuğun </a:t>
            </a:r>
            <a:r>
              <a:rPr lang="tr-TR" dirty="0"/>
              <a:t>evde eğitimi, okulda aldığı eğitim ve okul sonrası yaşamları hakkında aileleri </a:t>
            </a:r>
            <a:r>
              <a:rPr lang="tr-TR" dirty="0" smtClean="0"/>
              <a:t>bilgilendirmek,</a:t>
            </a:r>
            <a:endParaRPr lang="tr-TR" dirty="0"/>
          </a:p>
          <a:p>
            <a:r>
              <a:rPr lang="tr-TR" dirty="0" smtClean="0"/>
              <a:t>Çocuklarının </a:t>
            </a:r>
            <a:r>
              <a:rPr lang="tr-TR" dirty="0"/>
              <a:t>yakın akraba, komşu çocukları ve okuldaki sınıf ve okul arkadaşları ile nasıl ilişki kurup devam ettirecekleri ve özel konularında yeterli bilgi kazanmaları, bilgileri davranış ve sağlıklı tavırlara dönüştürecek şekil ve düzeyde eğitim </a:t>
            </a:r>
            <a:r>
              <a:rPr lang="tr-TR" dirty="0" smtClean="0"/>
              <a:t>verebilmektir.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6521668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132856"/>
            <a:ext cx="8496944" cy="3954752"/>
          </a:xfrm>
        </p:spPr>
        <p:txBody>
          <a:bodyPr>
            <a:normAutofit fontScale="92500"/>
          </a:bodyPr>
          <a:lstStyle/>
          <a:p>
            <a:r>
              <a:rPr lang="tr-TR" dirty="0"/>
              <a:t>Yararlanılacak kaynaklar:</a:t>
            </a:r>
          </a:p>
          <a:p>
            <a:r>
              <a:rPr lang="tr-TR" dirty="0"/>
              <a:t>Aral, N. ve Gürsoy, F. (2007). Özel Eğitim. İstanbul: </a:t>
            </a:r>
            <a:r>
              <a:rPr lang="tr-TR" dirty="0" err="1"/>
              <a:t>Morpa</a:t>
            </a:r>
            <a:r>
              <a:rPr lang="tr-TR" dirty="0"/>
              <a:t> Yayınları. </a:t>
            </a:r>
          </a:p>
          <a:p>
            <a:r>
              <a:rPr lang="tr-TR" dirty="0"/>
              <a:t>Nazlı, S. (2013). Aile Danışmanlığı. 10 baskı. Ankara: Anı Yayıncılık</a:t>
            </a:r>
            <a:r>
              <a:rPr lang="tr-TR" dirty="0" smtClean="0"/>
              <a:t>.</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dirty="0"/>
              <a:t>Eğitim ve Öğretim Araştırmaları Dergisi, </a:t>
            </a:r>
            <a:r>
              <a:rPr lang="tr-TR" dirty="0"/>
              <a:t>4 (1): 197-214.</a:t>
            </a:r>
          </a:p>
          <a:p>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48720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187624" y="2708920"/>
            <a:ext cx="5987008" cy="3096344"/>
          </a:xfrm>
        </p:spPr>
        <p:txBody>
          <a:bodyPr>
            <a:normAutofit/>
          </a:bodyPr>
          <a:lstStyle/>
          <a:p>
            <a:r>
              <a:rPr lang="tr-TR" sz="3200" dirty="0" smtClean="0"/>
              <a:t>Rehberlik</a:t>
            </a:r>
            <a:endParaRPr lang="tr-TR" sz="3200" dirty="0"/>
          </a:p>
          <a:p>
            <a:r>
              <a:rPr lang="tr-TR" sz="3200" dirty="0" smtClean="0"/>
              <a:t>Aile </a:t>
            </a:r>
            <a:r>
              <a:rPr lang="tr-TR" sz="3200" dirty="0"/>
              <a:t>Danışmanlığı</a:t>
            </a:r>
          </a:p>
          <a:p>
            <a:r>
              <a:rPr lang="tr-TR" sz="3200" dirty="0" smtClean="0"/>
              <a:t>Aile </a:t>
            </a:r>
            <a:r>
              <a:rPr lang="tr-TR" sz="3200" dirty="0"/>
              <a:t>Eğitimi</a:t>
            </a:r>
          </a:p>
        </p:txBody>
      </p:sp>
      <p:sp>
        <p:nvSpPr>
          <p:cNvPr id="3" name="Başlık 2"/>
          <p:cNvSpPr>
            <a:spLocks noGrp="1"/>
          </p:cNvSpPr>
          <p:nvPr>
            <p:ph type="title"/>
          </p:nvPr>
        </p:nvSpPr>
        <p:spPr/>
        <p:txBody>
          <a:bodyPr>
            <a:normAutofit/>
          </a:bodyPr>
          <a:lstStyle/>
          <a:p>
            <a:r>
              <a:rPr lang="tr-TR" b="1" dirty="0" smtClean="0"/>
              <a:t>Ailelere </a:t>
            </a:r>
            <a:r>
              <a:rPr lang="tr-TR" b="1" dirty="0"/>
              <a:t>Yönelik Hizmetler</a:t>
            </a:r>
            <a:endParaRPr lang="tr-TR" dirty="0"/>
          </a:p>
        </p:txBody>
      </p:sp>
    </p:spTree>
    <p:extLst>
      <p:ext uri="{BB962C8B-B14F-4D97-AF65-F5344CB8AC3E}">
        <p14:creationId xmlns:p14="http://schemas.microsoft.com/office/powerpoint/2010/main" val="191948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2800" dirty="0"/>
              <a:t>Bireyin en verimli bir şekilde gelişmesine ve doyum verici uyumlar </a:t>
            </a:r>
            <a:r>
              <a:rPr lang="tr-TR" sz="2800" dirty="0" smtClean="0"/>
              <a:t>sağlamasında gerekli </a:t>
            </a:r>
            <a:r>
              <a:rPr lang="tr-TR" sz="2800" dirty="0"/>
              <a:t>olan tercihleri, yorumları planları yapmasına ve kararlar vermesine yarayacak </a:t>
            </a:r>
            <a:r>
              <a:rPr lang="tr-TR" sz="2800" dirty="0" smtClean="0"/>
              <a:t>bilgi ve </a:t>
            </a:r>
            <a:r>
              <a:rPr lang="tr-TR" sz="2800" dirty="0"/>
              <a:t>becerileri kazanması ve bu tercih ve kararları yürütmesi için bireye yapılan sistemli </a:t>
            </a:r>
            <a:r>
              <a:rPr lang="tr-TR" sz="2800" dirty="0" smtClean="0"/>
              <a:t>ve profesyonel </a:t>
            </a:r>
            <a:r>
              <a:rPr lang="tr-TR" sz="2800" dirty="0"/>
              <a:t>yardımdır.</a:t>
            </a:r>
          </a:p>
        </p:txBody>
      </p:sp>
      <p:sp>
        <p:nvSpPr>
          <p:cNvPr id="3" name="Başlık 2"/>
          <p:cNvSpPr>
            <a:spLocks noGrp="1"/>
          </p:cNvSpPr>
          <p:nvPr>
            <p:ph type="title"/>
          </p:nvPr>
        </p:nvSpPr>
        <p:spPr/>
        <p:txBody>
          <a:bodyPr/>
          <a:lstStyle/>
          <a:p>
            <a:r>
              <a:rPr lang="tr-TR" b="1" dirty="0" smtClean="0"/>
              <a:t>Rehberlik????</a:t>
            </a:r>
            <a:endParaRPr lang="tr-TR" dirty="0"/>
          </a:p>
        </p:txBody>
      </p:sp>
    </p:spTree>
    <p:extLst>
      <p:ext uri="{BB962C8B-B14F-4D97-AF65-F5344CB8AC3E}">
        <p14:creationId xmlns:p14="http://schemas.microsoft.com/office/powerpoint/2010/main" val="2320893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636912"/>
            <a:ext cx="8229600" cy="3489251"/>
          </a:xfrm>
        </p:spPr>
        <p:txBody>
          <a:bodyPr>
            <a:normAutofit/>
          </a:bodyPr>
          <a:lstStyle/>
          <a:p>
            <a:r>
              <a:rPr lang="tr-TR" sz="2800" dirty="0"/>
              <a:t>Engelli çocuklara ve ailelerine sunulan rehberlik ve danışma hizmetleri </a:t>
            </a:r>
            <a:r>
              <a:rPr lang="tr-TR" sz="2800" dirty="0" smtClean="0"/>
              <a:t>öncelikle engelli </a:t>
            </a:r>
            <a:r>
              <a:rPr lang="tr-TR" sz="2800" dirty="0"/>
              <a:t>çocuğun </a:t>
            </a:r>
            <a:r>
              <a:rPr lang="tr-TR" sz="2800" b="1" i="1" dirty="0">
                <a:solidFill>
                  <a:srgbClr val="FF0000"/>
                </a:solidFill>
              </a:rPr>
              <a:t>tanılanmasını, yerleştirme ve izleme </a:t>
            </a:r>
            <a:r>
              <a:rPr lang="tr-TR" sz="2800" b="1" i="1" dirty="0" smtClean="0">
                <a:solidFill>
                  <a:srgbClr val="FF0000"/>
                </a:solidFill>
              </a:rPr>
              <a:t>süreçlerini</a:t>
            </a:r>
            <a:r>
              <a:rPr lang="tr-TR" sz="2800" dirty="0" smtClean="0"/>
              <a:t> kapsar.</a:t>
            </a:r>
          </a:p>
          <a:p>
            <a:r>
              <a:rPr lang="tr-TR" sz="2800" b="1" dirty="0"/>
              <a:t>Aile </a:t>
            </a:r>
            <a:r>
              <a:rPr lang="tr-TR" sz="2800" b="1" dirty="0" smtClean="0"/>
              <a:t>Rehberliği; </a:t>
            </a:r>
            <a:r>
              <a:rPr lang="tr-TR" sz="2800" dirty="0"/>
              <a:t>Aile gelişimine katkıda bulunabilmeleri amacıyla ailelere yapılan sistemli ve </a:t>
            </a:r>
            <a:r>
              <a:rPr lang="tr-TR" sz="2800" dirty="0" smtClean="0"/>
              <a:t>düzenli çalışmalardır</a:t>
            </a:r>
            <a:r>
              <a:rPr lang="tr-TR" sz="2800" dirty="0"/>
              <a:t>.</a:t>
            </a:r>
          </a:p>
        </p:txBody>
      </p:sp>
      <p:sp>
        <p:nvSpPr>
          <p:cNvPr id="3" name="Başlık 2"/>
          <p:cNvSpPr>
            <a:spLocks noGrp="1"/>
          </p:cNvSpPr>
          <p:nvPr>
            <p:ph type="title"/>
          </p:nvPr>
        </p:nvSpPr>
        <p:spPr/>
        <p:txBody>
          <a:bodyPr/>
          <a:lstStyle/>
          <a:p>
            <a:endParaRPr lang="tr-TR" dirty="0"/>
          </a:p>
        </p:txBody>
      </p:sp>
    </p:spTree>
    <p:extLst>
      <p:ext uri="{BB962C8B-B14F-4D97-AF65-F5344CB8AC3E}">
        <p14:creationId xmlns:p14="http://schemas.microsoft.com/office/powerpoint/2010/main" val="2453325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altLang="tr-TR" b="1" dirty="0">
                <a:latin typeface="Arial" charset="0"/>
              </a:rPr>
              <a:t>Türkiye’de sunulan Rehberlik hizmetlerinin engelli çocuğun  tanılanması ve yerleştirme düzeyinde kaldığı, çocukların izlenmesi ve ailelere çocuklarının durumları hakkında </a:t>
            </a:r>
            <a:r>
              <a:rPr lang="tr-TR" altLang="tr-TR" b="1" dirty="0" smtClean="0">
                <a:latin typeface="Arial" charset="0"/>
              </a:rPr>
              <a:t>bilgilendirme nasıl yapılmaktadır? </a:t>
            </a:r>
            <a:endParaRPr lang="tr-TR" alt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216725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514350" indent="-514350">
              <a:buAutoNum type="arabicPeriod"/>
            </a:pPr>
            <a:r>
              <a:rPr lang="tr-TR" sz="2800" dirty="0"/>
              <a:t>A</a:t>
            </a:r>
            <a:r>
              <a:rPr lang="tr-TR" sz="2800" dirty="0" smtClean="0"/>
              <a:t>ilelere </a:t>
            </a:r>
            <a:r>
              <a:rPr lang="tr-TR" sz="2800" dirty="0"/>
              <a:t>psikolojik yardım yapıp </a:t>
            </a:r>
            <a:r>
              <a:rPr lang="tr-TR" sz="2800" dirty="0" smtClean="0"/>
              <a:t>onları rahatlatmak </a:t>
            </a:r>
            <a:r>
              <a:rPr lang="tr-TR" sz="2800" dirty="0"/>
              <a:t>ve </a:t>
            </a:r>
            <a:r>
              <a:rPr lang="tr-TR" sz="2800" dirty="0" smtClean="0"/>
              <a:t>engelli </a:t>
            </a:r>
            <a:r>
              <a:rPr lang="tr-TR" sz="2800" dirty="0"/>
              <a:t>çocuklarının kabulüne yardımcı </a:t>
            </a:r>
            <a:r>
              <a:rPr lang="tr-TR" sz="2800" dirty="0" smtClean="0"/>
              <a:t>olmaktır.</a:t>
            </a:r>
          </a:p>
          <a:p>
            <a:pPr marL="514350" indent="-514350">
              <a:buAutoNum type="arabicPeriod"/>
            </a:pPr>
            <a:r>
              <a:rPr lang="tr-TR" sz="2800" dirty="0"/>
              <a:t>O</a:t>
            </a:r>
            <a:r>
              <a:rPr lang="tr-TR" sz="2800" dirty="0" smtClean="0"/>
              <a:t>kul </a:t>
            </a:r>
            <a:r>
              <a:rPr lang="tr-TR" sz="2800" dirty="0"/>
              <a:t>ve </a:t>
            </a:r>
            <a:r>
              <a:rPr lang="tr-TR" sz="2800" dirty="0" smtClean="0"/>
              <a:t>yuvada çocuklarına </a:t>
            </a:r>
            <a:r>
              <a:rPr lang="tr-TR" sz="2800" dirty="0"/>
              <a:t>verilen eğitim programları konusunda bilgilendirerek çocuklarının </a:t>
            </a:r>
            <a:r>
              <a:rPr lang="tr-TR" sz="2800" dirty="0" smtClean="0"/>
              <a:t>eğitimine katkıda </a:t>
            </a:r>
            <a:r>
              <a:rPr lang="tr-TR" sz="2800" dirty="0"/>
              <a:t>bulunmalarını </a:t>
            </a:r>
            <a:r>
              <a:rPr lang="tr-TR" sz="2800" dirty="0" smtClean="0"/>
              <a:t>sağlamaktır.</a:t>
            </a:r>
            <a:endParaRPr lang="tr-TR" sz="2800" dirty="0"/>
          </a:p>
        </p:txBody>
      </p:sp>
      <p:sp>
        <p:nvSpPr>
          <p:cNvPr id="3" name="Başlık 2"/>
          <p:cNvSpPr>
            <a:spLocks noGrp="1"/>
          </p:cNvSpPr>
          <p:nvPr>
            <p:ph type="title"/>
          </p:nvPr>
        </p:nvSpPr>
        <p:spPr/>
        <p:txBody>
          <a:bodyPr/>
          <a:lstStyle/>
          <a:p>
            <a:r>
              <a:rPr lang="tr-TR" dirty="0"/>
              <a:t>İ</a:t>
            </a:r>
            <a:r>
              <a:rPr lang="tr-TR" dirty="0" smtClean="0"/>
              <a:t>ki yönlüdür;</a:t>
            </a:r>
            <a:endParaRPr lang="tr-TR" dirty="0"/>
          </a:p>
        </p:txBody>
      </p:sp>
    </p:spTree>
    <p:extLst>
      <p:ext uri="{BB962C8B-B14F-4D97-AF65-F5344CB8AC3E}">
        <p14:creationId xmlns:p14="http://schemas.microsoft.com/office/powerpoint/2010/main" val="1767130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420888"/>
            <a:ext cx="8229600" cy="3705275"/>
          </a:xfrm>
        </p:spPr>
        <p:txBody>
          <a:bodyPr>
            <a:normAutofit/>
          </a:bodyPr>
          <a:lstStyle/>
          <a:p>
            <a:r>
              <a:rPr lang="tr-TR" sz="2800" dirty="0" smtClean="0"/>
              <a:t>Engelli çocuklara sahip </a:t>
            </a:r>
            <a:r>
              <a:rPr lang="tr-TR" sz="2800" dirty="0"/>
              <a:t>ailelerinin psikolojik danışma hizmetine </a:t>
            </a:r>
            <a:r>
              <a:rPr lang="tr-TR" sz="2800" dirty="0" smtClean="0"/>
              <a:t>ihtiyacı oldukça fazladır. </a:t>
            </a:r>
          </a:p>
          <a:p>
            <a:r>
              <a:rPr lang="tr-TR" sz="2800" dirty="0" smtClean="0"/>
              <a:t>Engelin </a:t>
            </a:r>
            <a:r>
              <a:rPr lang="tr-TR" sz="2800" dirty="0"/>
              <a:t>türü ve derecesine göre bu durum belirgin </a:t>
            </a:r>
            <a:r>
              <a:rPr lang="tr-TR" sz="2800" dirty="0" smtClean="0"/>
              <a:t>farklılık gösterir.</a:t>
            </a:r>
          </a:p>
          <a:p>
            <a:r>
              <a:rPr lang="tr-TR" sz="2800" dirty="0" smtClean="0"/>
              <a:t>Psikolojik </a:t>
            </a:r>
            <a:r>
              <a:rPr lang="tr-TR" sz="2800" dirty="0"/>
              <a:t>danışmada yöntemler aynı olmakla birlikte çocuk ve aile ile </a:t>
            </a:r>
            <a:r>
              <a:rPr lang="tr-TR" sz="2800" dirty="0" smtClean="0"/>
              <a:t>yapılacak görüşmede </a:t>
            </a:r>
            <a:r>
              <a:rPr lang="tr-TR" sz="2800" dirty="0"/>
              <a:t>ve danışmada normallerden farklı bilgiler yer alacaktır.</a:t>
            </a:r>
          </a:p>
        </p:txBody>
      </p:sp>
      <p:sp>
        <p:nvSpPr>
          <p:cNvPr id="3" name="Başlık 2"/>
          <p:cNvSpPr>
            <a:spLocks noGrp="1"/>
          </p:cNvSpPr>
          <p:nvPr>
            <p:ph type="title"/>
          </p:nvPr>
        </p:nvSpPr>
        <p:spPr/>
        <p:txBody>
          <a:bodyPr/>
          <a:lstStyle/>
          <a:p>
            <a:r>
              <a:rPr lang="tr-TR" dirty="0" smtClean="0"/>
              <a:t>Unutma!</a:t>
            </a:r>
            <a:endParaRPr lang="tr-TR" dirty="0"/>
          </a:p>
        </p:txBody>
      </p:sp>
    </p:spTree>
    <p:extLst>
      <p:ext uri="{BB962C8B-B14F-4D97-AF65-F5344CB8AC3E}">
        <p14:creationId xmlns:p14="http://schemas.microsoft.com/office/powerpoint/2010/main" val="8807546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191</TotalTime>
  <Words>1453</Words>
  <Application>Microsoft Office PowerPoint</Application>
  <PresentationFormat>Ekran Gösterisi (4:3)</PresentationFormat>
  <Paragraphs>113</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Dalga Biçimi</vt:lpstr>
      <vt:lpstr>ENGELLİ ÇOCUĞA SAHİP AİLELERE YÖNELİK HİZMETLER</vt:lpstr>
      <vt:lpstr>Çocuk ve Aile</vt:lpstr>
      <vt:lpstr>PowerPoint Sunusu</vt:lpstr>
      <vt:lpstr>Ailelere Yönelik Hizmetler</vt:lpstr>
      <vt:lpstr>Rehberlik????</vt:lpstr>
      <vt:lpstr>PowerPoint Sunusu</vt:lpstr>
      <vt:lpstr>PowerPoint Sunusu</vt:lpstr>
      <vt:lpstr>İki yönlüdür;</vt:lpstr>
      <vt:lpstr>Unutma!</vt:lpstr>
      <vt:lpstr>Aile Rehberliğinin Yararları</vt:lpstr>
      <vt:lpstr>PowerPoint Sunusu</vt:lpstr>
      <vt:lpstr>Aile Danışmanlığı</vt:lpstr>
      <vt:lpstr>Yararları</vt:lpstr>
      <vt:lpstr>Aile Danışmanlığının Türleri</vt:lpstr>
      <vt:lpstr>Bilgi Verici Danışmanlık;</vt:lpstr>
      <vt:lpstr>Psikoterapi;</vt:lpstr>
      <vt:lpstr>Aile-Uzman İş Birliği;</vt:lpstr>
      <vt:lpstr>PowerPoint Sunusu</vt:lpstr>
      <vt:lpstr>Aile Eğitimi</vt:lpstr>
      <vt:lpstr>Aile eğitimi çalışmalarında;</vt:lpstr>
      <vt:lpstr>Ailelere verilecek hizmetler altı aşamadan oluşur;</vt:lpstr>
      <vt:lpstr>PowerPoint Sunusu</vt:lpstr>
      <vt:lpstr>Hizmet Verilirken Dikkat Edilecek Noktalar:</vt:lpstr>
      <vt:lpstr>Danışman, rehber ve eğitimcinin özellikleri;</vt:lpstr>
      <vt:lpstr>PowerPoint Sunusu</vt:lpstr>
      <vt:lpstr>Engelleyen faktörler;</vt:lpstr>
      <vt:lpstr>PowerPoint Sunusu</vt:lpstr>
      <vt:lpstr>Ailelere yardımcı olunabilecek yaklaşımlar:</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ÇOCUĞA SAHİP AİLELERE YÖNELİK HİZMETLER</dc:title>
  <dc:creator>sony</dc:creator>
  <cp:lastModifiedBy>EDurualp</cp:lastModifiedBy>
  <cp:revision>25</cp:revision>
  <dcterms:created xsi:type="dcterms:W3CDTF">2014-04-05T16:11:27Z</dcterms:created>
  <dcterms:modified xsi:type="dcterms:W3CDTF">2017-02-08T20:16:09Z</dcterms:modified>
</cp:coreProperties>
</file>