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63" r:id="rId7"/>
    <p:sldId id="264"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snapToGrid="0">
      <p:cViewPr varScale="1">
        <p:scale>
          <a:sx n="64" d="100"/>
          <a:sy n="64" d="100"/>
        </p:scale>
        <p:origin x="9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03B98D-B6D1-4C6F-B464-32201700FE0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EA62178-0AFD-40A3-B28A-D27A5B9AFB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7BE89BC-DEAF-4AE7-A289-7248E2B07629}"/>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5" name="Alt Bilgi Yer Tutucusu 4">
            <a:extLst>
              <a:ext uri="{FF2B5EF4-FFF2-40B4-BE49-F238E27FC236}">
                <a16:creationId xmlns:a16="http://schemas.microsoft.com/office/drawing/2014/main" id="{D2591A9F-5FE6-4ECF-8A63-A0652686C7E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3E045C6-9D1C-4F2C-BF14-1619F4A28ECB}"/>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545559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CA7213-B830-4F70-A6BB-BE5D87B0262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BAAB535-FF93-43F0-BE97-86473249E3E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B27FBEE-F13B-4BEC-ACFA-0A45231C4E03}"/>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5" name="Alt Bilgi Yer Tutucusu 4">
            <a:extLst>
              <a:ext uri="{FF2B5EF4-FFF2-40B4-BE49-F238E27FC236}">
                <a16:creationId xmlns:a16="http://schemas.microsoft.com/office/drawing/2014/main" id="{464AA7A6-19CE-4E52-AEDA-A231CC6FD8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91EE7F2-3EF8-4C4F-A027-7AC9D23FC451}"/>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1090012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8027BFC-C2EC-4A98-B3A1-21B651279C9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B5FF39C-C6D7-469F-8DE6-BE1BEA14AC1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3E2CC8E-519B-4251-805D-51811C8EDC8B}"/>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5" name="Alt Bilgi Yer Tutucusu 4">
            <a:extLst>
              <a:ext uri="{FF2B5EF4-FFF2-40B4-BE49-F238E27FC236}">
                <a16:creationId xmlns:a16="http://schemas.microsoft.com/office/drawing/2014/main" id="{175B70C6-1172-419B-A194-B47E84472F5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6D9C24-CB97-4B78-8A39-904E18C6E71B}"/>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350704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B83556-3B50-4F37-A3D1-D85E88A75F4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0B68122-3F23-4AB9-9019-7A491215B16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E193C14-5EA2-4355-B5B2-ABDC7812AE87}"/>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5" name="Alt Bilgi Yer Tutucusu 4">
            <a:extLst>
              <a:ext uri="{FF2B5EF4-FFF2-40B4-BE49-F238E27FC236}">
                <a16:creationId xmlns:a16="http://schemas.microsoft.com/office/drawing/2014/main" id="{6572651D-2B6C-4E6D-86DB-44094AA252D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44D74E4-8336-4B13-BBFF-98A64A5C3E85}"/>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306155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B2CF76-F461-4A54-A2EA-3DBF8506144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61365DE-D0C9-4C86-8291-6C5A950AC2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8C663BC-FFAC-4A8B-A9F6-33C703B2C5A6}"/>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5" name="Alt Bilgi Yer Tutucusu 4">
            <a:extLst>
              <a:ext uri="{FF2B5EF4-FFF2-40B4-BE49-F238E27FC236}">
                <a16:creationId xmlns:a16="http://schemas.microsoft.com/office/drawing/2014/main" id="{6FAFAECA-6680-4C0E-9C87-80F19CF36DB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00270-FFF2-427F-9302-0FEFDB6E6378}"/>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184473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4DDFFC-B0D7-4C1A-B835-864DFE0B317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D2ACE22-C000-4B6E-A0D4-7C7658D65E6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B7263AC-6DD8-47F1-93DE-AA157552DC6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C822AF6-A65E-4D52-A2D8-9039FE6FFE45}"/>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6" name="Alt Bilgi Yer Tutucusu 5">
            <a:extLst>
              <a:ext uri="{FF2B5EF4-FFF2-40B4-BE49-F238E27FC236}">
                <a16:creationId xmlns:a16="http://schemas.microsoft.com/office/drawing/2014/main" id="{F917B55A-EC0D-4B33-A2BB-F1485A3D2D1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E1A5907-62E1-44E7-B7F4-92911F823FEA}"/>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94624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97B4DA-830C-48B3-A1BE-9C7B24EE5AB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CE92BE7-A988-432F-A42C-5CBD300AC9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F1737A8-5732-4BFE-88C8-6A882058ABB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C2176A0-D2DE-4194-A82A-FEB1D601C7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9CE752D-B210-4822-8BCE-BE8042B014A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2736A7F-6693-4CCF-B4CF-35CC07EA4DF1}"/>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8" name="Alt Bilgi Yer Tutucusu 7">
            <a:extLst>
              <a:ext uri="{FF2B5EF4-FFF2-40B4-BE49-F238E27FC236}">
                <a16:creationId xmlns:a16="http://schemas.microsoft.com/office/drawing/2014/main" id="{E8BDCE93-4B44-43A8-9AA9-8AE430F583A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8F9CF9F-76BC-4622-BEF7-EBF2D853D1F1}"/>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2165147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D74617-288F-4365-99E5-908D9AC6F73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DDDC5A6-8092-4844-A7F9-1FC2C8780E4C}"/>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4" name="Alt Bilgi Yer Tutucusu 3">
            <a:extLst>
              <a:ext uri="{FF2B5EF4-FFF2-40B4-BE49-F238E27FC236}">
                <a16:creationId xmlns:a16="http://schemas.microsoft.com/office/drawing/2014/main" id="{BCA27F24-98DE-45EE-9840-505004C93D3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204A921-83DE-40D1-B89D-C32905F1E648}"/>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2522452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7D9D478-6EA7-4C12-B082-401DB5A5C356}"/>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3" name="Alt Bilgi Yer Tutucusu 2">
            <a:extLst>
              <a:ext uri="{FF2B5EF4-FFF2-40B4-BE49-F238E27FC236}">
                <a16:creationId xmlns:a16="http://schemas.microsoft.com/office/drawing/2014/main" id="{7F56D3CC-ABFE-4D44-BE50-DABA6CAC40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143AF84-3F0F-4511-BDC9-8A7FFBC11E40}"/>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3265219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9C4236-9D41-4DB7-B165-F58118B4CAD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F731892-2D09-4F95-9224-F2D043D62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046D39F-6B1A-4A87-83E2-1FA182CB56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13669D-EAE2-47F8-8C56-676779CAC94B}"/>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6" name="Alt Bilgi Yer Tutucusu 5">
            <a:extLst>
              <a:ext uri="{FF2B5EF4-FFF2-40B4-BE49-F238E27FC236}">
                <a16:creationId xmlns:a16="http://schemas.microsoft.com/office/drawing/2014/main" id="{275881B0-A991-46F1-B95E-152B146D899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7B9AAC0-5881-4AA6-816A-A8EEB806E056}"/>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661047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F803A3-F8E0-4165-85C2-CF36F8B43F1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D33B7C8-31EE-479F-A271-935A62B493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4D95979-901D-462F-8014-11A94A8DF5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1631C08-518E-488E-A1A6-F2A7A3179120}"/>
              </a:ext>
            </a:extLst>
          </p:cNvPr>
          <p:cNvSpPr>
            <a:spLocks noGrp="1"/>
          </p:cNvSpPr>
          <p:nvPr>
            <p:ph type="dt" sz="half" idx="10"/>
          </p:nvPr>
        </p:nvSpPr>
        <p:spPr/>
        <p:txBody>
          <a:bodyPr/>
          <a:lstStyle/>
          <a:p>
            <a:fld id="{4D69EAF6-B0A2-446C-8729-F65359480443}" type="datetimeFigureOut">
              <a:rPr lang="tr-TR" smtClean="0"/>
              <a:t>12.05.2020</a:t>
            </a:fld>
            <a:endParaRPr lang="tr-TR"/>
          </a:p>
        </p:txBody>
      </p:sp>
      <p:sp>
        <p:nvSpPr>
          <p:cNvPr id="6" name="Alt Bilgi Yer Tutucusu 5">
            <a:extLst>
              <a:ext uri="{FF2B5EF4-FFF2-40B4-BE49-F238E27FC236}">
                <a16:creationId xmlns:a16="http://schemas.microsoft.com/office/drawing/2014/main" id="{BF35CA64-EDAD-49C7-AD6C-81A62470456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B0BD2D1-89AF-446D-AF43-B4E1082764C0}"/>
              </a:ext>
            </a:extLst>
          </p:cNvPr>
          <p:cNvSpPr>
            <a:spLocks noGrp="1"/>
          </p:cNvSpPr>
          <p:nvPr>
            <p:ph type="sldNum" sz="quarter" idx="12"/>
          </p:nvPr>
        </p:nvSpPr>
        <p:spPr/>
        <p:txBody>
          <a:bodyPr/>
          <a:lstStyle/>
          <a:p>
            <a:fld id="{47603248-459C-4C2D-806F-C23DA4E3EF6B}" type="slidenum">
              <a:rPr lang="tr-TR" smtClean="0"/>
              <a:t>‹#›</a:t>
            </a:fld>
            <a:endParaRPr lang="tr-TR"/>
          </a:p>
        </p:txBody>
      </p:sp>
    </p:spTree>
    <p:extLst>
      <p:ext uri="{BB962C8B-B14F-4D97-AF65-F5344CB8AC3E}">
        <p14:creationId xmlns:p14="http://schemas.microsoft.com/office/powerpoint/2010/main" val="1305734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BE5DBB5-83BE-40F3-9C91-9B6CD348E4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25B262E-36FD-4B03-A9F1-B9A86A4967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5E260C6-A5F4-4D39-954E-258BD9DD36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9EAF6-B0A2-446C-8729-F65359480443}" type="datetimeFigureOut">
              <a:rPr lang="tr-TR" smtClean="0"/>
              <a:t>12.05.2020</a:t>
            </a:fld>
            <a:endParaRPr lang="tr-TR"/>
          </a:p>
        </p:txBody>
      </p:sp>
      <p:sp>
        <p:nvSpPr>
          <p:cNvPr id="5" name="Alt Bilgi Yer Tutucusu 4">
            <a:extLst>
              <a:ext uri="{FF2B5EF4-FFF2-40B4-BE49-F238E27FC236}">
                <a16:creationId xmlns:a16="http://schemas.microsoft.com/office/drawing/2014/main" id="{001C1CD3-A533-4355-B396-A7F06DA28D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611A689-5D92-4DDF-A059-1D08B264A5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603248-459C-4C2D-806F-C23DA4E3EF6B}" type="slidenum">
              <a:rPr lang="tr-TR" smtClean="0"/>
              <a:t>‹#›</a:t>
            </a:fld>
            <a:endParaRPr lang="tr-TR"/>
          </a:p>
        </p:txBody>
      </p:sp>
    </p:spTree>
    <p:extLst>
      <p:ext uri="{BB962C8B-B14F-4D97-AF65-F5344CB8AC3E}">
        <p14:creationId xmlns:p14="http://schemas.microsoft.com/office/powerpoint/2010/main" val="3871463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ek.oszk.hu/02200/02228/html/03/157.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mek.oszk.hu/02200/02228/html/03/157.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ek.oszk.hu/02200/02228/html/03/157.html" TargetMode="External"/><Relationship Id="rId2" Type="http://schemas.openxmlformats.org/officeDocument/2006/relationships/hyperlink" Target="http://misc.bibl.u-szeged.hu/45487/1/iskolakultura_konyvek_021.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449604-DC82-4B1A-AB66-F92C6D3F91E5}"/>
              </a:ext>
            </a:extLst>
          </p:cNvPr>
          <p:cNvSpPr>
            <a:spLocks noGrp="1"/>
          </p:cNvSpPr>
          <p:nvPr>
            <p:ph type="ctrTitle"/>
          </p:nvPr>
        </p:nvSpPr>
        <p:spPr/>
        <p:txBody>
          <a:bodyPr/>
          <a:lstStyle/>
          <a:p>
            <a:r>
              <a:rPr lang="tr-TR" dirty="0"/>
              <a:t>Macar Dil Bilimi</a:t>
            </a:r>
          </a:p>
        </p:txBody>
      </p:sp>
      <p:sp>
        <p:nvSpPr>
          <p:cNvPr id="3" name="Alt Başlık 2">
            <a:extLst>
              <a:ext uri="{FF2B5EF4-FFF2-40B4-BE49-F238E27FC236}">
                <a16:creationId xmlns:a16="http://schemas.microsoft.com/office/drawing/2014/main" id="{F33BF472-99C2-40EF-BDA0-0F8E57F90F35}"/>
              </a:ext>
            </a:extLst>
          </p:cNvPr>
          <p:cNvSpPr>
            <a:spLocks noGrp="1"/>
          </p:cNvSpPr>
          <p:nvPr>
            <p:ph type="subTitle" idx="1"/>
          </p:nvPr>
        </p:nvSpPr>
        <p:spPr/>
        <p:txBody>
          <a:bodyPr/>
          <a:lstStyle/>
          <a:p>
            <a:r>
              <a:rPr lang="tr-TR" dirty="0"/>
              <a:t>Macar Dil Yenileştirme Hareketi</a:t>
            </a:r>
          </a:p>
          <a:p>
            <a:r>
              <a:rPr lang="tr-TR" dirty="0"/>
              <a:t>(Nyelvújítás)</a:t>
            </a:r>
          </a:p>
        </p:txBody>
      </p:sp>
    </p:spTree>
    <p:extLst>
      <p:ext uri="{BB962C8B-B14F-4D97-AF65-F5344CB8AC3E}">
        <p14:creationId xmlns:p14="http://schemas.microsoft.com/office/powerpoint/2010/main" val="1265893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B4ED0B-834E-47DA-8C62-528601D0211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2E2799C-74D0-4E56-B13F-151C1890D076}"/>
              </a:ext>
            </a:extLst>
          </p:cNvPr>
          <p:cNvSpPr>
            <a:spLocks noGrp="1"/>
          </p:cNvSpPr>
          <p:nvPr>
            <p:ph idx="1"/>
          </p:nvPr>
        </p:nvSpPr>
        <p:spPr/>
        <p:txBody>
          <a:bodyPr>
            <a:normAutofit fontScale="92500"/>
          </a:bodyPr>
          <a:lstStyle/>
          <a:p>
            <a:pPr algn="just"/>
            <a:r>
              <a:rPr lang="tr-TR" dirty="0"/>
              <a:t>Macar dilbiliminin gelişme döneminin en önemli olaylarından biri de Macar Dil Yenileştirme Hareketi’dir.</a:t>
            </a:r>
          </a:p>
          <a:p>
            <a:pPr algn="just"/>
            <a:r>
              <a:rPr lang="tr-TR" dirty="0"/>
              <a:t>Macar dili tarihinin yazılı belgelerinin ortaya çıktığı «</a:t>
            </a:r>
            <a:r>
              <a:rPr lang="tr-TR" dirty="0" err="1"/>
              <a:t>Nyelvemlékes</a:t>
            </a:r>
            <a:r>
              <a:rPr lang="tr-TR" dirty="0"/>
              <a:t> kor» ana devrinin ilk alt devri olan «az </a:t>
            </a:r>
            <a:r>
              <a:rPr lang="tr-TR" dirty="0" err="1"/>
              <a:t>ómagyar</a:t>
            </a:r>
            <a:r>
              <a:rPr lang="tr-TR" dirty="0"/>
              <a:t>-kor» adıyla anılan Eski Macar devrinden başlayarak tarihsel ve kültürel değişimlerin etkisiyle -Avrupa’nın genelinde de görüldüğü üzere- özellikle eğitim, bilim ve edebiyat alanında uzunca bir dönem büyük bir Latince etkisi görülmüştür. </a:t>
            </a:r>
          </a:p>
          <a:p>
            <a:pPr algn="just"/>
            <a:r>
              <a:rPr lang="tr-TR" dirty="0"/>
              <a:t>Latince etkisinin yerini dönemin tarihi ve politik etkenleri nedeniyle bir müddet sonra Almanca almaya başlamıştı. (dipnot1: Hatta 1784’te resmi devlet dilinin Almanca yapılmasına yönelik karar çıkarılmıştır (</a:t>
            </a:r>
            <a:r>
              <a:rPr lang="tr-TR" dirty="0" err="1"/>
              <a:t>Lajtai</a:t>
            </a:r>
            <a:r>
              <a:rPr lang="tr-TR" dirty="0"/>
              <a:t>, s.31).(ilgili karar daha sonra geri çekilmişti)</a:t>
            </a:r>
          </a:p>
          <a:p>
            <a:pPr algn="just"/>
            <a:endParaRPr lang="tr-TR" dirty="0"/>
          </a:p>
        </p:txBody>
      </p:sp>
    </p:spTree>
    <p:extLst>
      <p:ext uri="{BB962C8B-B14F-4D97-AF65-F5344CB8AC3E}">
        <p14:creationId xmlns:p14="http://schemas.microsoft.com/office/powerpoint/2010/main" val="2837265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031F6A-322C-4063-B1F6-80775E71F9E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59E7B93-B929-4FC5-A97F-A90B61087A34}"/>
              </a:ext>
            </a:extLst>
          </p:cNvPr>
          <p:cNvSpPr>
            <a:spLocks noGrp="1"/>
          </p:cNvSpPr>
          <p:nvPr>
            <p:ph idx="1"/>
          </p:nvPr>
        </p:nvSpPr>
        <p:spPr/>
        <p:txBody>
          <a:bodyPr/>
          <a:lstStyle/>
          <a:p>
            <a:pPr algn="just"/>
            <a:r>
              <a:rPr lang="tr-TR" dirty="0"/>
              <a:t>Aydınlanma dönemi ile birlikte Avrupa’nın pek çok ülkesinde olduğu gibi Macaristan’da da anadilin, yani Macar dilinin geliştirilmesi ve güçlendirilmesi için daha etkili, sistemli adımlar atılmaya başlanmıştır.</a:t>
            </a:r>
          </a:p>
          <a:p>
            <a:pPr algn="just"/>
            <a:r>
              <a:rPr lang="tr-TR" dirty="0"/>
              <a:t>Bunlardan biri de Macar Dil Yenileştirme Hareketi’dir ve Macarlar bu hareketi «Nyelvújítás» adıyla anarlar. </a:t>
            </a:r>
          </a:p>
        </p:txBody>
      </p:sp>
    </p:spTree>
    <p:extLst>
      <p:ext uri="{BB962C8B-B14F-4D97-AF65-F5344CB8AC3E}">
        <p14:creationId xmlns:p14="http://schemas.microsoft.com/office/powerpoint/2010/main" val="905621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880A4B-CADC-4196-AA84-57057FB15D6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BDF2227-E7BA-41C2-898C-5383BCBC5FDD}"/>
              </a:ext>
            </a:extLst>
          </p:cNvPr>
          <p:cNvSpPr>
            <a:spLocks noGrp="1"/>
          </p:cNvSpPr>
          <p:nvPr>
            <p:ph idx="1"/>
          </p:nvPr>
        </p:nvSpPr>
        <p:spPr/>
        <p:txBody>
          <a:bodyPr>
            <a:normAutofit/>
          </a:bodyPr>
          <a:lstStyle/>
          <a:p>
            <a:pPr algn="just"/>
            <a:r>
              <a:rPr lang="tr-TR" dirty="0"/>
              <a:t>Yaklaşık olarak 18. ve 19. yüzyılda gerçekleşen bu uzun dil mücadelesi Ferenc Kazinczy liderliğinde en etkili ve en verimli sonuçlara ulaşmıştır.</a:t>
            </a:r>
          </a:p>
          <a:p>
            <a:pPr algn="just"/>
            <a:r>
              <a:rPr lang="tr-TR" dirty="0"/>
              <a:t>Pek çok dilci, edebiyatçı ve aydın bu harekete destek verir.</a:t>
            </a:r>
          </a:p>
          <a:p>
            <a:r>
              <a:rPr lang="tr-TR" dirty="0"/>
              <a:t>Bu süreçte iki grup ortaya çıkar:</a:t>
            </a:r>
          </a:p>
          <a:p>
            <a:r>
              <a:rPr lang="tr-TR" dirty="0"/>
              <a:t>Neologlar (</a:t>
            </a:r>
            <a:r>
              <a:rPr lang="tr-TR" dirty="0" err="1"/>
              <a:t>Neológusok</a:t>
            </a:r>
            <a:r>
              <a:rPr lang="tr-TR" dirty="0"/>
              <a:t>)</a:t>
            </a:r>
          </a:p>
          <a:p>
            <a:r>
              <a:rPr lang="tr-TR" dirty="0"/>
              <a:t>Ortologlar (</a:t>
            </a:r>
            <a:r>
              <a:rPr lang="tr-TR" dirty="0" err="1"/>
              <a:t>Ortológusok</a:t>
            </a:r>
            <a:r>
              <a:rPr lang="tr-TR" dirty="0"/>
              <a:t>)</a:t>
            </a:r>
          </a:p>
          <a:p>
            <a:pPr algn="just"/>
            <a:endParaRPr lang="tr-TR" dirty="0"/>
          </a:p>
          <a:p>
            <a:pPr marL="0" indent="0" algn="just">
              <a:buNone/>
            </a:pPr>
            <a:r>
              <a:rPr lang="tr-TR" sz="1700" dirty="0"/>
              <a:t>Kaynak: Magyar </a:t>
            </a:r>
            <a:r>
              <a:rPr lang="tr-TR" sz="1700" dirty="0" err="1"/>
              <a:t>Irodalom</a:t>
            </a:r>
            <a:r>
              <a:rPr lang="tr-TR" sz="1700" dirty="0"/>
              <a:t> </a:t>
            </a:r>
            <a:r>
              <a:rPr lang="tr-TR" sz="1700" dirty="0" err="1"/>
              <a:t>Története</a:t>
            </a:r>
            <a:r>
              <a:rPr lang="tr-TR" sz="1700" dirty="0"/>
              <a:t> 1772-től 1849-ig, </a:t>
            </a:r>
            <a:r>
              <a:rPr lang="tr-TR" sz="1700" dirty="0" err="1"/>
              <a:t>Akadémiai</a:t>
            </a:r>
            <a:r>
              <a:rPr lang="tr-TR" sz="1700" dirty="0"/>
              <a:t> </a:t>
            </a:r>
            <a:r>
              <a:rPr lang="tr-TR" sz="1700" dirty="0" err="1"/>
              <a:t>Kiadó</a:t>
            </a:r>
            <a:r>
              <a:rPr lang="tr-TR" sz="1700" dirty="0"/>
              <a:t>, </a:t>
            </a:r>
            <a:r>
              <a:rPr lang="tr-TR" sz="1700" dirty="0" err="1"/>
              <a:t>Budapest</a:t>
            </a:r>
            <a:r>
              <a:rPr lang="tr-TR" sz="1700" dirty="0"/>
              <a:t>, 1965 </a:t>
            </a:r>
            <a:r>
              <a:rPr lang="tr-TR" sz="1700" dirty="0">
                <a:hlinkClick r:id="rId2"/>
              </a:rPr>
              <a:t> https://mek.oszk.hu/02200/02228/html/03/157.html</a:t>
            </a:r>
            <a:endParaRPr lang="tr-TR" sz="1700" dirty="0"/>
          </a:p>
          <a:p>
            <a:pPr algn="just"/>
            <a:endParaRPr lang="tr-TR" dirty="0"/>
          </a:p>
        </p:txBody>
      </p:sp>
    </p:spTree>
    <p:extLst>
      <p:ext uri="{BB962C8B-B14F-4D97-AF65-F5344CB8AC3E}">
        <p14:creationId xmlns:p14="http://schemas.microsoft.com/office/powerpoint/2010/main" val="618405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A3B74A-7605-4DF9-AD24-4525F2A658B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A71E68-F9AF-4D76-A2B1-1FB4B6332638}"/>
              </a:ext>
            </a:extLst>
          </p:cNvPr>
          <p:cNvSpPr>
            <a:spLocks noGrp="1"/>
          </p:cNvSpPr>
          <p:nvPr>
            <p:ph idx="1"/>
          </p:nvPr>
        </p:nvSpPr>
        <p:spPr/>
        <p:txBody>
          <a:bodyPr/>
          <a:lstStyle/>
          <a:p>
            <a:pPr marL="0" indent="0" algn="just">
              <a:buNone/>
            </a:pPr>
            <a:r>
              <a:rPr lang="tr-TR" dirty="0"/>
              <a:t>Bu iki kavramı «Yenilikçiler» (Neologlar) ve «Gelenekçiler» (Ortologlar) olarak da tanımlayabiliriz. Zira çok genel bir tanımlamayla </a:t>
            </a:r>
            <a:r>
              <a:rPr lang="tr-TR" dirty="0" err="1"/>
              <a:t>Neologlarda</a:t>
            </a:r>
            <a:r>
              <a:rPr lang="tr-TR" dirty="0"/>
              <a:t> dilin değişen şartlara göre yenilenmesi, yabancı kökenli kelimelerden tamamen temizlenmesi fikri hakimken; </a:t>
            </a:r>
            <a:r>
              <a:rPr lang="tr-TR" dirty="0" err="1"/>
              <a:t>Ortologlarda</a:t>
            </a:r>
            <a:r>
              <a:rPr lang="tr-TR" dirty="0"/>
              <a:t> dilin geleneklere bağlı kalması fikrinin hakim olduğunu söyleyebiliriz.</a:t>
            </a:r>
          </a:p>
        </p:txBody>
      </p:sp>
    </p:spTree>
    <p:extLst>
      <p:ext uri="{BB962C8B-B14F-4D97-AF65-F5344CB8AC3E}">
        <p14:creationId xmlns:p14="http://schemas.microsoft.com/office/powerpoint/2010/main" val="710407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4C824B-76D4-4D30-AE6F-B5578194A39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1A892B2-8569-4B34-BCC9-A87E3BB5133C}"/>
              </a:ext>
            </a:extLst>
          </p:cNvPr>
          <p:cNvSpPr>
            <a:spLocks noGrp="1"/>
          </p:cNvSpPr>
          <p:nvPr>
            <p:ph idx="1"/>
          </p:nvPr>
        </p:nvSpPr>
        <p:spPr/>
        <p:txBody>
          <a:bodyPr>
            <a:normAutofit fontScale="92500" lnSpcReduction="20000"/>
          </a:bodyPr>
          <a:lstStyle/>
          <a:p>
            <a:pPr algn="just"/>
            <a:r>
              <a:rPr lang="tr-TR" dirty="0"/>
              <a:t>Dil yenileştirme sırasında bu iki grup birbiri ile bir mücadele içine girmiştir ve bu mücadelenin izlerini yapılan yayımlarda da görmek mümkündür. Bu yayınlara kısaca değinecek olursak:</a:t>
            </a:r>
          </a:p>
          <a:p>
            <a:pPr algn="just"/>
            <a:r>
              <a:rPr lang="tr-TR" dirty="0"/>
              <a:t>Ferenc Kazinczy: «</a:t>
            </a:r>
            <a:r>
              <a:rPr lang="tr-TR" i="1" dirty="0" err="1"/>
              <a:t>Tövisek</a:t>
            </a:r>
            <a:r>
              <a:rPr lang="tr-TR" i="1" dirty="0"/>
              <a:t> </a:t>
            </a:r>
            <a:r>
              <a:rPr lang="tr-TR" i="1" dirty="0" err="1"/>
              <a:t>és</a:t>
            </a:r>
            <a:r>
              <a:rPr lang="tr-TR" i="1" dirty="0"/>
              <a:t> </a:t>
            </a:r>
            <a:r>
              <a:rPr lang="tr-TR" i="1" dirty="0" err="1"/>
              <a:t>Virágok</a:t>
            </a:r>
            <a:r>
              <a:rPr lang="tr-TR" dirty="0"/>
              <a:t>» (1811).</a:t>
            </a:r>
          </a:p>
          <a:p>
            <a:pPr algn="just"/>
            <a:r>
              <a:rPr lang="tr-TR" dirty="0"/>
              <a:t>Ortologlar: «</a:t>
            </a:r>
            <a:r>
              <a:rPr lang="tr-TR" i="1" dirty="0" err="1"/>
              <a:t>Mondolat</a:t>
            </a:r>
            <a:r>
              <a:rPr lang="tr-TR" dirty="0"/>
              <a:t>» (1813)</a:t>
            </a:r>
          </a:p>
          <a:p>
            <a:pPr algn="just"/>
            <a:r>
              <a:rPr lang="tr-TR" dirty="0" err="1"/>
              <a:t>Neologlar</a:t>
            </a:r>
            <a:r>
              <a:rPr lang="tr-TR" dirty="0"/>
              <a:t>(</a:t>
            </a:r>
            <a:r>
              <a:rPr lang="tr-TR" dirty="0" err="1"/>
              <a:t>Szemere</a:t>
            </a:r>
            <a:r>
              <a:rPr lang="tr-TR" dirty="0"/>
              <a:t> ve </a:t>
            </a:r>
            <a:r>
              <a:rPr lang="tr-TR" dirty="0" err="1"/>
              <a:t>Kölcey</a:t>
            </a:r>
            <a:r>
              <a:rPr lang="tr-TR" dirty="0"/>
              <a:t>): «</a:t>
            </a:r>
            <a:r>
              <a:rPr lang="tr-TR" i="1" dirty="0" err="1"/>
              <a:t>Felelet</a:t>
            </a:r>
            <a:r>
              <a:rPr lang="tr-TR" i="1" dirty="0"/>
              <a:t> a </a:t>
            </a:r>
            <a:r>
              <a:rPr lang="tr-TR" i="1" dirty="0" err="1"/>
              <a:t>Mondolatra</a:t>
            </a:r>
            <a:r>
              <a:rPr lang="tr-TR" dirty="0"/>
              <a:t>» (1815)</a:t>
            </a:r>
          </a:p>
          <a:p>
            <a:pPr algn="just"/>
            <a:r>
              <a:rPr lang="tr-TR" dirty="0"/>
              <a:t>Ferenc Kazinczy: “</a:t>
            </a:r>
            <a:r>
              <a:rPr lang="tr-TR" i="1" dirty="0"/>
              <a:t>Ortológus </a:t>
            </a:r>
            <a:r>
              <a:rPr lang="tr-TR" i="1" dirty="0" err="1"/>
              <a:t>és</a:t>
            </a:r>
            <a:r>
              <a:rPr lang="tr-TR" i="1" dirty="0"/>
              <a:t> neológus </a:t>
            </a:r>
            <a:r>
              <a:rPr lang="tr-TR" i="1" dirty="0" err="1"/>
              <a:t>nálunk</a:t>
            </a:r>
            <a:r>
              <a:rPr lang="tr-TR" i="1" dirty="0"/>
              <a:t> </a:t>
            </a:r>
            <a:r>
              <a:rPr lang="tr-TR" i="1" dirty="0" err="1"/>
              <a:t>és</a:t>
            </a:r>
            <a:r>
              <a:rPr lang="tr-TR" i="1" dirty="0"/>
              <a:t> </a:t>
            </a:r>
            <a:r>
              <a:rPr lang="tr-TR" i="1" dirty="0" err="1"/>
              <a:t>más</a:t>
            </a:r>
            <a:r>
              <a:rPr lang="tr-TR" i="1" dirty="0"/>
              <a:t> </a:t>
            </a:r>
            <a:r>
              <a:rPr lang="tr-TR" i="1" dirty="0" err="1"/>
              <a:t>nemzeteknél</a:t>
            </a:r>
            <a:r>
              <a:rPr lang="tr-TR" dirty="0"/>
              <a:t>” (1819).</a:t>
            </a:r>
          </a:p>
          <a:p>
            <a:pPr marL="0" indent="0" algn="just">
              <a:buNone/>
            </a:pPr>
            <a:endParaRPr lang="tr-TR" dirty="0"/>
          </a:p>
          <a:p>
            <a:pPr marL="0" indent="0" algn="just">
              <a:buNone/>
            </a:pPr>
            <a:endParaRPr lang="tr-TR" dirty="0"/>
          </a:p>
          <a:p>
            <a:pPr marL="0" indent="0" algn="just">
              <a:buNone/>
            </a:pPr>
            <a:r>
              <a:rPr lang="tr-TR" sz="2100" dirty="0"/>
              <a:t>Kaynak: Magyar </a:t>
            </a:r>
            <a:r>
              <a:rPr lang="tr-TR" sz="2100" dirty="0" err="1"/>
              <a:t>Irodalom</a:t>
            </a:r>
            <a:r>
              <a:rPr lang="tr-TR" sz="2100" dirty="0"/>
              <a:t> </a:t>
            </a:r>
            <a:r>
              <a:rPr lang="tr-TR" sz="2100" dirty="0" err="1"/>
              <a:t>Története</a:t>
            </a:r>
            <a:r>
              <a:rPr lang="tr-TR" sz="2100" dirty="0"/>
              <a:t> 1772-től 1849-ig, Akadémiai </a:t>
            </a:r>
            <a:r>
              <a:rPr lang="tr-TR" sz="2100" dirty="0" err="1"/>
              <a:t>Kiadó</a:t>
            </a:r>
            <a:r>
              <a:rPr lang="tr-TR" sz="2100" dirty="0"/>
              <a:t>, </a:t>
            </a:r>
            <a:r>
              <a:rPr lang="tr-TR" sz="2100" dirty="0" err="1"/>
              <a:t>Budapest</a:t>
            </a:r>
            <a:r>
              <a:rPr lang="tr-TR" sz="2100" dirty="0"/>
              <a:t>, 1965 </a:t>
            </a:r>
          </a:p>
          <a:p>
            <a:pPr marL="0" indent="0" algn="just">
              <a:buNone/>
            </a:pPr>
            <a:r>
              <a:rPr lang="tr-TR" sz="2100" dirty="0">
                <a:hlinkClick r:id="rId2"/>
              </a:rPr>
              <a:t> https://mek.oszk.hu/02200/02228/html/03/157.html</a:t>
            </a:r>
            <a:endParaRPr lang="tr-TR" sz="2100"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3493278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D675F4-607C-4EED-9822-BDBBAF480FD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6965CCD-9D21-4771-9743-0F73C6E80233}"/>
              </a:ext>
            </a:extLst>
          </p:cNvPr>
          <p:cNvSpPr>
            <a:spLocks noGrp="1"/>
          </p:cNvSpPr>
          <p:nvPr>
            <p:ph idx="1"/>
          </p:nvPr>
        </p:nvSpPr>
        <p:spPr/>
        <p:txBody>
          <a:bodyPr/>
          <a:lstStyle/>
          <a:p>
            <a:pPr marL="0" indent="0">
              <a:buNone/>
            </a:pPr>
            <a:r>
              <a:rPr lang="tr-TR" dirty="0"/>
              <a:t>Özetle:</a:t>
            </a:r>
          </a:p>
          <a:p>
            <a:pPr algn="just"/>
            <a:r>
              <a:rPr lang="tr-TR" dirty="0"/>
              <a:t>Dil Yenileştirme Hareketi sırasında kullanılmayan eski sözcükler ve «</a:t>
            </a:r>
            <a:r>
              <a:rPr lang="tr-TR" dirty="0" err="1"/>
              <a:t>tájszó</a:t>
            </a:r>
            <a:r>
              <a:rPr lang="tr-TR" dirty="0"/>
              <a:t>» adıyla anılan farklı ağız ve lehçelerdeki sözcükler Macar sözvarlığına kazandırılmış, yabancı sözcükler Macarcalaştırılmış, yapım ekleriyle yeni sözcükler türetilmiş, yeni sözcük türetme yöntemleri oluşturulmuş ve böylelikle Macar dili yabancı dil etkisinden arındırılarak Macar söz varlığı zenginleştirilmiştir.</a:t>
            </a:r>
          </a:p>
          <a:p>
            <a:endParaRPr lang="tr-TR" dirty="0"/>
          </a:p>
          <a:p>
            <a:endParaRPr lang="tr-TR" dirty="0"/>
          </a:p>
        </p:txBody>
      </p:sp>
    </p:spTree>
    <p:extLst>
      <p:ext uri="{BB962C8B-B14F-4D97-AF65-F5344CB8AC3E}">
        <p14:creationId xmlns:p14="http://schemas.microsoft.com/office/powerpoint/2010/main" val="1332087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40B013-B85E-4063-9B60-28489AAC180D}"/>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8F2B6587-D1C5-43A4-B7C3-6D88A842C4A4}"/>
              </a:ext>
            </a:extLst>
          </p:cNvPr>
          <p:cNvSpPr>
            <a:spLocks noGrp="1"/>
          </p:cNvSpPr>
          <p:nvPr>
            <p:ph idx="1"/>
          </p:nvPr>
        </p:nvSpPr>
        <p:spPr/>
        <p:txBody>
          <a:bodyPr>
            <a:normAutofit fontScale="70000" lnSpcReduction="20000"/>
          </a:bodyPr>
          <a:lstStyle/>
          <a:p>
            <a:pPr algn="just">
              <a:lnSpc>
                <a:spcPct val="120000"/>
              </a:lnSpc>
            </a:pPr>
            <a:r>
              <a:rPr lang="tr-TR" dirty="0"/>
              <a:t>Lajtai, </a:t>
            </a:r>
            <a:r>
              <a:rPr lang="tr-TR" dirty="0" err="1"/>
              <a:t>L.László</a:t>
            </a:r>
            <a:r>
              <a:rPr lang="tr-TR" dirty="0"/>
              <a:t>, </a:t>
            </a:r>
            <a:r>
              <a:rPr lang="tr-TR" i="1" dirty="0" err="1"/>
              <a:t>Nemzetkép</a:t>
            </a:r>
            <a:r>
              <a:rPr lang="tr-TR" i="1" dirty="0"/>
              <a:t> az </a:t>
            </a:r>
            <a:r>
              <a:rPr lang="tr-TR" i="1" dirty="0" err="1"/>
              <a:t>iskolai</a:t>
            </a:r>
            <a:r>
              <a:rPr lang="tr-TR" i="1" dirty="0"/>
              <a:t> </a:t>
            </a:r>
            <a:r>
              <a:rPr lang="tr-TR" i="1" dirty="0" err="1"/>
              <a:t>történelemoktatásban</a:t>
            </a:r>
            <a:r>
              <a:rPr lang="tr-TR" i="1" dirty="0"/>
              <a:t> (1777-1848), A </a:t>
            </a:r>
            <a:r>
              <a:rPr lang="tr-TR" i="1" dirty="0" err="1"/>
              <a:t>nemzeti</a:t>
            </a:r>
            <a:r>
              <a:rPr lang="tr-TR" i="1" dirty="0"/>
              <a:t> </a:t>
            </a:r>
            <a:r>
              <a:rPr lang="tr-TR" i="1" dirty="0" err="1"/>
              <a:t>történelem</a:t>
            </a:r>
            <a:r>
              <a:rPr lang="tr-TR" i="1" dirty="0"/>
              <a:t> </a:t>
            </a:r>
            <a:r>
              <a:rPr lang="tr-TR" i="1" dirty="0" err="1"/>
              <a:t>konstruálása</a:t>
            </a:r>
            <a:r>
              <a:rPr lang="tr-TR" i="1" dirty="0"/>
              <a:t> az </a:t>
            </a:r>
            <a:r>
              <a:rPr lang="tr-TR" i="1" dirty="0" err="1"/>
              <a:t>első</a:t>
            </a:r>
            <a:r>
              <a:rPr lang="tr-TR" i="1" dirty="0"/>
              <a:t> magyar </a:t>
            </a:r>
            <a:r>
              <a:rPr lang="tr-TR" i="1" dirty="0" err="1"/>
              <a:t>történelemtankönyvekben</a:t>
            </a:r>
            <a:r>
              <a:rPr lang="tr-TR" dirty="0"/>
              <a:t>, </a:t>
            </a:r>
            <a:r>
              <a:rPr lang="tr-TR" dirty="0" err="1"/>
              <a:t>Iskolakultúra-könvyek</a:t>
            </a:r>
            <a:r>
              <a:rPr lang="tr-TR" dirty="0"/>
              <a:t> 21., </a:t>
            </a:r>
            <a:r>
              <a:rPr lang="tr-TR" dirty="0" err="1"/>
              <a:t>Sorozatszerkesztő</a:t>
            </a:r>
            <a:r>
              <a:rPr lang="tr-TR" dirty="0"/>
              <a:t>: </a:t>
            </a:r>
            <a:r>
              <a:rPr lang="tr-TR" dirty="0" err="1"/>
              <a:t>Géczi</a:t>
            </a:r>
            <a:r>
              <a:rPr lang="tr-TR" dirty="0"/>
              <a:t> </a:t>
            </a:r>
            <a:r>
              <a:rPr lang="tr-TR" dirty="0" err="1"/>
              <a:t>János</a:t>
            </a:r>
            <a:r>
              <a:rPr lang="tr-TR" dirty="0"/>
              <a:t>, </a:t>
            </a:r>
            <a:r>
              <a:rPr lang="tr-TR" dirty="0" err="1"/>
              <a:t>Szerkesztő</a:t>
            </a:r>
            <a:r>
              <a:rPr lang="tr-TR" dirty="0"/>
              <a:t>: </a:t>
            </a:r>
            <a:r>
              <a:rPr lang="tr-TR" dirty="0" err="1"/>
              <a:t>Horvát</a:t>
            </a:r>
            <a:r>
              <a:rPr lang="tr-TR" dirty="0"/>
              <a:t> József, </a:t>
            </a:r>
            <a:r>
              <a:rPr lang="tr-TR" dirty="0" err="1"/>
              <a:t>Iskolakultúra-Országos</a:t>
            </a:r>
            <a:r>
              <a:rPr lang="tr-TR" dirty="0"/>
              <a:t> Széchenyi </a:t>
            </a:r>
            <a:r>
              <a:rPr lang="tr-TR" dirty="0" err="1"/>
              <a:t>Könyvtár-Országos</a:t>
            </a:r>
            <a:r>
              <a:rPr lang="tr-TR" dirty="0"/>
              <a:t> </a:t>
            </a:r>
            <a:r>
              <a:rPr lang="tr-TR" dirty="0" err="1"/>
              <a:t>Pedogógiai</a:t>
            </a:r>
            <a:r>
              <a:rPr lang="tr-TR" dirty="0"/>
              <a:t> </a:t>
            </a:r>
            <a:r>
              <a:rPr lang="tr-TR" dirty="0" err="1"/>
              <a:t>Könyvtár</a:t>
            </a:r>
            <a:r>
              <a:rPr lang="tr-TR" dirty="0"/>
              <a:t> </a:t>
            </a:r>
            <a:r>
              <a:rPr lang="tr-TR" dirty="0" err="1"/>
              <a:t>és</a:t>
            </a:r>
            <a:r>
              <a:rPr lang="tr-TR" dirty="0"/>
              <a:t> </a:t>
            </a:r>
            <a:r>
              <a:rPr lang="tr-TR" dirty="0" err="1"/>
              <a:t>Múzeum</a:t>
            </a:r>
            <a:r>
              <a:rPr lang="tr-TR" dirty="0"/>
              <a:t>, </a:t>
            </a:r>
            <a:r>
              <a:rPr lang="tr-TR" dirty="0" err="1"/>
              <a:t>Pécs-Budapest</a:t>
            </a:r>
            <a:r>
              <a:rPr lang="tr-TR" dirty="0"/>
              <a:t>, 2004. </a:t>
            </a:r>
          </a:p>
          <a:p>
            <a:pPr marL="0" indent="0" algn="just">
              <a:lnSpc>
                <a:spcPct val="120000"/>
              </a:lnSpc>
              <a:buNone/>
            </a:pPr>
            <a:r>
              <a:rPr lang="tr-TR" u="sng" dirty="0">
                <a:hlinkClick r:id="rId2"/>
              </a:rPr>
              <a:t>http://misc.bibl.u-szeged.hu/45487/1/iskolakultura_konyvek_021.pdf</a:t>
            </a:r>
            <a:endParaRPr lang="tr-TR" u="sng" dirty="0"/>
          </a:p>
          <a:p>
            <a:pPr marL="0" indent="0" algn="just">
              <a:lnSpc>
                <a:spcPct val="120000"/>
              </a:lnSpc>
              <a:buNone/>
            </a:pPr>
            <a:endParaRPr lang="tr-TR" dirty="0"/>
          </a:p>
          <a:p>
            <a:pPr algn="just">
              <a:lnSpc>
                <a:spcPct val="120000"/>
              </a:lnSpc>
            </a:pPr>
            <a:r>
              <a:rPr lang="tr-TR" dirty="0"/>
              <a:t>Kaynak: Magyar </a:t>
            </a:r>
            <a:r>
              <a:rPr lang="tr-TR" dirty="0" err="1"/>
              <a:t>Irodalom</a:t>
            </a:r>
            <a:r>
              <a:rPr lang="tr-TR" dirty="0"/>
              <a:t> </a:t>
            </a:r>
            <a:r>
              <a:rPr lang="tr-TR" dirty="0" err="1"/>
              <a:t>Története</a:t>
            </a:r>
            <a:r>
              <a:rPr lang="tr-TR" dirty="0"/>
              <a:t> III, 1772-től 1849-ig, Főszerkesztő: </a:t>
            </a:r>
            <a:r>
              <a:rPr lang="tr-TR" dirty="0" err="1"/>
              <a:t>Sőtér</a:t>
            </a:r>
            <a:r>
              <a:rPr lang="tr-TR" dirty="0"/>
              <a:t> István, </a:t>
            </a:r>
            <a:r>
              <a:rPr lang="tr-TR" dirty="0" err="1"/>
              <a:t>Irták</a:t>
            </a:r>
            <a:r>
              <a:rPr lang="tr-TR" dirty="0"/>
              <a:t>: Dezsényi </a:t>
            </a:r>
            <a:r>
              <a:rPr lang="tr-TR" dirty="0" err="1"/>
              <a:t>Béla</a:t>
            </a:r>
            <a:r>
              <a:rPr lang="tr-TR" dirty="0"/>
              <a:t>, </a:t>
            </a:r>
            <a:r>
              <a:rPr lang="tr-TR" dirty="0" err="1"/>
              <a:t>Fenyő</a:t>
            </a:r>
            <a:r>
              <a:rPr lang="tr-TR" dirty="0"/>
              <a:t> István, </a:t>
            </a:r>
            <a:r>
              <a:rPr lang="tr-TR" dirty="0" err="1"/>
              <a:t>Horváth</a:t>
            </a:r>
            <a:r>
              <a:rPr lang="tr-TR" dirty="0"/>
              <a:t> </a:t>
            </a:r>
            <a:r>
              <a:rPr lang="tr-TR" dirty="0" err="1"/>
              <a:t>Károly</a:t>
            </a:r>
            <a:r>
              <a:rPr lang="tr-TR" dirty="0"/>
              <a:t>, </a:t>
            </a:r>
            <a:r>
              <a:rPr lang="tr-TR" dirty="0" err="1"/>
              <a:t>Julow</a:t>
            </a:r>
            <a:r>
              <a:rPr lang="tr-TR" dirty="0"/>
              <a:t> </a:t>
            </a:r>
            <a:r>
              <a:rPr lang="tr-TR" dirty="0" err="1"/>
              <a:t>Viktor</a:t>
            </a:r>
            <a:r>
              <a:rPr lang="tr-TR" dirty="0"/>
              <a:t>, </a:t>
            </a:r>
            <a:r>
              <a:rPr lang="tr-TR" dirty="0" err="1"/>
              <a:t>Lukácsy</a:t>
            </a:r>
            <a:r>
              <a:rPr lang="tr-TR" dirty="0"/>
              <a:t> Sándor, </a:t>
            </a:r>
            <a:r>
              <a:rPr lang="tr-TR" dirty="0" err="1"/>
              <a:t>Mezei</a:t>
            </a:r>
            <a:r>
              <a:rPr lang="tr-TR" dirty="0"/>
              <a:t> </a:t>
            </a:r>
            <a:r>
              <a:rPr lang="tr-TR" dirty="0" err="1"/>
              <a:t>Márta</a:t>
            </a:r>
            <a:r>
              <a:rPr lang="tr-TR" dirty="0"/>
              <a:t>, </a:t>
            </a:r>
            <a:r>
              <a:rPr lang="tr-TR" dirty="0" err="1"/>
              <a:t>Orosz</a:t>
            </a:r>
            <a:r>
              <a:rPr lang="tr-TR" dirty="0"/>
              <a:t> </a:t>
            </a:r>
            <a:r>
              <a:rPr lang="tr-TR" dirty="0" err="1"/>
              <a:t>László</a:t>
            </a:r>
            <a:r>
              <a:rPr lang="tr-TR" dirty="0"/>
              <a:t>, </a:t>
            </a:r>
            <a:r>
              <a:rPr lang="tr-TR" dirty="0" err="1"/>
              <a:t>Pándi</a:t>
            </a:r>
            <a:r>
              <a:rPr lang="tr-TR" dirty="0"/>
              <a:t> </a:t>
            </a:r>
            <a:r>
              <a:rPr lang="tr-TR" dirty="0" err="1"/>
              <a:t>Pál</a:t>
            </a:r>
            <a:r>
              <a:rPr lang="tr-TR" dirty="0"/>
              <a:t>, </a:t>
            </a:r>
            <a:r>
              <a:rPr lang="tr-TR" dirty="0" err="1"/>
              <a:t>Solt</a:t>
            </a:r>
            <a:r>
              <a:rPr lang="tr-TR" dirty="0"/>
              <a:t> </a:t>
            </a:r>
            <a:r>
              <a:rPr lang="tr-TR" dirty="0" err="1"/>
              <a:t>Andor</a:t>
            </a:r>
            <a:r>
              <a:rPr lang="tr-TR" dirty="0"/>
              <a:t>, </a:t>
            </a:r>
            <a:r>
              <a:rPr lang="tr-TR" dirty="0" err="1"/>
              <a:t>Sötér</a:t>
            </a:r>
            <a:r>
              <a:rPr lang="tr-TR" dirty="0"/>
              <a:t> István, </a:t>
            </a:r>
            <a:r>
              <a:rPr lang="tr-TR" dirty="0" err="1"/>
              <a:t>Szauder</a:t>
            </a:r>
            <a:r>
              <a:rPr lang="tr-TR" dirty="0"/>
              <a:t> József, </a:t>
            </a:r>
            <a:r>
              <a:rPr lang="tr-TR" dirty="0" err="1"/>
              <a:t>Tarnai</a:t>
            </a:r>
            <a:r>
              <a:rPr lang="tr-TR" dirty="0"/>
              <a:t> </a:t>
            </a:r>
            <a:r>
              <a:rPr lang="tr-TR" dirty="0" err="1"/>
              <a:t>Andor</a:t>
            </a:r>
            <a:r>
              <a:rPr lang="tr-TR" dirty="0"/>
              <a:t>, </a:t>
            </a:r>
            <a:r>
              <a:rPr lang="tr-TR" dirty="0" err="1"/>
              <a:t>T.Erdélyi</a:t>
            </a:r>
            <a:r>
              <a:rPr lang="tr-TR" dirty="0"/>
              <a:t> Ilona </a:t>
            </a:r>
            <a:r>
              <a:rPr lang="tr-TR" dirty="0" err="1"/>
              <a:t>Tóth</a:t>
            </a:r>
            <a:r>
              <a:rPr lang="tr-TR" dirty="0"/>
              <a:t> </a:t>
            </a:r>
            <a:r>
              <a:rPr lang="tr-TR" dirty="0" err="1"/>
              <a:t>Dezső</a:t>
            </a:r>
            <a:r>
              <a:rPr lang="tr-TR" dirty="0"/>
              <a:t>, </a:t>
            </a:r>
            <a:r>
              <a:rPr lang="tr-TR" dirty="0" err="1"/>
              <a:t>Wéber</a:t>
            </a:r>
            <a:r>
              <a:rPr lang="tr-TR" dirty="0"/>
              <a:t> </a:t>
            </a:r>
            <a:r>
              <a:rPr lang="tr-TR" dirty="0" err="1"/>
              <a:t>Antal</a:t>
            </a:r>
            <a:r>
              <a:rPr lang="tr-TR" dirty="0"/>
              <a:t>, Akadémiai </a:t>
            </a:r>
            <a:r>
              <a:rPr lang="tr-TR" dirty="0" err="1"/>
              <a:t>Kiadó</a:t>
            </a:r>
            <a:r>
              <a:rPr lang="tr-TR" dirty="0"/>
              <a:t>, </a:t>
            </a:r>
            <a:r>
              <a:rPr lang="tr-TR" dirty="0" err="1"/>
              <a:t>Budapest</a:t>
            </a:r>
            <a:r>
              <a:rPr lang="tr-TR" dirty="0"/>
              <a:t>, 1965. </a:t>
            </a:r>
          </a:p>
          <a:p>
            <a:pPr marL="0" indent="0" algn="just">
              <a:lnSpc>
                <a:spcPct val="120000"/>
              </a:lnSpc>
              <a:buNone/>
            </a:pPr>
            <a:r>
              <a:rPr lang="tr-TR" dirty="0">
                <a:hlinkClick r:id="rId3"/>
              </a:rPr>
              <a:t> https://mek.oszk.hu/02200/02228/html/03/157.html</a:t>
            </a:r>
            <a:endParaRPr lang="tr-TR" dirty="0"/>
          </a:p>
          <a:p>
            <a:pPr marL="0" indent="0" algn="just">
              <a:buNone/>
            </a:pPr>
            <a:endParaRPr lang="tr-TR" u="sng" dirty="0"/>
          </a:p>
          <a:p>
            <a:pPr algn="just"/>
            <a:endParaRPr lang="tr-TR" dirty="0"/>
          </a:p>
        </p:txBody>
      </p:sp>
    </p:spTree>
    <p:extLst>
      <p:ext uri="{BB962C8B-B14F-4D97-AF65-F5344CB8AC3E}">
        <p14:creationId xmlns:p14="http://schemas.microsoft.com/office/powerpoint/2010/main" val="27348648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608</Words>
  <Application>Microsoft Office PowerPoint</Application>
  <PresentationFormat>Geniş ekran</PresentationFormat>
  <Paragraphs>35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Macar Dil Bilimi</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Macar Dil Bilimi</dc:title>
  <dc:creator>Alpertunga Altaylı</dc:creator>
  <cp:lastModifiedBy>Alpertunga Altaylı</cp:lastModifiedBy>
  <cp:revision>44</cp:revision>
  <dcterms:created xsi:type="dcterms:W3CDTF">2020-05-10T00:19:56Z</dcterms:created>
  <dcterms:modified xsi:type="dcterms:W3CDTF">2020-05-12T12:55:40Z</dcterms:modified>
</cp:coreProperties>
</file>