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03D4D-F3F4-4C16-85A6-F787E1DFC7FD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82B5-3F3C-48F2-97BF-243DA99E6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1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84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8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9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03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30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29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4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8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65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6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0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1787037" y="2679272"/>
            <a:ext cx="58293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Güneş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96083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8" name="Picture 10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4" y="391115"/>
            <a:ext cx="59531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494" y="2924766"/>
            <a:ext cx="2089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https://www.capitolhilloutsider.com</a:t>
            </a:r>
          </a:p>
        </p:txBody>
      </p:sp>
      <p:pic>
        <p:nvPicPr>
          <p:cNvPr id="94222" name="Picture 14" descr="maunder butterfly and other diagrams of su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4" y="3601460"/>
            <a:ext cx="8202388" cy="21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494" y="5704638"/>
            <a:ext cx="1452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173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082" name="Object 2"/>
          <p:cNvGraphicFramePr>
            <a:graphicFrameLocks noChangeAspect="1"/>
          </p:cNvGraphicFramePr>
          <p:nvPr/>
        </p:nvGraphicFramePr>
        <p:xfrm>
          <a:off x="1547813" y="1341438"/>
          <a:ext cx="6334125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341438"/>
                        <a:ext cx="6334125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47813" y="5639191"/>
            <a:ext cx="2577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http://pictorial-guide-to-energy.blogspot.com</a:t>
            </a:r>
          </a:p>
        </p:txBody>
      </p:sp>
    </p:spTree>
    <p:extLst>
      <p:ext uri="{BB962C8B-B14F-4D97-AF65-F5344CB8AC3E}">
        <p14:creationId xmlns:p14="http://schemas.microsoft.com/office/powerpoint/2010/main" val="3859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2" name="Picture 12" descr="https://www.extremetech.com/wp-content/uploads/2014/07/7936905134_61fa20b066_h-64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235131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787" y="4045131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https://www.extremetech.com</a:t>
            </a:r>
          </a:p>
        </p:txBody>
      </p:sp>
      <p:pic>
        <p:nvPicPr>
          <p:cNvPr id="92174" name="Picture 14" descr="solar flares and earth size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669308"/>
            <a:ext cx="5365750" cy="30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8673" y="6611779"/>
            <a:ext cx="1470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</a:t>
            </a:r>
            <a:r>
              <a:rPr lang="tr-TR" sz="1000" dirty="0" smtClean="0"/>
              <a:t>svs.gsfc.nasa.go</a:t>
            </a:r>
            <a:r>
              <a:rPr lang="en-US" sz="1000" dirty="0" smtClean="0"/>
              <a:t>v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7933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68313" y="44450"/>
            <a:ext cx="8281987" cy="608013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5050"/>
                </a:solidFill>
                <a:latin typeface="Monotype Corsiva" panose="03010101010201010101" pitchFamily="66" charset="0"/>
              </a:rPr>
              <a:t>G</a:t>
            </a:r>
            <a:r>
              <a:rPr lang="tr-TR" altLang="tr-TR" sz="4400">
                <a:solidFill>
                  <a:srgbClr val="FF5050"/>
                </a:solidFill>
              </a:rPr>
              <a:t>Ö</a:t>
            </a:r>
            <a:r>
              <a:rPr lang="tr-TR" altLang="tr-TR" sz="4400">
                <a:solidFill>
                  <a:srgbClr val="FF5050"/>
                </a:solidFill>
                <a:latin typeface="Monotype Corsiva" panose="03010101010201010101" pitchFamily="66" charset="0"/>
              </a:rPr>
              <a:t>KCİSİMLERİ</a:t>
            </a:r>
          </a:p>
        </p:txBody>
      </p:sp>
      <p:sp>
        <p:nvSpPr>
          <p:cNvPr id="304131" name="Rectangle 3"/>
          <p:cNvSpPr>
            <a:spLocks noGrp="1"/>
          </p:cNvSpPr>
          <p:nvPr>
            <p:ph type="title"/>
          </p:nvPr>
        </p:nvSpPr>
        <p:spPr>
          <a:xfrm>
            <a:off x="1908175" y="1557338"/>
            <a:ext cx="5759450" cy="43211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200" smtClean="0">
                <a:solidFill>
                  <a:srgbClr val="6600FF"/>
                </a:solidFill>
                <a:latin typeface="Monotype Corsiva" panose="03010101010201010101" pitchFamily="66" charset="0"/>
              </a:rPr>
              <a:t>YILDIZLAR</a:t>
            </a:r>
            <a:br>
              <a:rPr lang="tr-TR" altLang="tr-TR" sz="3200" smtClean="0">
                <a:solidFill>
                  <a:srgbClr val="6600FF"/>
                </a:solidFill>
                <a:latin typeface="Monotype Corsiva" panose="03010101010201010101" pitchFamily="66" charset="0"/>
              </a:rPr>
            </a:b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K</a:t>
            </a:r>
            <a:r>
              <a:rPr lang="tr-TR" altLang="tr-TR" sz="3200" smtClean="0">
                <a:solidFill>
                  <a:srgbClr val="339933"/>
                </a:solidFill>
              </a:rPr>
              <a:t>ü</a:t>
            </a: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tle:</a:t>
            </a:r>
            <a:r>
              <a:rPr lang="tr-TR" altLang="tr-TR" sz="3200" smtClean="0"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3370B"/>
                </a:solidFill>
                <a:latin typeface="Monotype Corsiva" panose="03010101010201010101" pitchFamily="66" charset="0"/>
              </a:rPr>
              <a:t>100M</a:t>
            </a:r>
            <a:r>
              <a:rPr lang="en-US" altLang="tr-TR" sz="2000" baseline="-25000" smtClean="0">
                <a:solidFill>
                  <a:srgbClr val="C3370B"/>
                </a:solidFill>
              </a:rPr>
              <a:t>☉</a:t>
            </a:r>
            <a:r>
              <a:rPr lang="tr-TR" altLang="tr-TR" sz="3200" smtClean="0">
                <a:solidFill>
                  <a:srgbClr val="C3370B"/>
                </a:solidFill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3370B"/>
                </a:solidFill>
              </a:rPr>
              <a:t>–</a:t>
            </a:r>
            <a:r>
              <a:rPr lang="tr-TR" altLang="tr-TR" sz="3200" smtClean="0">
                <a:solidFill>
                  <a:srgbClr val="C3370B"/>
                </a:solidFill>
                <a:latin typeface="Monotype Corsiva" panose="03010101010201010101" pitchFamily="66" charset="0"/>
              </a:rPr>
              <a:t>  0.075 M</a:t>
            </a:r>
            <a:r>
              <a:rPr lang="en-US" altLang="tr-TR" sz="2000" baseline="-25000" smtClean="0">
                <a:solidFill>
                  <a:srgbClr val="C3370B"/>
                </a:solidFill>
              </a:rPr>
              <a:t>☉</a:t>
            </a:r>
            <a:r>
              <a:rPr lang="tr-TR" altLang="tr-TR" smtClean="0"/>
              <a:t> 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/>
            </a:r>
            <a:b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</a:b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Işınım G</a:t>
            </a:r>
            <a:r>
              <a:rPr lang="tr-TR" altLang="tr-TR" sz="3200" smtClean="0">
                <a:solidFill>
                  <a:srgbClr val="339933"/>
                </a:solidFill>
              </a:rPr>
              <a:t>üç</a:t>
            </a: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leri:</a:t>
            </a:r>
            <a:r>
              <a:rPr lang="tr-TR" altLang="tr-TR" sz="3200" smtClean="0"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10</a:t>
            </a:r>
            <a:r>
              <a:rPr lang="tr-TR" altLang="tr-TR" sz="3200" baseline="30000" smtClean="0">
                <a:solidFill>
                  <a:srgbClr val="C52409"/>
                </a:solidFill>
                <a:latin typeface="Monotype Corsiva" panose="03010101010201010101" pitchFamily="66" charset="0"/>
              </a:rPr>
              <a:t>6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L</a:t>
            </a:r>
            <a:r>
              <a:rPr lang="en-US" altLang="tr-TR" sz="2000" baseline="-25000" smtClean="0">
                <a:solidFill>
                  <a:srgbClr val="C52409"/>
                </a:solidFill>
              </a:rPr>
              <a:t>☉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52409"/>
                </a:solidFill>
              </a:rPr>
              <a:t>–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 10</a:t>
            </a:r>
            <a:r>
              <a:rPr lang="tr-TR" altLang="tr-TR" sz="3200" baseline="30000" smtClean="0">
                <a:solidFill>
                  <a:srgbClr val="C52409"/>
                </a:solidFill>
                <a:latin typeface="Monotype Corsiva" panose="03010101010201010101" pitchFamily="66" charset="0"/>
              </a:rPr>
              <a:t>-4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L</a:t>
            </a:r>
            <a:r>
              <a:rPr lang="en-US" altLang="tr-TR" sz="2000" baseline="-25000" smtClean="0">
                <a:solidFill>
                  <a:srgbClr val="C52409"/>
                </a:solidFill>
              </a:rPr>
              <a:t>☉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latin typeface="Monotype Corsiva" panose="03010101010201010101" pitchFamily="66" charset="0"/>
              </a:rPr>
              <a:t/>
            </a:r>
            <a:br>
              <a:rPr lang="tr-TR" altLang="tr-TR" sz="3200" smtClean="0">
                <a:latin typeface="Monotype Corsiva" panose="03010101010201010101" pitchFamily="66" charset="0"/>
              </a:rPr>
            </a:b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Sıcaklık:</a:t>
            </a:r>
            <a:r>
              <a:rPr lang="tr-TR" altLang="tr-TR" sz="3200" smtClean="0"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50000K  </a:t>
            </a:r>
            <a:r>
              <a:rPr lang="tr-TR" altLang="tr-TR" sz="3200" smtClean="0">
                <a:solidFill>
                  <a:srgbClr val="C52409"/>
                </a:solidFill>
              </a:rPr>
              <a:t>–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  2000 K</a:t>
            </a:r>
            <a:b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</a:b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Yarı</a:t>
            </a:r>
            <a:r>
              <a:rPr lang="tr-TR" altLang="tr-TR" sz="3200" smtClean="0">
                <a:solidFill>
                  <a:srgbClr val="339933"/>
                </a:solidFill>
              </a:rPr>
              <a:t>ç</a:t>
            </a: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ap:</a:t>
            </a:r>
            <a:r>
              <a:rPr lang="tr-TR" altLang="tr-TR" sz="3200" smtClean="0"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10</a:t>
            </a:r>
            <a:r>
              <a:rPr lang="tr-TR" altLang="tr-TR" sz="3200" baseline="30000" smtClean="0">
                <a:solidFill>
                  <a:srgbClr val="C52409"/>
                </a:solidFill>
                <a:latin typeface="Monotype Corsiva" panose="03010101010201010101" pitchFamily="66" charset="0"/>
              </a:rPr>
              <a:t>3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R </a:t>
            </a:r>
            <a:r>
              <a:rPr lang="en-US" altLang="tr-TR" sz="2000" baseline="-25000" smtClean="0">
                <a:solidFill>
                  <a:srgbClr val="C52409"/>
                </a:solidFill>
              </a:rPr>
              <a:t>☉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- 10</a:t>
            </a:r>
            <a:r>
              <a:rPr lang="tr-TR" altLang="tr-TR" sz="3200" baseline="30000" smtClean="0">
                <a:solidFill>
                  <a:srgbClr val="C52409"/>
                </a:solidFill>
                <a:latin typeface="Monotype Corsiva" panose="03010101010201010101" pitchFamily="66" charset="0"/>
              </a:rPr>
              <a:t>-1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R </a:t>
            </a:r>
            <a:r>
              <a:rPr lang="en-US" altLang="tr-TR" sz="2000" baseline="-25000" smtClean="0">
                <a:solidFill>
                  <a:srgbClr val="C52409"/>
                </a:solidFill>
              </a:rPr>
              <a:t>☉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 </a:t>
            </a:r>
            <a:b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</a:br>
            <a:r>
              <a:rPr lang="tr-TR" altLang="tr-TR" sz="3200" smtClean="0">
                <a:latin typeface="Monotype Corsiva" panose="03010101010201010101" pitchFamily="66" charset="0"/>
              </a:rPr>
              <a:t/>
            </a:r>
            <a:br>
              <a:rPr lang="tr-TR" altLang="tr-TR" sz="3200" smtClean="0">
                <a:latin typeface="Monotype Corsiva" panose="03010101010201010101" pitchFamily="66" charset="0"/>
              </a:rPr>
            </a:br>
            <a:r>
              <a:rPr lang="tr-TR" altLang="tr-TR" sz="2800" smtClean="0">
                <a:solidFill>
                  <a:srgbClr val="6600FF"/>
                </a:solidFill>
                <a:latin typeface="Monotype Corsiva" panose="03010101010201010101" pitchFamily="66" charset="0"/>
              </a:rPr>
              <a:t>YILDIZALTI CİSİMLER (KAHVERENGİ C</a:t>
            </a:r>
            <a:r>
              <a:rPr lang="tr-TR" altLang="tr-TR" sz="2800" smtClean="0">
                <a:solidFill>
                  <a:srgbClr val="6600FF"/>
                </a:solidFill>
              </a:rPr>
              <a:t>Ü</a:t>
            </a:r>
            <a:r>
              <a:rPr lang="tr-TR" altLang="tr-TR" sz="2800" smtClean="0">
                <a:solidFill>
                  <a:srgbClr val="6600FF"/>
                </a:solidFill>
                <a:latin typeface="Monotype Corsiva" panose="03010101010201010101" pitchFamily="66" charset="0"/>
              </a:rPr>
              <a:t>CELER)</a:t>
            </a:r>
            <a:br>
              <a:rPr lang="tr-TR" altLang="tr-TR" sz="2800" smtClean="0">
                <a:solidFill>
                  <a:srgbClr val="6600FF"/>
                </a:solidFill>
                <a:latin typeface="Monotype Corsiva" panose="03010101010201010101" pitchFamily="66" charset="0"/>
              </a:rPr>
            </a:b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K</a:t>
            </a:r>
            <a:r>
              <a:rPr lang="tr-TR" altLang="tr-TR" sz="3200" smtClean="0">
                <a:solidFill>
                  <a:srgbClr val="339933"/>
                </a:solidFill>
              </a:rPr>
              <a:t>ü</a:t>
            </a: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tle:</a:t>
            </a:r>
            <a:r>
              <a:rPr lang="tr-TR" altLang="tr-TR" sz="3200" smtClean="0"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A50021"/>
                </a:solidFill>
                <a:latin typeface="Monotype Corsiva" panose="03010101010201010101" pitchFamily="66" charset="0"/>
              </a:rPr>
              <a:t>75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 Mj </a:t>
            </a:r>
            <a:r>
              <a:rPr lang="tr-TR" altLang="tr-TR" sz="3200" smtClean="0">
                <a:solidFill>
                  <a:srgbClr val="C52409"/>
                </a:solidFill>
              </a:rPr>
              <a:t>–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 10 Mj</a:t>
            </a:r>
            <a:b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</a:b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Sıcaklık:</a:t>
            </a:r>
            <a:r>
              <a:rPr lang="tr-TR" altLang="tr-TR" sz="3200" smtClean="0"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&lt; 2000 K</a:t>
            </a:r>
            <a:b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</a:b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Işınım G</a:t>
            </a:r>
            <a:r>
              <a:rPr lang="tr-TR" altLang="tr-TR" sz="3200" smtClean="0">
                <a:solidFill>
                  <a:srgbClr val="339933"/>
                </a:solidFill>
              </a:rPr>
              <a:t>ü</a:t>
            </a: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c</a:t>
            </a:r>
            <a:r>
              <a:rPr lang="tr-TR" altLang="tr-TR" sz="3200" smtClean="0">
                <a:solidFill>
                  <a:srgbClr val="339933"/>
                </a:solidFill>
              </a:rPr>
              <a:t>ü</a:t>
            </a:r>
            <a:r>
              <a:rPr lang="tr-TR" altLang="tr-TR" sz="3200" smtClean="0">
                <a:solidFill>
                  <a:srgbClr val="339933"/>
                </a:solidFill>
                <a:latin typeface="Monotype Corsiva" panose="03010101010201010101" pitchFamily="66" charset="0"/>
              </a:rPr>
              <a:t>:</a:t>
            </a:r>
            <a:r>
              <a:rPr lang="tr-TR" altLang="tr-TR" sz="3200" smtClean="0">
                <a:latin typeface="Monotype Corsiva" panose="03010101010201010101" pitchFamily="66" charset="0"/>
              </a:rPr>
              <a:t> 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&lt; 10</a:t>
            </a:r>
            <a:r>
              <a:rPr lang="tr-TR" altLang="tr-TR" sz="3200" baseline="30000" smtClean="0">
                <a:solidFill>
                  <a:srgbClr val="C52409"/>
                </a:solidFill>
                <a:latin typeface="Monotype Corsiva" panose="03010101010201010101" pitchFamily="66" charset="0"/>
              </a:rPr>
              <a:t>-5</a:t>
            </a:r>
            <a:r>
              <a:rPr lang="tr-TR" altLang="tr-TR" sz="3200" smtClean="0">
                <a:solidFill>
                  <a:srgbClr val="C52409"/>
                </a:solidFill>
                <a:latin typeface="Monotype Corsiva" panose="03010101010201010101" pitchFamily="66" charset="0"/>
              </a:rPr>
              <a:t>L</a:t>
            </a:r>
            <a:r>
              <a:rPr lang="en-US" altLang="tr-TR" sz="2000" baseline="-25000" smtClean="0">
                <a:solidFill>
                  <a:srgbClr val="C52409"/>
                </a:solidFill>
              </a:rPr>
              <a:t>☉</a:t>
            </a:r>
            <a:endParaRPr lang="tr-TR" altLang="tr-TR" sz="2000" baseline="-25000" smtClean="0">
              <a:solidFill>
                <a:srgbClr val="C52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20020529-0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810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57200" y="1844675"/>
            <a:ext cx="40386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r-TR" altLang="tr-TR" sz="2400">
                <a:latin typeface="Times New Roman" panose="02020603050405020304" pitchFamily="18" charset="0"/>
              </a:rPr>
              <a:t>Bir cismin yıldız olabilmesi için minimum</a:t>
            </a:r>
            <a:r>
              <a:rPr lang="en-US" altLang="tr-TR" sz="2400">
                <a:latin typeface="Times New Roman" panose="02020603050405020304" pitchFamily="18" charset="0"/>
              </a:rPr>
              <a:t> 0.0</a:t>
            </a:r>
            <a:r>
              <a:rPr lang="tr-TR" altLang="tr-TR" sz="2400">
                <a:latin typeface="Times New Roman" panose="02020603050405020304" pitchFamily="18" charset="0"/>
              </a:rPr>
              <a:t>75</a:t>
            </a:r>
            <a:r>
              <a:rPr lang="en-US" altLang="tr-TR" sz="2400">
                <a:latin typeface="Times New Roman" panose="02020603050405020304" pitchFamily="18" charset="0"/>
              </a:rPr>
              <a:t> </a:t>
            </a:r>
            <a:r>
              <a:rPr lang="tr-TR" altLang="tr-TR" sz="2400">
                <a:latin typeface="Times New Roman" panose="02020603050405020304" pitchFamily="18" charset="0"/>
              </a:rPr>
              <a:t>Güneş kütleye sahip olması gerekir.</a:t>
            </a:r>
            <a:endParaRPr lang="en-US" altLang="tr-TR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tr-TR" altLang="tr-TR" sz="2400">
                <a:latin typeface="Times New Roman" panose="02020603050405020304" pitchFamily="18" charset="0"/>
              </a:rPr>
              <a:t>Bu kritik değerin altındaki cisimler sırasıyla kahverengi cüceler ve dev gezegenler, cüce gezegenler ve uydulardır.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5825" y="5495925"/>
            <a:ext cx="1633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https://uanews.arizona.edu</a:t>
            </a:r>
          </a:p>
        </p:txBody>
      </p:sp>
    </p:spTree>
    <p:extLst>
      <p:ext uri="{BB962C8B-B14F-4D97-AF65-F5344CB8AC3E}">
        <p14:creationId xmlns:p14="http://schemas.microsoft.com/office/powerpoint/2010/main" val="3010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280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755650" y="125413"/>
            <a:ext cx="7772400" cy="782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81500" tIns="40750" rIns="81500" bIns="40750" anchor="ctr"/>
          <a:lstStyle>
            <a:lvl1pPr defTabSz="814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43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4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43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43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Monotype Corsiva" panose="03010101010201010101" pitchFamily="66" charset="0"/>
              </a:rPr>
              <a:t>Boyut Karşılaştırması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750" y="981075"/>
            <a:ext cx="18614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https://www.co-intelligence.org</a:t>
            </a:r>
          </a:p>
        </p:txBody>
      </p:sp>
    </p:spTree>
    <p:extLst>
      <p:ext uri="{BB962C8B-B14F-4D97-AF65-F5344CB8AC3E}">
        <p14:creationId xmlns:p14="http://schemas.microsoft.com/office/powerpoint/2010/main" val="17994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19138"/>
            <a:ext cx="8713788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755650" y="44450"/>
            <a:ext cx="7772400" cy="674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81500" tIns="40750" rIns="81500" bIns="40750" anchor="ctr"/>
          <a:lstStyle>
            <a:lvl1pPr defTabSz="814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43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4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43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43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dirty="0">
                <a:solidFill>
                  <a:srgbClr val="FF0066"/>
                </a:solidFill>
                <a:latin typeface="Monotype Corsiva" panose="03010101010201010101" pitchFamily="66" charset="0"/>
              </a:rPr>
              <a:t>Boyut Karşılaştırması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825" y="719138"/>
            <a:ext cx="18614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https://www.co-intelligence.org</a:t>
            </a:r>
          </a:p>
        </p:txBody>
      </p:sp>
    </p:spTree>
    <p:extLst>
      <p:ext uri="{BB962C8B-B14F-4D97-AF65-F5344CB8AC3E}">
        <p14:creationId xmlns:p14="http://schemas.microsoft.com/office/powerpoint/2010/main" val="20805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352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687388" y="269875"/>
            <a:ext cx="777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81500" tIns="40750" rIns="81500" bIns="40750" anchor="ctr"/>
          <a:lstStyle>
            <a:lvl1pPr defTabSz="814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43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4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43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43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Monotype Corsiva" panose="03010101010201010101" pitchFamily="66" charset="0"/>
              </a:rPr>
              <a:t>Boyut Karşılaştırması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825" y="6381750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 smtClean="0"/>
              <a:t>https://www.slideshare.net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7138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457200" y="3860800"/>
            <a:ext cx="8382000" cy="284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66"/>
                </a:solidFill>
                <a:latin typeface="Monotype Corsiva" panose="03010101010201010101" pitchFamily="66" charset="0"/>
              </a:rPr>
              <a:t>G</a:t>
            </a:r>
            <a:r>
              <a:rPr lang="tr-TR" altLang="tr-TR">
                <a:solidFill>
                  <a:srgbClr val="FF0066"/>
                </a:solidFill>
              </a:rPr>
              <a:t>ü</a:t>
            </a:r>
            <a:r>
              <a:rPr lang="tr-TR" altLang="tr-TR">
                <a:solidFill>
                  <a:srgbClr val="FF0066"/>
                </a:solidFill>
                <a:latin typeface="Monotype Corsiva" panose="03010101010201010101" pitchFamily="66" charset="0"/>
              </a:rPr>
              <a:t>neş, ona yaklaşılmasına izin vermeyecek kadar sıcaktır. 6000 derece sıcaklığındadır.</a:t>
            </a:r>
          </a:p>
          <a:p>
            <a:pPr eaLnBrk="1" hangingPunct="1"/>
            <a:r>
              <a:rPr lang="tr-TR" altLang="tr-TR">
                <a:solidFill>
                  <a:srgbClr val="FF0066"/>
                </a:solidFill>
                <a:latin typeface="Monotype Corsiva" panose="03010101010201010101" pitchFamily="66" charset="0"/>
              </a:rPr>
              <a:t>Demir 1800 derecede erir, 2900 derecede ise kaynar. G</a:t>
            </a:r>
            <a:r>
              <a:rPr lang="tr-TR" altLang="tr-TR">
                <a:solidFill>
                  <a:srgbClr val="FF0066"/>
                </a:solidFill>
              </a:rPr>
              <a:t>ü</a:t>
            </a:r>
            <a:r>
              <a:rPr lang="tr-TR" altLang="tr-TR">
                <a:solidFill>
                  <a:srgbClr val="FF0066"/>
                </a:solidFill>
                <a:latin typeface="Monotype Corsiva" panose="03010101010201010101" pitchFamily="66" charset="0"/>
              </a:rPr>
              <a:t>neş</a:t>
            </a:r>
            <a:r>
              <a:rPr lang="tr-TR" altLang="tr-TR">
                <a:solidFill>
                  <a:srgbClr val="FF0066"/>
                </a:solidFill>
              </a:rPr>
              <a:t>’</a:t>
            </a:r>
            <a:r>
              <a:rPr lang="tr-TR" altLang="tr-TR">
                <a:solidFill>
                  <a:srgbClr val="FF0066"/>
                </a:solidFill>
                <a:latin typeface="Monotype Corsiva" panose="03010101010201010101" pitchFamily="66" charset="0"/>
              </a:rPr>
              <a:t>in sıcaklığı o kadar y</a:t>
            </a:r>
            <a:r>
              <a:rPr lang="tr-TR" altLang="tr-TR">
                <a:solidFill>
                  <a:srgbClr val="FF0066"/>
                </a:solidFill>
              </a:rPr>
              <a:t>ü</a:t>
            </a:r>
            <a:r>
              <a:rPr lang="tr-TR" altLang="tr-TR">
                <a:solidFill>
                  <a:srgbClr val="FF0066"/>
                </a:solidFill>
                <a:latin typeface="Monotype Corsiva" panose="03010101010201010101" pitchFamily="66" charset="0"/>
              </a:rPr>
              <a:t>ksektir ki demir kaynar ve gaz haline ge</a:t>
            </a:r>
            <a:r>
              <a:rPr lang="tr-TR" altLang="tr-TR">
                <a:solidFill>
                  <a:srgbClr val="FF0066"/>
                </a:solidFill>
              </a:rPr>
              <a:t>ç</a:t>
            </a:r>
            <a:r>
              <a:rPr lang="tr-TR" altLang="tr-TR">
                <a:solidFill>
                  <a:srgbClr val="FF0066"/>
                </a:solidFill>
                <a:latin typeface="Monotype Corsiva" panose="03010101010201010101" pitchFamily="66" charset="0"/>
              </a:rPr>
              <a:t>er.</a:t>
            </a:r>
          </a:p>
          <a:p>
            <a:pPr eaLnBrk="1" hangingPunct="1"/>
            <a:r>
              <a:rPr lang="tr-TR" altLang="tr-TR" sz="1600">
                <a:solidFill>
                  <a:srgbClr val="FF0066"/>
                </a:solidFill>
                <a:latin typeface="Monotype Corsiva" panose="03010101010201010101" pitchFamily="66" charset="0"/>
              </a:rPr>
              <a:t>*Dereceler kelvin birimindedir ve yaklaşıktır.</a:t>
            </a:r>
          </a:p>
        </p:txBody>
      </p:sp>
      <p:pic>
        <p:nvPicPr>
          <p:cNvPr id="4" name="Picture 5" descr="the sun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" b="43267"/>
          <a:stretch/>
        </p:blipFill>
        <p:spPr bwMode="auto">
          <a:xfrm>
            <a:off x="971600" y="404664"/>
            <a:ext cx="7470492" cy="33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3168" y="158443"/>
            <a:ext cx="1951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 smtClean="0"/>
              <a:t>https://www.universetoday.com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1904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723900" y="333375"/>
            <a:ext cx="68722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FFFF00"/>
                </a:solidFill>
                <a:latin typeface="Palatino" pitchFamily="18" charset="0"/>
              </a:rPr>
              <a:t>G</a:t>
            </a:r>
            <a:r>
              <a:rPr lang="tr-TR" altLang="tr-TR" sz="4000">
                <a:solidFill>
                  <a:srgbClr val="FFFF00"/>
                </a:solidFill>
              </a:rPr>
              <a:t>Ü</a:t>
            </a:r>
            <a:r>
              <a:rPr lang="tr-TR" altLang="tr-TR" sz="4000">
                <a:solidFill>
                  <a:srgbClr val="FFFF00"/>
                </a:solidFill>
                <a:latin typeface="Palatino" pitchFamily="18" charset="0"/>
              </a:rPr>
              <a:t>NEŞ:</a:t>
            </a:r>
            <a:r>
              <a:rPr lang="tr-TR" altLang="tr-TR" sz="4000">
                <a:solidFill>
                  <a:srgbClr val="FF3300"/>
                </a:solidFill>
                <a:latin typeface="Palatino" pitchFamily="18" charset="0"/>
              </a:rPr>
              <a:t> Temel Değerler</a:t>
            </a:r>
            <a:r>
              <a:rPr lang="tr-TR" altLang="tr-TR" sz="4000" b="1">
                <a:solidFill>
                  <a:srgbClr val="FF3300"/>
                </a:solidFill>
                <a:latin typeface="Palatino" pitchFamily="18" charset="0"/>
              </a:rPr>
              <a:t> </a:t>
            </a:r>
            <a:endParaRPr lang="tr-TR" altLang="tr-TR" sz="4400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925513" y="1700213"/>
            <a:ext cx="73914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Yarı</a:t>
            </a:r>
            <a:r>
              <a:rPr lang="tr-TR" altLang="tr-TR" sz="2800">
                <a:solidFill>
                  <a:srgbClr val="FFFF00"/>
                </a:solidFill>
              </a:rPr>
              <a:t>ç</a:t>
            </a:r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ap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= 110 x D</a:t>
            </a:r>
            <a:r>
              <a:rPr lang="tr-TR" altLang="tr-TR" sz="2800">
                <a:solidFill>
                  <a:schemeClr val="hlink"/>
                </a:solidFill>
              </a:rPr>
              <a:t>ü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nya (700.000 km) </a:t>
            </a:r>
            <a:endParaRPr lang="tr-TR" altLang="tr-TR" sz="1600"/>
          </a:p>
          <a:p>
            <a:pPr eaLnBrk="1" hangingPunct="1"/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K</a:t>
            </a:r>
            <a:r>
              <a:rPr lang="tr-TR" altLang="tr-TR" sz="2800">
                <a:solidFill>
                  <a:srgbClr val="FFFF00"/>
                </a:solidFill>
              </a:rPr>
              <a:t>ü</a:t>
            </a:r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tle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= 333.000 x D</a:t>
            </a:r>
            <a:r>
              <a:rPr lang="tr-TR" altLang="tr-TR" sz="2800">
                <a:solidFill>
                  <a:schemeClr val="hlink"/>
                </a:solidFill>
              </a:rPr>
              <a:t>ü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nya (1.99 x 10</a:t>
            </a:r>
            <a:r>
              <a:rPr lang="tr-TR" altLang="tr-TR" sz="2900" baseline="30000">
                <a:solidFill>
                  <a:schemeClr val="hlink"/>
                </a:solidFill>
                <a:latin typeface="Palatino" pitchFamily="18" charset="0"/>
              </a:rPr>
              <a:t>30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kg) </a:t>
            </a:r>
            <a:endParaRPr lang="tr-TR" altLang="tr-TR" sz="1600"/>
          </a:p>
          <a:p>
            <a:pPr eaLnBrk="1" hangingPunct="1"/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Y</a:t>
            </a:r>
            <a:r>
              <a:rPr lang="tr-TR" altLang="tr-TR" sz="2800">
                <a:solidFill>
                  <a:srgbClr val="FFFF00"/>
                </a:solidFill>
              </a:rPr>
              <a:t>ü</a:t>
            </a:r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zey sıcaklığı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= 5800 K </a:t>
            </a:r>
            <a:endParaRPr lang="tr-TR" altLang="tr-TR" sz="1600"/>
          </a:p>
          <a:p>
            <a:pPr eaLnBrk="1" hangingPunct="1"/>
            <a:r>
              <a:rPr lang="tr-TR" altLang="tr-TR" sz="2800">
                <a:solidFill>
                  <a:srgbClr val="FFFF00"/>
                </a:solidFill>
              </a:rPr>
              <a:t>Ç</a:t>
            </a:r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ekirdek sıcaklığı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= 15.000.000 K </a:t>
            </a:r>
            <a:endParaRPr lang="tr-TR" altLang="tr-TR" sz="1600"/>
          </a:p>
          <a:p>
            <a:pPr eaLnBrk="1" hangingPunct="1"/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Işınım g</a:t>
            </a:r>
            <a:r>
              <a:rPr lang="tr-TR" altLang="tr-TR" sz="2800">
                <a:solidFill>
                  <a:srgbClr val="FFFF00"/>
                </a:solidFill>
              </a:rPr>
              <a:t>ü</a:t>
            </a:r>
            <a:r>
              <a:rPr lang="tr-TR" altLang="tr-TR" sz="2800">
                <a:solidFill>
                  <a:srgbClr val="FFFF00"/>
                </a:solidFill>
                <a:latin typeface="Palatino" pitchFamily="18" charset="0"/>
              </a:rPr>
              <a:t>c</a:t>
            </a:r>
            <a:r>
              <a:rPr lang="tr-TR" altLang="tr-TR" sz="2800">
                <a:solidFill>
                  <a:srgbClr val="FFFF00"/>
                </a:solidFill>
              </a:rPr>
              <a:t>ü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= 4 x 10</a:t>
            </a:r>
            <a:r>
              <a:rPr lang="tr-TR" altLang="tr-TR" sz="2900" baseline="30000">
                <a:solidFill>
                  <a:schemeClr val="hlink"/>
                </a:solidFill>
                <a:latin typeface="Palatino" pitchFamily="18" charset="0"/>
              </a:rPr>
              <a:t>26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Watts (10</a:t>
            </a:r>
            <a:r>
              <a:rPr lang="tr-TR" altLang="tr-TR" sz="2800" baseline="30000">
                <a:solidFill>
                  <a:schemeClr val="hlink"/>
                </a:solidFill>
                <a:latin typeface="Palatino" pitchFamily="18" charset="0"/>
              </a:rPr>
              <a:t>33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erg/sn)</a:t>
            </a:r>
            <a:endParaRPr lang="tr-TR" altLang="tr-TR" sz="1600"/>
          </a:p>
          <a:p>
            <a:pPr eaLnBrk="1" hangingPunct="1"/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1 </a:t>
            </a:r>
            <a:r>
              <a:rPr lang="tr-TR" altLang="tr-TR" sz="2800">
                <a:solidFill>
                  <a:schemeClr val="hlink"/>
                </a:solidFill>
              </a:rPr>
              <a:t>“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G</a:t>
            </a:r>
            <a:r>
              <a:rPr lang="tr-TR" altLang="tr-TR" sz="2800">
                <a:solidFill>
                  <a:schemeClr val="hlink"/>
                </a:solidFill>
              </a:rPr>
              <a:t>ü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neş G</a:t>
            </a:r>
            <a:r>
              <a:rPr lang="tr-TR" altLang="tr-TR" sz="2800">
                <a:solidFill>
                  <a:schemeClr val="hlink"/>
                </a:solidFill>
              </a:rPr>
              <a:t>ü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n</a:t>
            </a:r>
            <a:r>
              <a:rPr lang="tr-TR" altLang="tr-TR" sz="2800">
                <a:solidFill>
                  <a:schemeClr val="hlink"/>
                </a:solidFill>
              </a:rPr>
              <a:t>ü”</a:t>
            </a:r>
            <a:r>
              <a:rPr lang="tr-TR" altLang="tr-TR" sz="2800">
                <a:solidFill>
                  <a:schemeClr val="hlink"/>
                </a:solidFill>
                <a:latin typeface="Palatino" pitchFamily="18" charset="0"/>
              </a:rPr>
              <a:t> = </a:t>
            </a:r>
            <a:endParaRPr lang="tr-TR" altLang="tr-TR" sz="1600"/>
          </a:p>
          <a:p>
            <a:pPr lvl="1" eaLnBrk="1" hangingPunct="1"/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24.9 D</a:t>
            </a:r>
            <a:r>
              <a:rPr lang="tr-TR" altLang="tr-TR" sz="2400">
                <a:solidFill>
                  <a:schemeClr val="hlink"/>
                </a:solidFill>
              </a:rPr>
              <a:t>ü</a:t>
            </a:r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nya g</a:t>
            </a:r>
            <a:r>
              <a:rPr lang="tr-TR" altLang="tr-TR" sz="2400">
                <a:solidFill>
                  <a:schemeClr val="hlink"/>
                </a:solidFill>
              </a:rPr>
              <a:t>ü</a:t>
            </a:r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n</a:t>
            </a:r>
            <a:r>
              <a:rPr lang="tr-TR" altLang="tr-TR" sz="2400">
                <a:solidFill>
                  <a:schemeClr val="hlink"/>
                </a:solidFill>
              </a:rPr>
              <a:t>ü</a:t>
            </a:r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 (ekvator) </a:t>
            </a:r>
            <a:endParaRPr lang="tr-TR" altLang="tr-TR" sz="1600"/>
          </a:p>
          <a:p>
            <a:pPr lvl="1" eaLnBrk="1" hangingPunct="1"/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29.8 D</a:t>
            </a:r>
            <a:r>
              <a:rPr lang="tr-TR" altLang="tr-TR" sz="2400">
                <a:solidFill>
                  <a:schemeClr val="hlink"/>
                </a:solidFill>
              </a:rPr>
              <a:t>ü</a:t>
            </a:r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nya g</a:t>
            </a:r>
            <a:r>
              <a:rPr lang="tr-TR" altLang="tr-TR" sz="2400">
                <a:solidFill>
                  <a:schemeClr val="hlink"/>
                </a:solidFill>
              </a:rPr>
              <a:t>ü</a:t>
            </a:r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n</a:t>
            </a:r>
            <a:r>
              <a:rPr lang="tr-TR" altLang="tr-TR" sz="2400">
                <a:solidFill>
                  <a:schemeClr val="hlink"/>
                </a:solidFill>
              </a:rPr>
              <a:t>ü</a:t>
            </a:r>
            <a:r>
              <a:rPr lang="tr-TR" altLang="tr-TR" sz="2400">
                <a:solidFill>
                  <a:schemeClr val="hlink"/>
                </a:solidFill>
                <a:latin typeface="Palatino" pitchFamily="18" charset="0"/>
              </a:rPr>
              <a:t> (kutuplar)  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111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www.windows2universe.org/sun/Solar_interior/sundi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3" y="322300"/>
            <a:ext cx="7732578" cy="55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076" y="5843826"/>
            <a:ext cx="20730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https://www.windows2universe.org</a:t>
            </a:r>
          </a:p>
        </p:txBody>
      </p:sp>
    </p:spTree>
    <p:extLst>
      <p:ext uri="{BB962C8B-B14F-4D97-AF65-F5344CB8AC3E}">
        <p14:creationId xmlns:p14="http://schemas.microsoft.com/office/powerpoint/2010/main" val="35436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density and temperature variation of su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7" y="441780"/>
            <a:ext cx="3011986" cy="59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2730" y="6384834"/>
            <a:ext cx="1459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https://www.chegg.com</a:t>
            </a:r>
          </a:p>
        </p:txBody>
      </p:sp>
      <p:pic>
        <p:nvPicPr>
          <p:cNvPr id="98310" name="Picture 6" descr="zones of su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32" y="1742350"/>
            <a:ext cx="3341914" cy="3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2632" y="5168928"/>
            <a:ext cx="1675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https://www.cora.nwra.com</a:t>
            </a:r>
          </a:p>
        </p:txBody>
      </p:sp>
    </p:spTree>
    <p:extLst>
      <p:ext uri="{BB962C8B-B14F-4D97-AF65-F5344CB8AC3E}">
        <p14:creationId xmlns:p14="http://schemas.microsoft.com/office/powerpoint/2010/main" val="23458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https://www.thesuntoday.org/wp-content/uploads/2014/10/Spot-AR12192-largestofSC24a.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81" y="552213"/>
            <a:ext cx="5865950" cy="58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 descr="https://www.enchantedlearning.com/sgifs/Sunspot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598240"/>
            <a:ext cx="3383192" cy="25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 descr="https://www.lcsd.gov.hk/CE/Museum/Space/archive/EducationResource/Universe/framed_e/lecture/ch11/imgs/spot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73" y="644116"/>
            <a:ext cx="37814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3" name="Picture 11" descr="File:Cartoonloo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03" y="3619953"/>
            <a:ext cx="3751036" cy="25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7873" y="3053942"/>
            <a:ext cx="1470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https://www.lcsd.gov.hk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9803" y="6137837"/>
            <a:ext cx="1452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6215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4" y="502648"/>
            <a:ext cx="4485276" cy="33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5" y="4032069"/>
            <a:ext cx="5409878" cy="26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https://ephemeris.sjaa.net/1210/MeridionalCircul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2395755"/>
            <a:ext cx="3917588" cy="20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0230" y="4484741"/>
            <a:ext cx="15824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https://ephemeris.sjaa.net</a:t>
            </a:r>
          </a:p>
        </p:txBody>
      </p:sp>
    </p:spTree>
    <p:extLst>
      <p:ext uri="{BB962C8B-B14F-4D97-AF65-F5344CB8AC3E}">
        <p14:creationId xmlns:p14="http://schemas.microsoft.com/office/powerpoint/2010/main" val="233035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195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Palatino</vt:lpstr>
      <vt:lpstr>Times New Roman</vt:lpstr>
      <vt:lpstr>Office Teması</vt:lpstr>
      <vt:lpstr>Microsoft Photo Editor 3.0 Photo</vt:lpstr>
      <vt:lpstr>Güneş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YILDIZLAR Kütle: 100M☉ –  0.075 M☉  Işınım Güçleri: 106L☉ – 10-4L☉  Sıcaklık: 50000K  –  2000 K Yarıçap: 103R ☉- 10-1R ☉   YILDIZALTI CİSİMLER (KAHVERENGİ CÜCELER) Kütle: 75 Mj – 10 Mj Sıcaklık: &lt; 2000 K Işınım Gücü: &lt; 10-5L☉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user2</dc:creator>
  <cp:lastModifiedBy>HVS</cp:lastModifiedBy>
  <cp:revision>99</cp:revision>
  <dcterms:created xsi:type="dcterms:W3CDTF">2018-01-23T13:28:06Z</dcterms:created>
  <dcterms:modified xsi:type="dcterms:W3CDTF">2019-07-09T16:01:57Z</dcterms:modified>
</cp:coreProperties>
</file>