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432" y="144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25.9.2020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25.9.2020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25.9.2020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25.9.2020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25.9.2020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25.9.2020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25.9.2020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25.9.2020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25.9.2020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25.9.2020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10.HAFTA</a:t>
            </a:r>
            <a:endParaRPr lang="tr-TR" dirty="0"/>
          </a:p>
        </p:txBody>
      </p:sp>
      <p:sp>
        <p:nvSpPr>
          <p:cNvPr id="3" name="2 Alt Başlık"/>
          <p:cNvSpPr>
            <a:spLocks noGrp="1"/>
          </p:cNvSpPr>
          <p:nvPr>
            <p:ph type="subTitle" idx="1"/>
          </p:nvPr>
        </p:nvSpPr>
        <p:spPr/>
        <p:txBody>
          <a:bodyPr>
            <a:normAutofit fontScale="92500" lnSpcReduction="10000"/>
          </a:bodyPr>
          <a:lstStyle/>
          <a:p>
            <a:r>
              <a:rPr lang="tr-TR" dirty="0" smtClean="0"/>
              <a:t>Deneysel teknikler: X- ışını difraksiyonu, nötron difraksiyonu, geçirmeli elektron </a:t>
            </a:r>
            <a:r>
              <a:rPr lang="tr-TR" dirty="0" err="1" smtClean="0"/>
              <a:t>mikroskopi</a:t>
            </a:r>
            <a:r>
              <a:rPr lang="tr-TR" dirty="0" smtClean="0"/>
              <a:t>, taramalı elektron </a:t>
            </a:r>
            <a:r>
              <a:rPr lang="tr-TR" dirty="0" err="1" smtClean="0"/>
              <a:t>mikroskopi</a:t>
            </a:r>
            <a:r>
              <a:rPr lang="tr-TR" dirty="0" smtClean="0"/>
              <a:t>, </a:t>
            </a:r>
            <a:r>
              <a:rPr lang="tr-TR" dirty="0" err="1" smtClean="0"/>
              <a:t>adsorpsiyon</a:t>
            </a:r>
            <a:r>
              <a:rPr lang="tr-TR" dirty="0" smtClean="0"/>
              <a:t>.</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274638"/>
            <a:ext cx="8219256" cy="562074"/>
          </a:xfrm>
        </p:spPr>
        <p:txBody>
          <a:bodyPr>
            <a:normAutofit fontScale="90000"/>
          </a:bodyPr>
          <a:lstStyle/>
          <a:p>
            <a:r>
              <a:rPr lang="tr-TR" dirty="0" smtClean="0"/>
              <a:t> </a:t>
            </a:r>
            <a:r>
              <a:rPr lang="tr-TR" dirty="0" err="1" smtClean="0"/>
              <a:t>Adsorpsiyon</a:t>
            </a:r>
            <a:r>
              <a:rPr lang="tr-TR" dirty="0" smtClean="0"/>
              <a:t> 3 şekilde gözlemlenir.</a:t>
            </a:r>
            <a:endParaRPr lang="tr-TR" dirty="0"/>
          </a:p>
        </p:txBody>
      </p:sp>
      <p:sp>
        <p:nvSpPr>
          <p:cNvPr id="3" name="2 İçerik Yer Tutucusu"/>
          <p:cNvSpPr>
            <a:spLocks noGrp="1"/>
          </p:cNvSpPr>
          <p:nvPr>
            <p:ph idx="1"/>
          </p:nvPr>
        </p:nvSpPr>
        <p:spPr>
          <a:xfrm>
            <a:off x="467544" y="980728"/>
            <a:ext cx="8219256" cy="5145435"/>
          </a:xfrm>
        </p:spPr>
        <p:txBody>
          <a:bodyPr/>
          <a:lstStyle/>
          <a:p>
            <a:r>
              <a:rPr lang="tr-TR" i="1" dirty="0" smtClean="0"/>
              <a:t>1. Sıvı </a:t>
            </a:r>
            <a:r>
              <a:rPr lang="tr-TR" i="1" dirty="0" err="1" smtClean="0"/>
              <a:t>arayüzeyinde</a:t>
            </a:r>
            <a:r>
              <a:rPr lang="tr-TR" i="1" dirty="0" smtClean="0"/>
              <a:t> </a:t>
            </a:r>
            <a:r>
              <a:rPr lang="tr-TR" i="1" dirty="0" err="1" smtClean="0"/>
              <a:t>adsorpsiyon</a:t>
            </a:r>
            <a:r>
              <a:rPr lang="tr-TR" i="1" dirty="0" smtClean="0"/>
              <a:t>:</a:t>
            </a:r>
          </a:p>
          <a:p>
            <a:pPr>
              <a:buNone/>
            </a:pPr>
            <a:r>
              <a:rPr lang="tr-TR" dirty="0" smtClean="0"/>
              <a:t>    Sıvı içinde molekül ve iyonlar genellikle ara yüzeye gitme eğilimindedirler. Bu sebeple ara yüzeyde konsantrasyonları artar ve serbest yüzey enerjisini , yüzey gerilimini düşürürler.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274638"/>
            <a:ext cx="8147248" cy="634082"/>
          </a:xfrm>
        </p:spPr>
        <p:txBody>
          <a:bodyPr>
            <a:normAutofit fontScale="90000"/>
          </a:bodyPr>
          <a:lstStyle/>
          <a:p>
            <a:r>
              <a:rPr lang="tr-TR" i="1" dirty="0" smtClean="0"/>
              <a:t/>
            </a:r>
            <a:br>
              <a:rPr lang="tr-TR" i="1" dirty="0" smtClean="0"/>
            </a:br>
            <a:r>
              <a:rPr lang="tr-TR" i="1" dirty="0" smtClean="0"/>
              <a:t>2.Katı ara yüzeyinde </a:t>
            </a:r>
            <a:r>
              <a:rPr lang="tr-TR" i="1" dirty="0" err="1" smtClean="0"/>
              <a:t>adsorpsiyon</a:t>
            </a:r>
            <a:r>
              <a:rPr lang="tr-TR" i="1" dirty="0" smtClean="0"/>
              <a:t/>
            </a:r>
            <a:br>
              <a:rPr lang="tr-TR" i="1" dirty="0" smtClean="0"/>
            </a:br>
            <a:endParaRPr lang="tr-TR" dirty="0"/>
          </a:p>
        </p:txBody>
      </p:sp>
      <p:sp>
        <p:nvSpPr>
          <p:cNvPr id="3" name="2 İçerik Yer Tutucusu"/>
          <p:cNvSpPr>
            <a:spLocks noGrp="1"/>
          </p:cNvSpPr>
          <p:nvPr>
            <p:ph idx="1"/>
          </p:nvPr>
        </p:nvSpPr>
        <p:spPr>
          <a:xfrm>
            <a:off x="467544" y="1052736"/>
            <a:ext cx="8219256" cy="5073427"/>
          </a:xfrm>
        </p:spPr>
        <p:txBody>
          <a:bodyPr>
            <a:normAutofit/>
          </a:bodyPr>
          <a:lstStyle/>
          <a:p>
            <a:pPr marL="0" indent="0"/>
            <a:r>
              <a:rPr lang="tr-TR" dirty="0" smtClean="0"/>
              <a:t>Katı </a:t>
            </a:r>
            <a:r>
              <a:rPr lang="tr-TR" dirty="0" smtClean="0"/>
              <a:t>ara yüzeye sıvı/gazlar </a:t>
            </a:r>
            <a:r>
              <a:rPr lang="tr-TR" dirty="0" err="1" smtClean="0"/>
              <a:t>adsorbe</a:t>
            </a:r>
            <a:r>
              <a:rPr lang="tr-TR" dirty="0" smtClean="0"/>
              <a:t> olabilir. </a:t>
            </a:r>
            <a:endParaRPr lang="tr-TR" dirty="0" smtClean="0"/>
          </a:p>
          <a:p>
            <a:pPr marL="0" indent="0"/>
            <a:r>
              <a:rPr lang="tr-TR" dirty="0" smtClean="0"/>
              <a:t>Katının </a:t>
            </a:r>
            <a:r>
              <a:rPr lang="tr-TR" dirty="0" smtClean="0"/>
              <a:t>yüzey geriliminin hesaplanması oldukça zordur</a:t>
            </a:r>
            <a:r>
              <a:rPr lang="tr-TR" dirty="0" smtClean="0"/>
              <a:t>.</a:t>
            </a:r>
          </a:p>
          <a:p>
            <a:pPr marL="0" indent="0"/>
            <a:endParaRPr lang="tr-TR" dirty="0" smtClean="0"/>
          </a:p>
          <a:p>
            <a:pPr>
              <a:buNone/>
            </a:pP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274638"/>
            <a:ext cx="8147248" cy="778098"/>
          </a:xfrm>
        </p:spPr>
        <p:txBody>
          <a:bodyPr>
            <a:normAutofit fontScale="90000"/>
          </a:bodyPr>
          <a:lstStyle/>
          <a:p>
            <a:r>
              <a:rPr lang="tr-TR" i="1" dirty="0" smtClean="0"/>
              <a:t>3.Katı </a:t>
            </a:r>
            <a:r>
              <a:rPr lang="tr-TR" i="1" dirty="0" smtClean="0"/>
              <a:t>gaz </a:t>
            </a:r>
            <a:r>
              <a:rPr lang="tr-TR" i="1" dirty="0" smtClean="0"/>
              <a:t>ara yüzeyinde </a:t>
            </a:r>
            <a:r>
              <a:rPr lang="tr-TR" i="1" dirty="0" err="1" smtClean="0"/>
              <a:t>adsorpsiyon</a:t>
            </a:r>
            <a:endParaRPr lang="tr-TR" i="1" dirty="0"/>
          </a:p>
        </p:txBody>
      </p:sp>
      <p:sp>
        <p:nvSpPr>
          <p:cNvPr id="3" name="2 İçerik Yer Tutucusu"/>
          <p:cNvSpPr>
            <a:spLocks noGrp="1"/>
          </p:cNvSpPr>
          <p:nvPr>
            <p:ph idx="1"/>
          </p:nvPr>
        </p:nvSpPr>
        <p:spPr>
          <a:xfrm>
            <a:off x="467544" y="1124744"/>
            <a:ext cx="8219256" cy="5001419"/>
          </a:xfrm>
        </p:spPr>
        <p:txBody>
          <a:bodyPr/>
          <a:lstStyle/>
          <a:p>
            <a:pPr marL="0" indent="0"/>
            <a:r>
              <a:rPr lang="tr-TR" dirty="0" smtClean="0"/>
              <a:t>Katıları oluşturan iyon, atom veya moleküller elektrostatik ve </a:t>
            </a:r>
            <a:r>
              <a:rPr lang="tr-TR" dirty="0" err="1" smtClean="0"/>
              <a:t>vander</a:t>
            </a:r>
            <a:r>
              <a:rPr lang="tr-TR" dirty="0" smtClean="0"/>
              <a:t> </a:t>
            </a:r>
            <a:r>
              <a:rPr lang="tr-TR" dirty="0" err="1" smtClean="0"/>
              <a:t>walls</a:t>
            </a:r>
            <a:r>
              <a:rPr lang="tr-TR" dirty="0" smtClean="0"/>
              <a:t> güçleri ile </a:t>
            </a:r>
            <a:r>
              <a:rPr lang="tr-TR" dirty="0" err="1" smtClean="0"/>
              <a:t>birarada</a:t>
            </a:r>
            <a:r>
              <a:rPr lang="tr-TR" dirty="0" smtClean="0"/>
              <a:t> tutulur.</a:t>
            </a:r>
          </a:p>
          <a:p>
            <a:pPr marL="0" indent="0"/>
            <a:r>
              <a:rPr lang="tr-TR" dirty="0" smtClean="0"/>
              <a:t>Bu güçlerden dolayı madde yüzeylerinde yükler dengeli değildir. Bundan dolayı bir çekim kuvveti vardır ve diğer molekülleri kendilerine doğru çekerler. </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4000" dirty="0" smtClean="0">
                <a:effectLst>
                  <a:outerShdw blurRad="38100" dist="38100" dir="2700000" algn="tl">
                    <a:srgbClr val="000000">
                      <a:alpha val="43137"/>
                    </a:srgbClr>
                  </a:outerShdw>
                </a:effectLst>
                <a:latin typeface="+mn-lt"/>
              </a:rPr>
              <a:t>Saçılma yöntemleri</a:t>
            </a:r>
            <a:r>
              <a:rPr lang="tr-TR" sz="4000" dirty="0" smtClean="0">
                <a:latin typeface="+mn-lt"/>
              </a:rPr>
              <a:t>:</a:t>
            </a:r>
            <a:endParaRPr lang="tr-TR" sz="4000" dirty="0">
              <a:latin typeface="+mn-lt"/>
            </a:endParaRPr>
          </a:p>
        </p:txBody>
      </p:sp>
      <p:sp>
        <p:nvSpPr>
          <p:cNvPr id="3" name="2 İçerik Yer Tutucusu"/>
          <p:cNvSpPr>
            <a:spLocks noGrp="1"/>
          </p:cNvSpPr>
          <p:nvPr>
            <p:ph idx="1"/>
          </p:nvPr>
        </p:nvSpPr>
        <p:spPr/>
        <p:txBody>
          <a:bodyPr>
            <a:normAutofit fontScale="85000" lnSpcReduction="10000"/>
          </a:bodyPr>
          <a:lstStyle/>
          <a:p>
            <a:r>
              <a:rPr lang="tr-TR" dirty="0" smtClean="0"/>
              <a:t>Elektron gönderme </a:t>
            </a:r>
            <a:r>
              <a:rPr lang="tr-TR" dirty="0" err="1" smtClean="0"/>
              <a:t>islemleri</a:t>
            </a:r>
            <a:r>
              <a:rPr lang="tr-TR" dirty="0" smtClean="0"/>
              <a:t>, saçılma yöntemleri olarak bilinmektedir.</a:t>
            </a:r>
          </a:p>
          <a:p>
            <a:r>
              <a:rPr lang="tr-TR" dirty="0" smtClean="0"/>
              <a:t>Bu yöntemde elektronlar veya fotonlar malzeme ile çarptırılarak malzeme hakkında görüntü elde edilir. Görüntüleme </a:t>
            </a:r>
            <a:r>
              <a:rPr lang="tr-TR" dirty="0" err="1" smtClean="0"/>
              <a:t>islemi</a:t>
            </a:r>
            <a:r>
              <a:rPr lang="tr-TR" dirty="0" smtClean="0"/>
              <a:t> elektronların veya fotonların(x-</a:t>
            </a:r>
            <a:r>
              <a:rPr lang="tr-TR" dirty="0" err="1" smtClean="0"/>
              <a:t>ısnları</a:t>
            </a:r>
            <a:r>
              <a:rPr lang="tr-TR" dirty="0" smtClean="0"/>
              <a:t>) saçılmalarıyla sağlanmaktadır . İncelemelerde farklı saçılma yöntemleri kullanılmaktadır.</a:t>
            </a:r>
          </a:p>
          <a:p>
            <a:r>
              <a:rPr lang="tr-TR" dirty="0" smtClean="0"/>
              <a:t>Saçılma yöntemi ile kristal yapılı malzemelerin tabakaları arasındaki mesafe hassas bir </a:t>
            </a:r>
            <a:r>
              <a:rPr lang="tr-TR" dirty="0" err="1" smtClean="0"/>
              <a:t>sekilde</a:t>
            </a:r>
            <a:r>
              <a:rPr lang="tr-TR" dirty="0" smtClean="0"/>
              <a:t> ölçülür. Hassasiyet derecesi nanometrenin onda biri seviyelerindedir.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X-ışınları: </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Kullanılan malzemenin iç kabuk elektronlarının geçişleriyle ışınlar meydana gelir. Malzeme atomlarının cinsleri ve bileşimleri hakkında bilgi verir.</a:t>
            </a:r>
          </a:p>
          <a:p>
            <a:r>
              <a:rPr lang="tr-TR" dirty="0" smtClean="0"/>
              <a:t>X-ışınları yüksek enerjili elektronların yavaşlatılması veya atomların iç yörüngelerindeki elektron geçişleri ile meydana gelir. Dalga boyları 0.1-100Å arasında </a:t>
            </a:r>
            <a:r>
              <a:rPr lang="tr-TR" dirty="0" err="1" smtClean="0"/>
              <a:t>degişen</a:t>
            </a:r>
            <a:r>
              <a:rPr lang="tr-TR" dirty="0" smtClean="0"/>
              <a:t> elektromanyetik dalgalardır. X-ışınları, görünür ışıktan çok daha kısa dalga boylarına sahiptirler.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r>
              <a:rPr lang="tr-TR" dirty="0" smtClean="0"/>
              <a:t>1895'te Röntgen isimli Alman makine mühendisi X ışınlarını bulmuştur. Röntgen; bir katot tüpünü indüksiyon bobinine bağlayarak, tüpten yüksek gerilimli elektrik akımı geçirmiştir. Tüpten uzakta bulunan cam bir kavanoz içindeki baryumlu </a:t>
            </a:r>
            <a:r>
              <a:rPr lang="tr-TR" dirty="0" err="1" smtClean="0"/>
              <a:t>platinsiyanür</a:t>
            </a:r>
            <a:r>
              <a:rPr lang="tr-TR" dirty="0" smtClean="0"/>
              <a:t> kristallerinde pırıltıların </a:t>
            </a:r>
            <a:r>
              <a:rPr lang="tr-TR" dirty="0" err="1" smtClean="0"/>
              <a:t>olustuğu</a:t>
            </a:r>
            <a:r>
              <a:rPr lang="tr-TR" dirty="0" smtClean="0"/>
              <a:t> gözlenmiştir. Bunlara "X-ışınları" adı verilmiştir.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Nötron Difraksiyonu</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Nötron kırınımı ya da elastik nötron saçılımı uygulanmasıdır.</a:t>
            </a:r>
          </a:p>
          <a:p>
            <a:r>
              <a:rPr lang="tr-TR" dirty="0" smtClean="0"/>
              <a:t>Nötron saçılımı bir malzemenin atomik veya manyetik yapı belirlenmesidir. </a:t>
            </a:r>
          </a:p>
          <a:p>
            <a:r>
              <a:rPr lang="tr-TR" dirty="0" smtClean="0"/>
              <a:t>Bir numune bir kirişe yerleştirilir termal ya da soğuk nötron malzemenin yapısı hakkında bilgi sağlayan bir kırınım deseni elde edilir. </a:t>
            </a:r>
          </a:p>
          <a:p>
            <a:r>
              <a:rPr lang="tr-TR" dirty="0" smtClean="0"/>
              <a:t>Ancak farka bağlı olarak saçılma özellikleri ile nötron ve X ışınları  , tamamlayıcı bilgi sağlar: X-ışınları yüzeysel analiz için uygundur, güçlü röntgen veya ince numuneler için uygundur , nötronlar yüksek </a:t>
            </a:r>
            <a:r>
              <a:rPr lang="tr-TR" dirty="0" err="1" smtClean="0"/>
              <a:t>penetrasyon</a:t>
            </a:r>
            <a:r>
              <a:rPr lang="tr-TR" dirty="0" smtClean="0"/>
              <a:t> derinliğine sahip ise toplu numuneler için uygundur.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smtClean="0"/>
              <a:t>Teknik nötron kaynağı gerektirir. </a:t>
            </a:r>
          </a:p>
          <a:p>
            <a:r>
              <a:rPr lang="tr-TR" dirty="0" smtClean="0"/>
              <a:t>Nötron kaynağı genellikle üretilen nükleer reaktör ya da ufalanma kaynağıdır. </a:t>
            </a:r>
          </a:p>
          <a:p>
            <a:r>
              <a:rPr lang="tr-TR" dirty="0" smtClean="0"/>
              <a:t>Bir araştırma reaktör olarak gerekli olan kristal </a:t>
            </a:r>
            <a:r>
              <a:rPr lang="tr-TR" dirty="0" err="1" smtClean="0"/>
              <a:t>monokromatörler</a:t>
            </a:r>
            <a:r>
              <a:rPr lang="tr-TR" dirty="0" smtClean="0"/>
              <a:t> kullanılarak istenen nötron dalga boyunu seçmek için ve filtre özelliği için kullanılır.</a:t>
            </a:r>
          </a:p>
          <a:p>
            <a:r>
              <a:rPr lang="tr-TR" dirty="0" smtClean="0"/>
              <a:t> Kurulum bazı kısımları hareketli olabilir. Bir ufalanma kaynağında, nötronların enerjileri (daha yüksek enerjili nötronlar daha hızlı) hesaplamak için bir </a:t>
            </a:r>
            <a:r>
              <a:rPr lang="tr-TR" dirty="0" err="1" smtClean="0"/>
              <a:t>monokromatör</a:t>
            </a:r>
            <a:r>
              <a:rPr lang="tr-TR" dirty="0" smtClean="0"/>
              <a:t> gereklidir, ancak istenen dalga boyu ile nötron darbeleri filtre senkronize diyafram elemanları bir dizi sıralamak için kullanılır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smtClean="0"/>
              <a:t>Teknik en sık toz difraksiyonu şekilde gerçekleştirilir, sadece </a:t>
            </a:r>
            <a:r>
              <a:rPr lang="tr-TR" dirty="0" err="1" smtClean="0"/>
              <a:t>poli</a:t>
            </a:r>
            <a:r>
              <a:rPr lang="tr-TR" dirty="0" smtClean="0"/>
              <a:t> kristalin toz şeklini gerektirir. Tek kristal çalışmaları da mümkündür.  Genellikle yaklaşık 1 mm kristaller kullanılır.</a:t>
            </a:r>
          </a:p>
          <a:p>
            <a:r>
              <a:rPr lang="tr-TR" dirty="0" smtClean="0"/>
              <a:t>Özet olarak, nötron kırınımının ana dezavantajı, bir nükleer reaktör gerekmesidir. Tek kristal çalışması için, genellikle büyük kristaller gerektirir. </a:t>
            </a:r>
          </a:p>
          <a:p>
            <a:r>
              <a:rPr lang="tr-TR" dirty="0" smtClean="0"/>
              <a:t>Tekniğin birçok avantajı vardır. Işık atomu duyarlılığı, izotoplar ayırt etme yetenekleri, radyasyon hasarının olmaması, aynı zamanda birkaç cm bir nüfuz derinliği gibi.</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ADSORPSİYON</a:t>
            </a:r>
            <a:endParaRPr lang="tr-TR" dirty="0"/>
          </a:p>
        </p:txBody>
      </p:sp>
      <p:sp>
        <p:nvSpPr>
          <p:cNvPr id="3" name="2 İçerik Yer Tutucusu"/>
          <p:cNvSpPr>
            <a:spLocks noGrp="1"/>
          </p:cNvSpPr>
          <p:nvPr>
            <p:ph idx="1"/>
          </p:nvPr>
        </p:nvSpPr>
        <p:spPr/>
        <p:txBody>
          <a:bodyPr/>
          <a:lstStyle/>
          <a:p>
            <a:r>
              <a:rPr lang="tr-TR" dirty="0" smtClean="0"/>
              <a:t>İki faz arasındaki düzleme ara yüzey denir.  Dengelenmemiş kuvvetlerden dolayı ara yüzdeki iyon ve moleküller yığın fazlarda bulunanlardan daha etkindir. Atom, iyon ve molekül gibi taneciklerin bir yüzeyde ya da ara yüzeyde tutunmasına </a:t>
            </a:r>
            <a:r>
              <a:rPr lang="tr-TR" dirty="0" err="1" smtClean="0"/>
              <a:t>adsorbsiyon</a:t>
            </a:r>
            <a:r>
              <a:rPr lang="tr-TR" dirty="0" smtClean="0"/>
              <a:t> denir.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Gaz-katı, sıvı-katı veya birbiri ile karışmayan sıvı-sıvı tipindeki ara yüzeylerde gerçekleşir.</a:t>
            </a:r>
          </a:p>
          <a:p>
            <a:r>
              <a:rPr lang="tr-TR" dirty="0" smtClean="0"/>
              <a:t>Bir maddenin yüzeyde esas fazdakine oranla daha yüksek konsantrasyonda bulunması </a:t>
            </a:r>
            <a:r>
              <a:rPr lang="tr-TR" dirty="0" err="1" smtClean="0"/>
              <a:t>adsorpsiyondur</a:t>
            </a:r>
            <a:r>
              <a:rPr lang="tr-TR" dirty="0" smtClean="0"/>
              <a:t>  ve yüzeylerin önemli bir özelliğidir. Yüzeyden tutunan taneciklerin ayrılması </a:t>
            </a:r>
            <a:r>
              <a:rPr lang="tr-TR" dirty="0" err="1" smtClean="0"/>
              <a:t>desorpsiyondur</a:t>
            </a:r>
            <a:r>
              <a:rPr lang="tr-TR" dirty="0" smtClean="0"/>
              <a:t>.</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TotalTime>
  <Words>448</Words>
  <Application>Microsoft Office PowerPoint</Application>
  <PresentationFormat>Ekran Gösterisi (4:3)</PresentationFormat>
  <Paragraphs>35</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Ofis Teması</vt:lpstr>
      <vt:lpstr>10.HAFTA</vt:lpstr>
      <vt:lpstr>Saçılma yöntemleri:</vt:lpstr>
      <vt:lpstr>X-ışınları: </vt:lpstr>
      <vt:lpstr>Slayt 4</vt:lpstr>
      <vt:lpstr>Nötron Difraksiyonu</vt:lpstr>
      <vt:lpstr>Slayt 6</vt:lpstr>
      <vt:lpstr>Slayt 7</vt:lpstr>
      <vt:lpstr>ADSORPSİYON</vt:lpstr>
      <vt:lpstr>Slayt 9</vt:lpstr>
      <vt:lpstr> Adsorpsiyon 3 şekilde gözlemlenir.</vt:lpstr>
      <vt:lpstr> 2.Katı ara yüzeyinde adsorpsiyon </vt:lpstr>
      <vt:lpstr>3.Katı gaz ara yüzeyinde adsorpsiyon</vt:lpstr>
      <vt:lpstr>Slayt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10.HAFTA</dc:title>
  <dc:creator>win7</dc:creator>
  <cp:lastModifiedBy>Derya Altuğ</cp:lastModifiedBy>
  <cp:revision>8</cp:revision>
  <dcterms:created xsi:type="dcterms:W3CDTF">2018-05-13T22:42:11Z</dcterms:created>
  <dcterms:modified xsi:type="dcterms:W3CDTF">2020-09-25T18:05:36Z</dcterms:modified>
</cp:coreProperties>
</file>