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62" r:id="rId6"/>
    <p:sldId id="259" r:id="rId7"/>
    <p:sldId id="260" r:id="rId8"/>
    <p:sldId id="261"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E87C7D-3EAD-471A-ADBF-890BBBC4EAA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998A5D6F-4DE8-4F19-90D0-AE7F66E5D4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554C7C9-6353-4083-99E3-0581A33A9A32}"/>
              </a:ext>
            </a:extLst>
          </p:cNvPr>
          <p:cNvSpPr>
            <a:spLocks noGrp="1"/>
          </p:cNvSpPr>
          <p:nvPr>
            <p:ph type="dt" sz="half" idx="10"/>
          </p:nvPr>
        </p:nvSpPr>
        <p:spPr/>
        <p:txBody>
          <a:bodyPr/>
          <a:lstStyle/>
          <a:p>
            <a:fld id="{1973DDF9-3910-40EB-91F0-1DE9E8C8704C}" type="datetimeFigureOut">
              <a:rPr lang="tr-TR" smtClean="0"/>
              <a:t>7.03.2022</a:t>
            </a:fld>
            <a:endParaRPr lang="tr-TR"/>
          </a:p>
        </p:txBody>
      </p:sp>
      <p:sp>
        <p:nvSpPr>
          <p:cNvPr id="5" name="Alt Bilgi Yer Tutucusu 4">
            <a:extLst>
              <a:ext uri="{FF2B5EF4-FFF2-40B4-BE49-F238E27FC236}">
                <a16:creationId xmlns:a16="http://schemas.microsoft.com/office/drawing/2014/main" id="{299F014E-6F51-4B2D-B14F-B8F679558EB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60E3DEB-4FC0-47F3-B286-AF7E10825338}"/>
              </a:ext>
            </a:extLst>
          </p:cNvPr>
          <p:cNvSpPr>
            <a:spLocks noGrp="1"/>
          </p:cNvSpPr>
          <p:nvPr>
            <p:ph type="sldNum" sz="quarter" idx="12"/>
          </p:nvPr>
        </p:nvSpPr>
        <p:spPr/>
        <p:txBody>
          <a:bodyPr/>
          <a:lstStyle/>
          <a:p>
            <a:fld id="{565ADF63-459D-4E7F-BAFD-127158748930}" type="slidenum">
              <a:rPr lang="tr-TR" smtClean="0"/>
              <a:t>‹#›</a:t>
            </a:fld>
            <a:endParaRPr lang="tr-TR"/>
          </a:p>
        </p:txBody>
      </p:sp>
    </p:spTree>
    <p:extLst>
      <p:ext uri="{BB962C8B-B14F-4D97-AF65-F5344CB8AC3E}">
        <p14:creationId xmlns:p14="http://schemas.microsoft.com/office/powerpoint/2010/main" val="7682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50F084-A944-4770-9087-ED74DCBBC49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8E54D61-D7C2-46C9-A8F7-C58FC3EDC71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2D5BBEF-B4B4-4374-B988-48B96603C08A}"/>
              </a:ext>
            </a:extLst>
          </p:cNvPr>
          <p:cNvSpPr>
            <a:spLocks noGrp="1"/>
          </p:cNvSpPr>
          <p:nvPr>
            <p:ph type="dt" sz="half" idx="10"/>
          </p:nvPr>
        </p:nvSpPr>
        <p:spPr/>
        <p:txBody>
          <a:bodyPr/>
          <a:lstStyle/>
          <a:p>
            <a:fld id="{1973DDF9-3910-40EB-91F0-1DE9E8C8704C}" type="datetimeFigureOut">
              <a:rPr lang="tr-TR" smtClean="0"/>
              <a:t>7.03.2022</a:t>
            </a:fld>
            <a:endParaRPr lang="tr-TR"/>
          </a:p>
        </p:txBody>
      </p:sp>
      <p:sp>
        <p:nvSpPr>
          <p:cNvPr id="5" name="Alt Bilgi Yer Tutucusu 4">
            <a:extLst>
              <a:ext uri="{FF2B5EF4-FFF2-40B4-BE49-F238E27FC236}">
                <a16:creationId xmlns:a16="http://schemas.microsoft.com/office/drawing/2014/main" id="{F474DE8B-81AF-446E-B834-C3CF058949C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FB3986-E70F-4726-B967-44988B8ACE37}"/>
              </a:ext>
            </a:extLst>
          </p:cNvPr>
          <p:cNvSpPr>
            <a:spLocks noGrp="1"/>
          </p:cNvSpPr>
          <p:nvPr>
            <p:ph type="sldNum" sz="quarter" idx="12"/>
          </p:nvPr>
        </p:nvSpPr>
        <p:spPr/>
        <p:txBody>
          <a:bodyPr/>
          <a:lstStyle/>
          <a:p>
            <a:fld id="{565ADF63-459D-4E7F-BAFD-127158748930}" type="slidenum">
              <a:rPr lang="tr-TR" smtClean="0"/>
              <a:t>‹#›</a:t>
            </a:fld>
            <a:endParaRPr lang="tr-TR"/>
          </a:p>
        </p:txBody>
      </p:sp>
    </p:spTree>
    <p:extLst>
      <p:ext uri="{BB962C8B-B14F-4D97-AF65-F5344CB8AC3E}">
        <p14:creationId xmlns:p14="http://schemas.microsoft.com/office/powerpoint/2010/main" val="1830187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E596A4B-7AF5-40B0-8755-F6BBDF1AFAA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E0418BD-9D07-4F0D-8769-6E0A301FE54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DB58284-931A-4505-9301-D1E22A3090BB}"/>
              </a:ext>
            </a:extLst>
          </p:cNvPr>
          <p:cNvSpPr>
            <a:spLocks noGrp="1"/>
          </p:cNvSpPr>
          <p:nvPr>
            <p:ph type="dt" sz="half" idx="10"/>
          </p:nvPr>
        </p:nvSpPr>
        <p:spPr/>
        <p:txBody>
          <a:bodyPr/>
          <a:lstStyle/>
          <a:p>
            <a:fld id="{1973DDF9-3910-40EB-91F0-1DE9E8C8704C}" type="datetimeFigureOut">
              <a:rPr lang="tr-TR" smtClean="0"/>
              <a:t>7.03.2022</a:t>
            </a:fld>
            <a:endParaRPr lang="tr-TR"/>
          </a:p>
        </p:txBody>
      </p:sp>
      <p:sp>
        <p:nvSpPr>
          <p:cNvPr id="5" name="Alt Bilgi Yer Tutucusu 4">
            <a:extLst>
              <a:ext uri="{FF2B5EF4-FFF2-40B4-BE49-F238E27FC236}">
                <a16:creationId xmlns:a16="http://schemas.microsoft.com/office/drawing/2014/main" id="{72453283-200D-4F5D-886B-5F0B41EFDCE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08A36C-A1BA-4129-A2FC-3A967F2289A9}"/>
              </a:ext>
            </a:extLst>
          </p:cNvPr>
          <p:cNvSpPr>
            <a:spLocks noGrp="1"/>
          </p:cNvSpPr>
          <p:nvPr>
            <p:ph type="sldNum" sz="quarter" idx="12"/>
          </p:nvPr>
        </p:nvSpPr>
        <p:spPr/>
        <p:txBody>
          <a:bodyPr/>
          <a:lstStyle/>
          <a:p>
            <a:fld id="{565ADF63-459D-4E7F-BAFD-127158748930}" type="slidenum">
              <a:rPr lang="tr-TR" smtClean="0"/>
              <a:t>‹#›</a:t>
            </a:fld>
            <a:endParaRPr lang="tr-TR"/>
          </a:p>
        </p:txBody>
      </p:sp>
    </p:spTree>
    <p:extLst>
      <p:ext uri="{BB962C8B-B14F-4D97-AF65-F5344CB8AC3E}">
        <p14:creationId xmlns:p14="http://schemas.microsoft.com/office/powerpoint/2010/main" val="244877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97A54D-7EF7-479B-B7C2-9BA349A38ED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380A6EF-96E6-4CDE-9FCA-4A009D34BE40}"/>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699294F-E516-440E-806D-08064C5499B4}"/>
              </a:ext>
            </a:extLst>
          </p:cNvPr>
          <p:cNvSpPr>
            <a:spLocks noGrp="1"/>
          </p:cNvSpPr>
          <p:nvPr>
            <p:ph type="dt" sz="half" idx="10"/>
          </p:nvPr>
        </p:nvSpPr>
        <p:spPr/>
        <p:txBody>
          <a:bodyPr/>
          <a:lstStyle/>
          <a:p>
            <a:fld id="{1973DDF9-3910-40EB-91F0-1DE9E8C8704C}" type="datetimeFigureOut">
              <a:rPr lang="tr-TR" smtClean="0"/>
              <a:t>7.03.2022</a:t>
            </a:fld>
            <a:endParaRPr lang="tr-TR"/>
          </a:p>
        </p:txBody>
      </p:sp>
      <p:sp>
        <p:nvSpPr>
          <p:cNvPr id="5" name="Alt Bilgi Yer Tutucusu 4">
            <a:extLst>
              <a:ext uri="{FF2B5EF4-FFF2-40B4-BE49-F238E27FC236}">
                <a16:creationId xmlns:a16="http://schemas.microsoft.com/office/drawing/2014/main" id="{177449BD-5E4C-4326-A4EF-A5D1AB36856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E8C1FF2-BBCE-41B9-BF39-B9233E7077B9}"/>
              </a:ext>
            </a:extLst>
          </p:cNvPr>
          <p:cNvSpPr>
            <a:spLocks noGrp="1"/>
          </p:cNvSpPr>
          <p:nvPr>
            <p:ph type="sldNum" sz="quarter" idx="12"/>
          </p:nvPr>
        </p:nvSpPr>
        <p:spPr/>
        <p:txBody>
          <a:bodyPr/>
          <a:lstStyle/>
          <a:p>
            <a:fld id="{565ADF63-459D-4E7F-BAFD-127158748930}" type="slidenum">
              <a:rPr lang="tr-TR" smtClean="0"/>
              <a:t>‹#›</a:t>
            </a:fld>
            <a:endParaRPr lang="tr-TR"/>
          </a:p>
        </p:txBody>
      </p:sp>
    </p:spTree>
    <p:extLst>
      <p:ext uri="{BB962C8B-B14F-4D97-AF65-F5344CB8AC3E}">
        <p14:creationId xmlns:p14="http://schemas.microsoft.com/office/powerpoint/2010/main" val="3397202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BAA126-E819-4403-B8A3-06ECD7C1E7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188F13F-E76B-410B-A29E-BA8EC412A7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D157330-0B2F-4617-98AD-81F79B8FFD4F}"/>
              </a:ext>
            </a:extLst>
          </p:cNvPr>
          <p:cNvSpPr>
            <a:spLocks noGrp="1"/>
          </p:cNvSpPr>
          <p:nvPr>
            <p:ph type="dt" sz="half" idx="10"/>
          </p:nvPr>
        </p:nvSpPr>
        <p:spPr/>
        <p:txBody>
          <a:bodyPr/>
          <a:lstStyle/>
          <a:p>
            <a:fld id="{1973DDF9-3910-40EB-91F0-1DE9E8C8704C}" type="datetimeFigureOut">
              <a:rPr lang="tr-TR" smtClean="0"/>
              <a:t>7.03.2022</a:t>
            </a:fld>
            <a:endParaRPr lang="tr-TR"/>
          </a:p>
        </p:txBody>
      </p:sp>
      <p:sp>
        <p:nvSpPr>
          <p:cNvPr id="5" name="Alt Bilgi Yer Tutucusu 4">
            <a:extLst>
              <a:ext uri="{FF2B5EF4-FFF2-40B4-BE49-F238E27FC236}">
                <a16:creationId xmlns:a16="http://schemas.microsoft.com/office/drawing/2014/main" id="{7A6EAD6C-963D-4CD8-9E51-9D175ADA03F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F98E443-FE1F-4B0B-9A67-3600348B689B}"/>
              </a:ext>
            </a:extLst>
          </p:cNvPr>
          <p:cNvSpPr>
            <a:spLocks noGrp="1"/>
          </p:cNvSpPr>
          <p:nvPr>
            <p:ph type="sldNum" sz="quarter" idx="12"/>
          </p:nvPr>
        </p:nvSpPr>
        <p:spPr/>
        <p:txBody>
          <a:bodyPr/>
          <a:lstStyle/>
          <a:p>
            <a:fld id="{565ADF63-459D-4E7F-BAFD-127158748930}" type="slidenum">
              <a:rPr lang="tr-TR" smtClean="0"/>
              <a:t>‹#›</a:t>
            </a:fld>
            <a:endParaRPr lang="tr-TR"/>
          </a:p>
        </p:txBody>
      </p:sp>
    </p:spTree>
    <p:extLst>
      <p:ext uri="{BB962C8B-B14F-4D97-AF65-F5344CB8AC3E}">
        <p14:creationId xmlns:p14="http://schemas.microsoft.com/office/powerpoint/2010/main" val="1242485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76DF55-10F1-40B6-9C27-CB0AD739BC6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8E279D2-2909-4DE7-A82C-D2A61A7D38D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94F1455-7810-44ED-B8D2-7ADB72E68E3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B55B3B3-B37D-452E-8459-3BB633222940}"/>
              </a:ext>
            </a:extLst>
          </p:cNvPr>
          <p:cNvSpPr>
            <a:spLocks noGrp="1"/>
          </p:cNvSpPr>
          <p:nvPr>
            <p:ph type="dt" sz="half" idx="10"/>
          </p:nvPr>
        </p:nvSpPr>
        <p:spPr/>
        <p:txBody>
          <a:bodyPr/>
          <a:lstStyle/>
          <a:p>
            <a:fld id="{1973DDF9-3910-40EB-91F0-1DE9E8C8704C}" type="datetimeFigureOut">
              <a:rPr lang="tr-TR" smtClean="0"/>
              <a:t>7.03.2022</a:t>
            </a:fld>
            <a:endParaRPr lang="tr-TR"/>
          </a:p>
        </p:txBody>
      </p:sp>
      <p:sp>
        <p:nvSpPr>
          <p:cNvPr id="6" name="Alt Bilgi Yer Tutucusu 5">
            <a:extLst>
              <a:ext uri="{FF2B5EF4-FFF2-40B4-BE49-F238E27FC236}">
                <a16:creationId xmlns:a16="http://schemas.microsoft.com/office/drawing/2014/main" id="{A04B72FB-3AAF-4EC0-9095-148653599D0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7E81245-2846-47C1-BF74-B444C34E527D}"/>
              </a:ext>
            </a:extLst>
          </p:cNvPr>
          <p:cNvSpPr>
            <a:spLocks noGrp="1"/>
          </p:cNvSpPr>
          <p:nvPr>
            <p:ph type="sldNum" sz="quarter" idx="12"/>
          </p:nvPr>
        </p:nvSpPr>
        <p:spPr/>
        <p:txBody>
          <a:bodyPr/>
          <a:lstStyle/>
          <a:p>
            <a:fld id="{565ADF63-459D-4E7F-BAFD-127158748930}" type="slidenum">
              <a:rPr lang="tr-TR" smtClean="0"/>
              <a:t>‹#›</a:t>
            </a:fld>
            <a:endParaRPr lang="tr-TR"/>
          </a:p>
        </p:txBody>
      </p:sp>
    </p:spTree>
    <p:extLst>
      <p:ext uri="{BB962C8B-B14F-4D97-AF65-F5344CB8AC3E}">
        <p14:creationId xmlns:p14="http://schemas.microsoft.com/office/powerpoint/2010/main" val="24456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DE0F41-DF5A-4AAA-9199-6E5421D0F3E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5184DC5-12EB-43B1-8489-EEBA70C288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AF81664-3D70-49D4-AA42-F624001F401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6079AA5-B7ED-4187-8473-345C880625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E1B0662-1984-45C8-A193-923154AC8AE4}"/>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B548BEB-5824-46F2-88C4-B1EFE855858A}"/>
              </a:ext>
            </a:extLst>
          </p:cNvPr>
          <p:cNvSpPr>
            <a:spLocks noGrp="1"/>
          </p:cNvSpPr>
          <p:nvPr>
            <p:ph type="dt" sz="half" idx="10"/>
          </p:nvPr>
        </p:nvSpPr>
        <p:spPr/>
        <p:txBody>
          <a:bodyPr/>
          <a:lstStyle/>
          <a:p>
            <a:fld id="{1973DDF9-3910-40EB-91F0-1DE9E8C8704C}" type="datetimeFigureOut">
              <a:rPr lang="tr-TR" smtClean="0"/>
              <a:t>7.03.2022</a:t>
            </a:fld>
            <a:endParaRPr lang="tr-TR"/>
          </a:p>
        </p:txBody>
      </p:sp>
      <p:sp>
        <p:nvSpPr>
          <p:cNvPr id="8" name="Alt Bilgi Yer Tutucusu 7">
            <a:extLst>
              <a:ext uri="{FF2B5EF4-FFF2-40B4-BE49-F238E27FC236}">
                <a16:creationId xmlns:a16="http://schemas.microsoft.com/office/drawing/2014/main" id="{6645C57B-3DB6-4499-A588-8944EC6FAC1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43EB164-B0E9-4392-8764-D0142A2B56A5}"/>
              </a:ext>
            </a:extLst>
          </p:cNvPr>
          <p:cNvSpPr>
            <a:spLocks noGrp="1"/>
          </p:cNvSpPr>
          <p:nvPr>
            <p:ph type="sldNum" sz="quarter" idx="12"/>
          </p:nvPr>
        </p:nvSpPr>
        <p:spPr/>
        <p:txBody>
          <a:bodyPr/>
          <a:lstStyle/>
          <a:p>
            <a:fld id="{565ADF63-459D-4E7F-BAFD-127158748930}" type="slidenum">
              <a:rPr lang="tr-TR" smtClean="0"/>
              <a:t>‹#›</a:t>
            </a:fld>
            <a:endParaRPr lang="tr-TR"/>
          </a:p>
        </p:txBody>
      </p:sp>
    </p:spTree>
    <p:extLst>
      <p:ext uri="{BB962C8B-B14F-4D97-AF65-F5344CB8AC3E}">
        <p14:creationId xmlns:p14="http://schemas.microsoft.com/office/powerpoint/2010/main" val="2649432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D0F8C4-6723-4603-84A8-9A18284AA95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D59F85F-C178-4D6C-A7A1-22997820AEFD}"/>
              </a:ext>
            </a:extLst>
          </p:cNvPr>
          <p:cNvSpPr>
            <a:spLocks noGrp="1"/>
          </p:cNvSpPr>
          <p:nvPr>
            <p:ph type="dt" sz="half" idx="10"/>
          </p:nvPr>
        </p:nvSpPr>
        <p:spPr/>
        <p:txBody>
          <a:bodyPr/>
          <a:lstStyle/>
          <a:p>
            <a:fld id="{1973DDF9-3910-40EB-91F0-1DE9E8C8704C}" type="datetimeFigureOut">
              <a:rPr lang="tr-TR" smtClean="0"/>
              <a:t>7.03.2022</a:t>
            </a:fld>
            <a:endParaRPr lang="tr-TR"/>
          </a:p>
        </p:txBody>
      </p:sp>
      <p:sp>
        <p:nvSpPr>
          <p:cNvPr id="4" name="Alt Bilgi Yer Tutucusu 3">
            <a:extLst>
              <a:ext uri="{FF2B5EF4-FFF2-40B4-BE49-F238E27FC236}">
                <a16:creationId xmlns:a16="http://schemas.microsoft.com/office/drawing/2014/main" id="{8B864988-0EEF-4D0B-BA09-A4755B81687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9ECFE31-B059-42F1-9788-65DCEAE4F7F4}"/>
              </a:ext>
            </a:extLst>
          </p:cNvPr>
          <p:cNvSpPr>
            <a:spLocks noGrp="1"/>
          </p:cNvSpPr>
          <p:nvPr>
            <p:ph type="sldNum" sz="quarter" idx="12"/>
          </p:nvPr>
        </p:nvSpPr>
        <p:spPr/>
        <p:txBody>
          <a:bodyPr/>
          <a:lstStyle/>
          <a:p>
            <a:fld id="{565ADF63-459D-4E7F-BAFD-127158748930}" type="slidenum">
              <a:rPr lang="tr-TR" smtClean="0"/>
              <a:t>‹#›</a:t>
            </a:fld>
            <a:endParaRPr lang="tr-TR"/>
          </a:p>
        </p:txBody>
      </p:sp>
    </p:spTree>
    <p:extLst>
      <p:ext uri="{BB962C8B-B14F-4D97-AF65-F5344CB8AC3E}">
        <p14:creationId xmlns:p14="http://schemas.microsoft.com/office/powerpoint/2010/main" val="4135773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7DF8D2A-B5A9-4885-8AA1-B7006F1FF406}"/>
              </a:ext>
            </a:extLst>
          </p:cNvPr>
          <p:cNvSpPr>
            <a:spLocks noGrp="1"/>
          </p:cNvSpPr>
          <p:nvPr>
            <p:ph type="dt" sz="half" idx="10"/>
          </p:nvPr>
        </p:nvSpPr>
        <p:spPr/>
        <p:txBody>
          <a:bodyPr/>
          <a:lstStyle/>
          <a:p>
            <a:fld id="{1973DDF9-3910-40EB-91F0-1DE9E8C8704C}" type="datetimeFigureOut">
              <a:rPr lang="tr-TR" smtClean="0"/>
              <a:t>7.03.2022</a:t>
            </a:fld>
            <a:endParaRPr lang="tr-TR"/>
          </a:p>
        </p:txBody>
      </p:sp>
      <p:sp>
        <p:nvSpPr>
          <p:cNvPr id="3" name="Alt Bilgi Yer Tutucusu 2">
            <a:extLst>
              <a:ext uri="{FF2B5EF4-FFF2-40B4-BE49-F238E27FC236}">
                <a16:creationId xmlns:a16="http://schemas.microsoft.com/office/drawing/2014/main" id="{B02F3810-A99A-419F-B882-D1D65BAB5D2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6EC5896A-4257-446E-A599-0BA75ABD3EC8}"/>
              </a:ext>
            </a:extLst>
          </p:cNvPr>
          <p:cNvSpPr>
            <a:spLocks noGrp="1"/>
          </p:cNvSpPr>
          <p:nvPr>
            <p:ph type="sldNum" sz="quarter" idx="12"/>
          </p:nvPr>
        </p:nvSpPr>
        <p:spPr/>
        <p:txBody>
          <a:bodyPr/>
          <a:lstStyle/>
          <a:p>
            <a:fld id="{565ADF63-459D-4E7F-BAFD-127158748930}" type="slidenum">
              <a:rPr lang="tr-TR" smtClean="0"/>
              <a:t>‹#›</a:t>
            </a:fld>
            <a:endParaRPr lang="tr-TR"/>
          </a:p>
        </p:txBody>
      </p:sp>
    </p:spTree>
    <p:extLst>
      <p:ext uri="{BB962C8B-B14F-4D97-AF65-F5344CB8AC3E}">
        <p14:creationId xmlns:p14="http://schemas.microsoft.com/office/powerpoint/2010/main" val="2149081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C4F08C-5032-4F60-8315-E1DA1B546E4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19CD006-F8FE-42AD-8A51-DD933DBE5F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D1E5735-B543-471D-BF75-F38F79D6AC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DF60634-74AB-4673-AAC8-776FE0B24D44}"/>
              </a:ext>
            </a:extLst>
          </p:cNvPr>
          <p:cNvSpPr>
            <a:spLocks noGrp="1"/>
          </p:cNvSpPr>
          <p:nvPr>
            <p:ph type="dt" sz="half" idx="10"/>
          </p:nvPr>
        </p:nvSpPr>
        <p:spPr/>
        <p:txBody>
          <a:bodyPr/>
          <a:lstStyle/>
          <a:p>
            <a:fld id="{1973DDF9-3910-40EB-91F0-1DE9E8C8704C}" type="datetimeFigureOut">
              <a:rPr lang="tr-TR" smtClean="0"/>
              <a:t>7.03.2022</a:t>
            </a:fld>
            <a:endParaRPr lang="tr-TR"/>
          </a:p>
        </p:txBody>
      </p:sp>
      <p:sp>
        <p:nvSpPr>
          <p:cNvPr id="6" name="Alt Bilgi Yer Tutucusu 5">
            <a:extLst>
              <a:ext uri="{FF2B5EF4-FFF2-40B4-BE49-F238E27FC236}">
                <a16:creationId xmlns:a16="http://schemas.microsoft.com/office/drawing/2014/main" id="{A794A83A-BDFE-40F4-B115-06ED6107956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DDE740B-1C48-4A4B-B786-7B58437AB62F}"/>
              </a:ext>
            </a:extLst>
          </p:cNvPr>
          <p:cNvSpPr>
            <a:spLocks noGrp="1"/>
          </p:cNvSpPr>
          <p:nvPr>
            <p:ph type="sldNum" sz="quarter" idx="12"/>
          </p:nvPr>
        </p:nvSpPr>
        <p:spPr/>
        <p:txBody>
          <a:bodyPr/>
          <a:lstStyle/>
          <a:p>
            <a:fld id="{565ADF63-459D-4E7F-BAFD-127158748930}" type="slidenum">
              <a:rPr lang="tr-TR" smtClean="0"/>
              <a:t>‹#›</a:t>
            </a:fld>
            <a:endParaRPr lang="tr-TR"/>
          </a:p>
        </p:txBody>
      </p:sp>
    </p:spTree>
    <p:extLst>
      <p:ext uri="{BB962C8B-B14F-4D97-AF65-F5344CB8AC3E}">
        <p14:creationId xmlns:p14="http://schemas.microsoft.com/office/powerpoint/2010/main" val="2163553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07221D-B4F0-44B2-A5A9-B97C8D0FA7C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563BE02-5625-4B59-A9B7-70E07A0D79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97D58CF-BEDC-4BF0-9F51-BF1ACE2E38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2A7E237-5C2A-4459-BFB4-E90A3FAC6873}"/>
              </a:ext>
            </a:extLst>
          </p:cNvPr>
          <p:cNvSpPr>
            <a:spLocks noGrp="1"/>
          </p:cNvSpPr>
          <p:nvPr>
            <p:ph type="dt" sz="half" idx="10"/>
          </p:nvPr>
        </p:nvSpPr>
        <p:spPr/>
        <p:txBody>
          <a:bodyPr/>
          <a:lstStyle/>
          <a:p>
            <a:fld id="{1973DDF9-3910-40EB-91F0-1DE9E8C8704C}" type="datetimeFigureOut">
              <a:rPr lang="tr-TR" smtClean="0"/>
              <a:t>7.03.2022</a:t>
            </a:fld>
            <a:endParaRPr lang="tr-TR"/>
          </a:p>
        </p:txBody>
      </p:sp>
      <p:sp>
        <p:nvSpPr>
          <p:cNvPr id="6" name="Alt Bilgi Yer Tutucusu 5">
            <a:extLst>
              <a:ext uri="{FF2B5EF4-FFF2-40B4-BE49-F238E27FC236}">
                <a16:creationId xmlns:a16="http://schemas.microsoft.com/office/drawing/2014/main" id="{59B031BC-4A60-4DF9-91F3-8A3E15CFCA7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5A10377-B8DC-4B2B-91CE-8D1D98636D3F}"/>
              </a:ext>
            </a:extLst>
          </p:cNvPr>
          <p:cNvSpPr>
            <a:spLocks noGrp="1"/>
          </p:cNvSpPr>
          <p:nvPr>
            <p:ph type="sldNum" sz="quarter" idx="12"/>
          </p:nvPr>
        </p:nvSpPr>
        <p:spPr/>
        <p:txBody>
          <a:bodyPr/>
          <a:lstStyle/>
          <a:p>
            <a:fld id="{565ADF63-459D-4E7F-BAFD-127158748930}" type="slidenum">
              <a:rPr lang="tr-TR" smtClean="0"/>
              <a:t>‹#›</a:t>
            </a:fld>
            <a:endParaRPr lang="tr-TR"/>
          </a:p>
        </p:txBody>
      </p:sp>
    </p:spTree>
    <p:extLst>
      <p:ext uri="{BB962C8B-B14F-4D97-AF65-F5344CB8AC3E}">
        <p14:creationId xmlns:p14="http://schemas.microsoft.com/office/powerpoint/2010/main" val="39494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85EB448-763F-4A52-B419-0FAD4BC101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7B4EAAC-4EA3-4F92-825C-ED34200ABF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3718C9B-C287-4C49-9109-8D28B0E281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DDF9-3910-40EB-91F0-1DE9E8C8704C}" type="datetimeFigureOut">
              <a:rPr lang="tr-TR" smtClean="0"/>
              <a:t>7.03.2022</a:t>
            </a:fld>
            <a:endParaRPr lang="tr-TR"/>
          </a:p>
        </p:txBody>
      </p:sp>
      <p:sp>
        <p:nvSpPr>
          <p:cNvPr id="5" name="Alt Bilgi Yer Tutucusu 4">
            <a:extLst>
              <a:ext uri="{FF2B5EF4-FFF2-40B4-BE49-F238E27FC236}">
                <a16:creationId xmlns:a16="http://schemas.microsoft.com/office/drawing/2014/main" id="{D2D4C1DC-CA54-4A77-8369-96034D45AE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9E9946E-7E20-492D-81F9-9183A238B3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ADF63-459D-4E7F-BAFD-127158748930}" type="slidenum">
              <a:rPr lang="tr-TR" smtClean="0"/>
              <a:t>‹#›</a:t>
            </a:fld>
            <a:endParaRPr lang="tr-TR"/>
          </a:p>
        </p:txBody>
      </p:sp>
    </p:spTree>
    <p:extLst>
      <p:ext uri="{BB962C8B-B14F-4D97-AF65-F5344CB8AC3E}">
        <p14:creationId xmlns:p14="http://schemas.microsoft.com/office/powerpoint/2010/main" val="795264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1C9A00-D4F0-41DB-AF02-081217024022}"/>
              </a:ext>
            </a:extLst>
          </p:cNvPr>
          <p:cNvSpPr>
            <a:spLocks noGrp="1"/>
          </p:cNvSpPr>
          <p:nvPr>
            <p:ph type="ctrTitle"/>
          </p:nvPr>
        </p:nvSpPr>
        <p:spPr/>
        <p:txBody>
          <a:bodyPr>
            <a:normAutofit/>
          </a:bodyPr>
          <a:lstStyle/>
          <a:p>
            <a:r>
              <a:rPr lang="tr-TR" sz="4800" b="0" i="0" u="none" strike="noStrike" dirty="0">
                <a:solidFill>
                  <a:srgbClr val="000000"/>
                </a:solidFill>
                <a:effectLst/>
                <a:latin typeface="Arial Narrow" panose="020B0606020202030204" pitchFamily="34" charset="0"/>
              </a:rPr>
              <a:t>Bilimde Ölçmenin Rolü</a:t>
            </a:r>
            <a:r>
              <a:rPr lang="tr-TR" sz="4800" dirty="0"/>
              <a:t> </a:t>
            </a:r>
          </a:p>
        </p:txBody>
      </p:sp>
      <p:sp>
        <p:nvSpPr>
          <p:cNvPr id="3" name="Alt Başlık 2">
            <a:extLst>
              <a:ext uri="{FF2B5EF4-FFF2-40B4-BE49-F238E27FC236}">
                <a16:creationId xmlns:a16="http://schemas.microsoft.com/office/drawing/2014/main" id="{26045496-830B-46DA-ADB1-CFB743B7FE98}"/>
              </a:ext>
            </a:extLst>
          </p:cNvPr>
          <p:cNvSpPr>
            <a:spLocks noGrp="1"/>
          </p:cNvSpPr>
          <p:nvPr>
            <p:ph type="subTitle" idx="1"/>
          </p:nvPr>
        </p:nvSpPr>
        <p:spPr/>
        <p:txBody>
          <a:bodyPr/>
          <a:lstStyle/>
          <a:p>
            <a:r>
              <a:rPr lang="tr-TR" dirty="0"/>
              <a:t>Dr. </a:t>
            </a:r>
            <a:r>
              <a:rPr lang="tr-TR" dirty="0" err="1"/>
              <a:t>Öğr</a:t>
            </a:r>
            <a:r>
              <a:rPr lang="tr-TR" dirty="0"/>
              <a:t>. Üyesi Ömer KUTLU</a:t>
            </a:r>
          </a:p>
        </p:txBody>
      </p:sp>
    </p:spTree>
    <p:extLst>
      <p:ext uri="{BB962C8B-B14F-4D97-AF65-F5344CB8AC3E}">
        <p14:creationId xmlns:p14="http://schemas.microsoft.com/office/powerpoint/2010/main" val="359927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E7B61F-2613-4669-A24D-438D5A2CC37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9CC02BB-B162-4C67-BE33-2E647B283287}"/>
              </a:ext>
            </a:extLst>
          </p:cNvPr>
          <p:cNvSpPr>
            <a:spLocks noGrp="1"/>
          </p:cNvSpPr>
          <p:nvPr>
            <p:ph idx="1"/>
          </p:nvPr>
        </p:nvSpPr>
        <p:spPr/>
        <p:txBody>
          <a:bodyPr/>
          <a:lstStyle/>
          <a:p>
            <a:r>
              <a:rPr lang="tr-TR" dirty="0"/>
              <a:t>Bilimsel bilginin üretilmesi sürecinin tamamı ağırlıklı olarak ölçmeye dayanır.</a:t>
            </a:r>
          </a:p>
          <a:p>
            <a:endParaRPr lang="tr-TR" dirty="0"/>
          </a:p>
          <a:p>
            <a:r>
              <a:rPr lang="tr-TR" dirty="0"/>
              <a:t>Üretilen bilginin nesnelliği, </a:t>
            </a:r>
            <a:r>
              <a:rPr lang="tr-TR" dirty="0" err="1"/>
              <a:t>tekrarlanabilirliği</a:t>
            </a:r>
            <a:r>
              <a:rPr lang="tr-TR" dirty="0"/>
              <a:t>, </a:t>
            </a:r>
            <a:r>
              <a:rPr lang="tr-TR" dirty="0" err="1"/>
              <a:t>yanlışlanabilirliği</a:t>
            </a:r>
            <a:r>
              <a:rPr lang="tr-TR" dirty="0"/>
              <a:t> gibi özelliklerinin temelinde de ölçme vardır.</a:t>
            </a:r>
          </a:p>
        </p:txBody>
      </p:sp>
    </p:spTree>
    <p:extLst>
      <p:ext uri="{BB962C8B-B14F-4D97-AF65-F5344CB8AC3E}">
        <p14:creationId xmlns:p14="http://schemas.microsoft.com/office/powerpoint/2010/main" val="2129593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1C07AC-25BC-4F45-9068-3D74910271F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B652A44-8B23-4B27-9D16-BAD0BFD7830A}"/>
              </a:ext>
            </a:extLst>
          </p:cNvPr>
          <p:cNvSpPr>
            <a:spLocks noGrp="1"/>
          </p:cNvSpPr>
          <p:nvPr>
            <p:ph idx="1"/>
          </p:nvPr>
        </p:nvSpPr>
        <p:spPr/>
        <p:txBody>
          <a:bodyPr>
            <a:normAutofit/>
          </a:bodyPr>
          <a:lstStyle/>
          <a:p>
            <a:r>
              <a:rPr lang="tr-TR" sz="1800" b="0" i="0" u="none" strike="noStrike" baseline="0" dirty="0">
                <a:solidFill>
                  <a:srgbClr val="000000"/>
                </a:solidFill>
                <a:latin typeface="Times New Roman" panose="02020603050405020304" pitchFamily="18" charset="0"/>
              </a:rPr>
              <a:t>Bilimsel bilgi, belirli bilimsel süreç adımlarının sonucunda elde edilmektedir. Bilimsel bilginin üretilmesinde rol alan bilimsel süreç adımları problemin fark edilmesi, problemin tanımlanması, hipotezlerin/araştırma sorularının geliştirilmesi, çözüme yönelik verinin toplanması ve analiz edilmesi ile yorumlanması (</a:t>
            </a:r>
            <a:r>
              <a:rPr lang="tr-TR" sz="1800" b="0" i="0" u="none" strike="noStrike" baseline="0" dirty="0" err="1">
                <a:solidFill>
                  <a:srgbClr val="000000"/>
                </a:solidFill>
                <a:latin typeface="Times New Roman" panose="02020603050405020304" pitchFamily="18" charset="0"/>
              </a:rPr>
              <a:t>Cohen</a:t>
            </a:r>
            <a:r>
              <a:rPr lang="tr-TR" sz="1800" b="0" i="0" u="none" strike="noStrike" baseline="0" dirty="0">
                <a:solidFill>
                  <a:srgbClr val="000000"/>
                </a:solidFill>
                <a:latin typeface="Times New Roman" panose="02020603050405020304" pitchFamily="18" charset="0"/>
              </a:rPr>
              <a:t> ve </a:t>
            </a:r>
            <a:r>
              <a:rPr lang="tr-TR" sz="1800" b="0" i="0" u="none" strike="noStrike" baseline="0" dirty="0" err="1">
                <a:solidFill>
                  <a:srgbClr val="000000"/>
                </a:solidFill>
                <a:latin typeface="Times New Roman" panose="02020603050405020304" pitchFamily="18" charset="0"/>
              </a:rPr>
              <a:t>Manion</a:t>
            </a:r>
            <a:r>
              <a:rPr lang="tr-TR" sz="1800" b="0" i="0" u="none" strike="noStrike" baseline="0" dirty="0">
                <a:solidFill>
                  <a:srgbClr val="000000"/>
                </a:solidFill>
                <a:latin typeface="Times New Roman" panose="02020603050405020304" pitchFamily="18" charset="0"/>
              </a:rPr>
              <a:t>, 2000) olarak alan yazında tartışılmaktadır. </a:t>
            </a:r>
          </a:p>
          <a:p>
            <a:r>
              <a:rPr lang="tr-TR" sz="1800" b="0" i="0" u="none" strike="noStrike" baseline="0" dirty="0">
                <a:solidFill>
                  <a:srgbClr val="000000"/>
                </a:solidFill>
                <a:latin typeface="Times New Roman" panose="02020603050405020304" pitchFamily="18" charset="0"/>
              </a:rPr>
              <a:t>Bilimsel bilginin üretilmesindeki ilk adım problemin fark edilmesidir. Bu aşama aslında her kaynaktan bilginin üretilmesi/bulunması için gereklidir. Bu fark etme, durumdan rahatsız olma, durumu anlamlandıramama, zihni meşgul etmesi gibi şekillerde olabilir. Dil sınıfındaki öğrencilerinden çok azı üniversite sınavını kazanabiliyor problemin fark edilmesine bir örnek olabilir. </a:t>
            </a:r>
          </a:p>
          <a:p>
            <a:r>
              <a:rPr lang="tr-TR" sz="1800" b="0" i="0" u="none" strike="noStrike" baseline="0" dirty="0">
                <a:solidFill>
                  <a:srgbClr val="000000"/>
                </a:solidFill>
                <a:latin typeface="Times New Roman" panose="02020603050405020304" pitchFamily="18" charset="0"/>
              </a:rPr>
              <a:t>Problemin tanımlanması adımında ise problem durumunda bireyi rahatsız eden şeyin ne olduğunun kesinleştirilmesi gereklidir. Bu aşamada araştırma ile ilgili sorular şekillendirilmeli ve araştırmaya boyut kazandırılmalıdır. Dil sınıfındaki öğrenciler üniversiteyi kazanamıyor çünkü matematik başarıları çok düşük problemin tanımlanması aşamasına örnek olabilir. </a:t>
            </a:r>
          </a:p>
        </p:txBody>
      </p:sp>
    </p:spTree>
    <p:extLst>
      <p:ext uri="{BB962C8B-B14F-4D97-AF65-F5344CB8AC3E}">
        <p14:creationId xmlns:p14="http://schemas.microsoft.com/office/powerpoint/2010/main" val="1164078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3F5893-A79F-4370-9B26-2A1A4C46D6E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0FC6552-D133-44EC-8735-CA4F9BA8F253}"/>
              </a:ext>
            </a:extLst>
          </p:cNvPr>
          <p:cNvSpPr>
            <a:spLocks noGrp="1"/>
          </p:cNvSpPr>
          <p:nvPr>
            <p:ph idx="1"/>
          </p:nvPr>
        </p:nvSpPr>
        <p:spPr/>
        <p:txBody>
          <a:bodyPr>
            <a:normAutofit/>
          </a:bodyPr>
          <a:lstStyle/>
          <a:p>
            <a:r>
              <a:rPr lang="tr-TR" sz="2800" b="0" i="0" u="none" strike="noStrike" baseline="0" dirty="0">
                <a:solidFill>
                  <a:srgbClr val="000000"/>
                </a:solidFill>
                <a:latin typeface="Times New Roman" panose="02020603050405020304" pitchFamily="18" charset="0"/>
              </a:rPr>
              <a:t>Üçüncü adım olan hipotezlerin/araştırma sorularının geliştirilmesi hipotezlerin kurulmasını temsil etmektedir. Hipotezler, test edilmemiş ve henüz doğrulanmamış genellemelerdir. Ele alınan örnekte yokluk hipotezi “Öğrencilerin ders başarılarının düşük olması ile ödev yapmamaları arasında bir ilişkinin olmadığı’; araştırma hipotezi ise “Öğrencilerin ders başarılarının düşük olması ile ödev yapmamaları arasında bir ilişkinin olduğu” dur. Hipotezler, araştırma düzenine göre tek ya da çift yönlü olarak kurulabilir. </a:t>
            </a:r>
          </a:p>
          <a:p>
            <a:endParaRPr lang="tr-TR" dirty="0"/>
          </a:p>
        </p:txBody>
      </p:sp>
    </p:spTree>
    <p:extLst>
      <p:ext uri="{BB962C8B-B14F-4D97-AF65-F5344CB8AC3E}">
        <p14:creationId xmlns:p14="http://schemas.microsoft.com/office/powerpoint/2010/main" val="788484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7FDD7E-EB6C-4523-9E6A-4C6AF992670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D36ED3F-5B7F-4FEB-8E17-824661D0A7D1}"/>
              </a:ext>
            </a:extLst>
          </p:cNvPr>
          <p:cNvSpPr>
            <a:spLocks noGrp="1"/>
          </p:cNvSpPr>
          <p:nvPr>
            <p:ph idx="1"/>
          </p:nvPr>
        </p:nvSpPr>
        <p:spPr/>
        <p:txBody>
          <a:bodyPr>
            <a:normAutofit fontScale="92500" lnSpcReduction="10000"/>
          </a:bodyPr>
          <a:lstStyle/>
          <a:p>
            <a:r>
              <a:rPr lang="tr-TR" sz="2800" b="0" i="0" u="none" strike="noStrike" baseline="0" dirty="0">
                <a:solidFill>
                  <a:srgbClr val="000000"/>
                </a:solidFill>
                <a:latin typeface="Times New Roman" panose="02020603050405020304" pitchFamily="18" charset="0"/>
              </a:rPr>
              <a:t>Hipotezin test edilmesine yönelik verinin toplanması adımında ise ödev yapıp yapmama durumları öğretmenin ödev takip çizelgesinden; ders başarıları ise yapılan bir sınavdan ya da bu araştırmaya özel olarak yapılacak bir sınavdan elde edilen puanlar olabilir. Toplanan verinin çözümlenmesinde veri yapısına uygun ve kurulan hipotezi test etmeye yarayacak en doğru istatistiksel tekniği kullanmak önemlidir. Öğrencilerin ödev yapıp yapmama durumlarının süreksiz; başarı puanlarının da süreksiz veri olduğu düşünüldüğünde bu veri setine uygun </a:t>
            </a:r>
            <a:r>
              <a:rPr lang="tr-TR" sz="2800" b="0" i="0" u="none" strike="noStrike" baseline="0" dirty="0" err="1">
                <a:solidFill>
                  <a:srgbClr val="000000"/>
                </a:solidFill>
                <a:latin typeface="Times New Roman" panose="02020603050405020304" pitchFamily="18" charset="0"/>
              </a:rPr>
              <a:t>korelasyonel</a:t>
            </a:r>
            <a:r>
              <a:rPr lang="tr-TR" sz="2800" b="0" i="0" u="none" strike="noStrike" baseline="0" dirty="0">
                <a:solidFill>
                  <a:srgbClr val="000000"/>
                </a:solidFill>
                <a:latin typeface="Times New Roman" panose="02020603050405020304" pitchFamily="18" charset="0"/>
              </a:rPr>
              <a:t> teknikler seçilir. Toplanan verinin analizi yorumlanmadan hipotezin doğruluğu ortaya konamaz. Bu sebeple, elde edilen katsayı anlamlılık düzeyi ile beraber yorumlanmalı ve hipotezler test edilmelidir. Bu süreç ile elde edilen bilgi bilimsel bir bilgidir. </a:t>
            </a:r>
          </a:p>
          <a:p>
            <a:endParaRPr lang="tr-TR" dirty="0"/>
          </a:p>
        </p:txBody>
      </p:sp>
    </p:spTree>
    <p:extLst>
      <p:ext uri="{BB962C8B-B14F-4D97-AF65-F5344CB8AC3E}">
        <p14:creationId xmlns:p14="http://schemas.microsoft.com/office/powerpoint/2010/main" val="1042989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A7CF5A-3F8D-4753-A136-6790B9EE6AF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5A52904-3A70-4C82-A154-31A9B3D24655}"/>
              </a:ext>
            </a:extLst>
          </p:cNvPr>
          <p:cNvSpPr>
            <a:spLocks noGrp="1"/>
          </p:cNvSpPr>
          <p:nvPr>
            <p:ph idx="1"/>
          </p:nvPr>
        </p:nvSpPr>
        <p:spPr/>
        <p:txBody>
          <a:bodyPr/>
          <a:lstStyle/>
          <a:p>
            <a:r>
              <a:rPr lang="tr-TR" sz="2800" b="0" i="0" u="none" strike="noStrike" baseline="0" dirty="0">
                <a:solidFill>
                  <a:srgbClr val="000000"/>
                </a:solidFill>
                <a:latin typeface="Times New Roman" panose="02020603050405020304" pitchFamily="18" charset="0"/>
              </a:rPr>
              <a:t>Yıldırım (1973) ve </a:t>
            </a:r>
            <a:r>
              <a:rPr lang="tr-TR" sz="2800" b="0" i="0" u="none" strike="noStrike" baseline="0" dirty="0" err="1">
                <a:solidFill>
                  <a:srgbClr val="000000"/>
                </a:solidFill>
                <a:latin typeface="Times New Roman" panose="02020603050405020304" pitchFamily="18" charset="0"/>
              </a:rPr>
              <a:t>Karasar</a:t>
            </a:r>
            <a:r>
              <a:rPr lang="tr-TR" sz="2800" b="0" i="0" u="none" strike="noStrike" baseline="0" dirty="0">
                <a:solidFill>
                  <a:srgbClr val="000000"/>
                </a:solidFill>
                <a:latin typeface="Times New Roman" panose="02020603050405020304" pitchFamily="18" charset="0"/>
              </a:rPr>
              <a:t> (2012) tarafından önerilen bir başka bilimsel yöntem sınıflama mevcuttur. Bu sınıflama tartışılan tüm basamakları içine alan daha genelleyici bir sınıflamadır: Tanılama – Sınama ve </a:t>
            </a:r>
            <a:r>
              <a:rPr lang="tr-TR" sz="2800" b="0" i="0" u="none" strike="noStrike" baseline="0" dirty="0" err="1">
                <a:solidFill>
                  <a:srgbClr val="000000"/>
                </a:solidFill>
                <a:latin typeface="Times New Roman" panose="02020603050405020304" pitchFamily="18" charset="0"/>
              </a:rPr>
              <a:t>Raporlaştırma</a:t>
            </a:r>
            <a:r>
              <a:rPr lang="tr-TR" sz="2800" b="0" i="0" u="none" strike="noStrike" baseline="0" dirty="0">
                <a:solidFill>
                  <a:srgbClr val="000000"/>
                </a:solidFill>
                <a:latin typeface="Times New Roman" panose="02020603050405020304" pitchFamily="18" charset="0"/>
              </a:rPr>
              <a:t>. Yıldırım tarafından önerilen sınıflamada, güçlüğün sezilmesi, problemin tanımlanması ve çözümün tahmin edilmesi basamakları tanılama; gözlenebilir sınayıcıların belirlenmesi ve deneme ve değerlendirmelerin yapılması basamakları </a:t>
            </a:r>
          </a:p>
          <a:p>
            <a:endParaRPr lang="tr-TR" dirty="0"/>
          </a:p>
        </p:txBody>
      </p:sp>
    </p:spTree>
    <p:extLst>
      <p:ext uri="{BB962C8B-B14F-4D97-AF65-F5344CB8AC3E}">
        <p14:creationId xmlns:p14="http://schemas.microsoft.com/office/powerpoint/2010/main" val="1544377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AE9716-DD58-4989-825D-0C38885CFA0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17619DD-28B1-403A-9574-F07D40358268}"/>
              </a:ext>
            </a:extLst>
          </p:cNvPr>
          <p:cNvSpPr>
            <a:spLocks noGrp="1"/>
          </p:cNvSpPr>
          <p:nvPr>
            <p:ph idx="1"/>
          </p:nvPr>
        </p:nvSpPr>
        <p:spPr/>
        <p:txBody>
          <a:bodyPr>
            <a:normAutofit/>
          </a:bodyPr>
          <a:lstStyle/>
          <a:p>
            <a:r>
              <a:rPr lang="tr-TR" sz="2800" b="0" i="0" u="none" strike="noStrike" baseline="0" dirty="0">
                <a:solidFill>
                  <a:srgbClr val="000000"/>
                </a:solidFill>
                <a:latin typeface="Times New Roman" panose="02020603050405020304" pitchFamily="18" charset="0"/>
              </a:rPr>
              <a:t>sınama olarak tanımlanmıştır. </a:t>
            </a:r>
            <a:r>
              <a:rPr lang="tr-TR" sz="2800" b="0" i="0" u="none" strike="noStrike" baseline="0" dirty="0" err="1">
                <a:solidFill>
                  <a:srgbClr val="000000"/>
                </a:solidFill>
                <a:latin typeface="Times New Roman" panose="02020603050405020304" pitchFamily="18" charset="0"/>
              </a:rPr>
              <a:t>Karasar</a:t>
            </a:r>
            <a:r>
              <a:rPr lang="tr-TR" sz="2800" b="0" i="0" u="none" strike="noStrike" baseline="0" dirty="0">
                <a:solidFill>
                  <a:srgbClr val="000000"/>
                </a:solidFill>
                <a:latin typeface="Times New Roman" panose="02020603050405020304" pitchFamily="18" charset="0"/>
              </a:rPr>
              <a:t>, tüm bu süreçlere, bilimsel bilginin devamlılığı ve sürekliliği ilkesine uygun olarak, bilimsel süreçlerdeki her adımın rapor edilmesinin bilimin üretilmesi ve ileriye götürülmesindeki önemini göz önüne alarak ve geleneksel olan oral yolla bilginin aktarılmasından ziyade yazılı olarak aktarılmasının hem insan aklının sınırlarına güvensizlikten hem de daha güvenli olacağından her adımın yazılmasının önemini vurgulamış ve bilimsel yöntem sürecinin son basamağı olan </a:t>
            </a:r>
            <a:r>
              <a:rPr lang="tr-TR" sz="2800" b="0" i="0" u="none" strike="noStrike" baseline="0" dirty="0" err="1">
                <a:solidFill>
                  <a:srgbClr val="000000"/>
                </a:solidFill>
                <a:latin typeface="Times New Roman" panose="02020603050405020304" pitchFamily="18" charset="0"/>
              </a:rPr>
              <a:t>raporlaştırmayı</a:t>
            </a:r>
            <a:r>
              <a:rPr lang="tr-TR" sz="2800" b="0" i="0" u="none" strike="noStrike" baseline="0" dirty="0">
                <a:solidFill>
                  <a:srgbClr val="000000"/>
                </a:solidFill>
                <a:latin typeface="Times New Roman" panose="02020603050405020304" pitchFamily="18" charset="0"/>
              </a:rPr>
              <a:t> sürece eklemiştir. Bu adımda araştırmacıdan beklenen araştırma sürecini herkesin anlayabileceği şekilde not etmesidir. Bu dokümana araştırma raporu adı verilmektedir. </a:t>
            </a:r>
          </a:p>
          <a:p>
            <a:endParaRPr lang="tr-TR" dirty="0"/>
          </a:p>
        </p:txBody>
      </p:sp>
    </p:spTree>
    <p:extLst>
      <p:ext uri="{BB962C8B-B14F-4D97-AF65-F5344CB8AC3E}">
        <p14:creationId xmlns:p14="http://schemas.microsoft.com/office/powerpoint/2010/main" val="257652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F7A800-73F8-46AA-A4B5-FB545639C39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EC636F3-9DF0-4508-8BA1-D5266150C3FC}"/>
              </a:ext>
            </a:extLst>
          </p:cNvPr>
          <p:cNvSpPr>
            <a:spLocks noGrp="1"/>
          </p:cNvSpPr>
          <p:nvPr>
            <p:ph idx="1"/>
          </p:nvPr>
        </p:nvSpPr>
        <p:spPr/>
        <p:txBody>
          <a:bodyPr>
            <a:normAutofit lnSpcReduction="10000"/>
          </a:bodyPr>
          <a:lstStyle/>
          <a:p>
            <a:r>
              <a:rPr lang="tr-TR" sz="2800" b="0" i="0" u="none" strike="noStrike" baseline="0" dirty="0">
                <a:solidFill>
                  <a:srgbClr val="000000"/>
                </a:solidFill>
                <a:latin typeface="Times New Roman" panose="02020603050405020304" pitchFamily="18" charset="0"/>
              </a:rPr>
              <a:t>Bir diğer sınıflama ise bilim felsefecisi Yıldırım (2004) tarafından yapılmıştır. Bu sınıflamada bilimsel yöntem olgusal süreç ve kuramsal süreç olarak iki aşamada açıklamaktadır. Betimleme olarak da bilinen olgusal süreç, bütün bilim kollarında ilk aşamayı oluşturur; amacı araştırma konusu, olguları ve bu olgular arasındaki ilişkileri saptama, sınıflama ve kaydetmedir. Bilimsel betimleme aracı olarak gözlem, deney ve ölçme gibi işlemleri kullanır. Bilimsel yöntemin kuramsal sürecini oluşturan açıklama; ilk aşamada betimlenmiş olguları, bu olguların ilişkilerini yansıtan olgusal genellemeleri, bazı kuramsal kavram veya genellemelere başvurarak anlaşılır hale getirmeyi amaçlar. Bilim açıklama aracı olarak da hipotez, kuram, yasa ve öngörü gibi kavramları, işlemlerini kullanır. </a:t>
            </a:r>
            <a:endParaRPr lang="tr-TR" dirty="0"/>
          </a:p>
          <a:p>
            <a:endParaRPr lang="tr-TR" dirty="0"/>
          </a:p>
        </p:txBody>
      </p:sp>
    </p:spTree>
    <p:extLst>
      <p:ext uri="{BB962C8B-B14F-4D97-AF65-F5344CB8AC3E}">
        <p14:creationId xmlns:p14="http://schemas.microsoft.com/office/powerpoint/2010/main" val="2496463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B056AA-290B-469E-9E73-13586F6612E9}"/>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287D6610-79F5-42BB-B8E1-59524A3AA24F}"/>
              </a:ext>
            </a:extLst>
          </p:cNvPr>
          <p:cNvSpPr>
            <a:spLocks noGrp="1"/>
          </p:cNvSpPr>
          <p:nvPr>
            <p:ph idx="1"/>
          </p:nvPr>
        </p:nvSpPr>
        <p:spPr/>
        <p:txBody>
          <a:bodyPr/>
          <a:lstStyle/>
          <a:p>
            <a:r>
              <a:rPr lang="en-US" sz="1800" b="0" i="0" u="none" strike="noStrike" baseline="0" dirty="0">
                <a:solidFill>
                  <a:srgbClr val="000000"/>
                </a:solidFill>
                <a:latin typeface="Times New Roman" panose="02020603050405020304" pitchFamily="18" charset="0"/>
              </a:rPr>
              <a:t>Cohen, L., Manion, L., </a:t>
            </a:r>
            <a:r>
              <a:rPr lang="en-US" sz="1800" b="0" i="0" u="none" strike="noStrike" baseline="0" dirty="0" err="1">
                <a:solidFill>
                  <a:srgbClr val="000000"/>
                </a:solidFill>
                <a:latin typeface="Times New Roman" panose="02020603050405020304" pitchFamily="18" charset="0"/>
              </a:rPr>
              <a:t>ve</a:t>
            </a:r>
            <a:r>
              <a:rPr lang="en-US" sz="1800" b="0" i="0" u="none" strike="noStrike" baseline="0" dirty="0">
                <a:solidFill>
                  <a:srgbClr val="000000"/>
                </a:solidFill>
                <a:latin typeface="Times New Roman" panose="02020603050405020304" pitchFamily="18" charset="0"/>
              </a:rPr>
              <a:t> Morrison K. (2000). </a:t>
            </a:r>
            <a:r>
              <a:rPr lang="en-US" sz="1800" b="0" i="1" u="none" strike="noStrike" baseline="0" dirty="0">
                <a:solidFill>
                  <a:srgbClr val="000000"/>
                </a:solidFill>
                <a:latin typeface="Times New Roman" panose="02020603050405020304" pitchFamily="18" charset="0"/>
              </a:rPr>
              <a:t>Research Methods in Education (5th Edition). </a:t>
            </a:r>
            <a:r>
              <a:rPr lang="en-US" sz="1800" b="0" i="0" u="none" strike="noStrike" baseline="0" dirty="0">
                <a:solidFill>
                  <a:srgbClr val="000000"/>
                </a:solidFill>
                <a:latin typeface="Times New Roman" panose="02020603050405020304" pitchFamily="18" charset="0"/>
              </a:rPr>
              <a:t>London: Routledge Falmer. </a:t>
            </a:r>
            <a:endParaRPr lang="tr-TR" sz="1800" b="0" i="0" u="none" strike="noStrike" baseline="0" dirty="0">
              <a:solidFill>
                <a:srgbClr val="000000"/>
              </a:solidFill>
              <a:latin typeface="Times New Roman" panose="02020603050405020304" pitchFamily="18" charset="0"/>
            </a:endParaRPr>
          </a:p>
          <a:p>
            <a:r>
              <a:rPr lang="tr-TR" sz="1800" b="0" i="0" u="none" strike="noStrike" baseline="0" dirty="0" err="1">
                <a:solidFill>
                  <a:srgbClr val="000000"/>
                </a:solidFill>
                <a:latin typeface="Times New Roman" panose="02020603050405020304" pitchFamily="18" charset="0"/>
              </a:rPr>
              <a:t>Karasar</a:t>
            </a:r>
            <a:r>
              <a:rPr lang="tr-TR" sz="1800" b="0" i="0" u="none" strike="noStrike" baseline="0" dirty="0">
                <a:solidFill>
                  <a:srgbClr val="000000"/>
                </a:solidFill>
                <a:latin typeface="Times New Roman" panose="02020603050405020304" pitchFamily="18" charset="0"/>
              </a:rPr>
              <a:t>, N. (2012). </a:t>
            </a:r>
            <a:r>
              <a:rPr lang="tr-TR" sz="1800" b="0" i="1" u="none" strike="noStrike" baseline="0" dirty="0">
                <a:solidFill>
                  <a:srgbClr val="000000"/>
                </a:solidFill>
                <a:latin typeface="Times New Roman" panose="02020603050405020304" pitchFamily="18" charset="0"/>
              </a:rPr>
              <a:t>Bilimsel Araştırma Yöntemleri (24. Baskı</a:t>
            </a:r>
            <a:r>
              <a:rPr lang="tr-TR" sz="1800" b="0" i="0" u="none" strike="noStrike" baseline="0" dirty="0">
                <a:solidFill>
                  <a:srgbClr val="000000"/>
                </a:solidFill>
                <a:latin typeface="Times New Roman" panose="02020603050405020304" pitchFamily="18" charset="0"/>
              </a:rPr>
              <a:t>). Ankara: Nobel Akademik Yayıncılık Eğitim Danışmanlık Tic. Ltd. Şti. </a:t>
            </a:r>
            <a:endParaRPr lang="tr-TR" sz="1800" dirty="0">
              <a:solidFill>
                <a:srgbClr val="000000"/>
              </a:solidFill>
              <a:latin typeface="Times New Roman" panose="02020603050405020304" pitchFamily="18" charset="0"/>
            </a:endParaRPr>
          </a:p>
          <a:p>
            <a:r>
              <a:rPr lang="tr-TR" sz="1800" b="0" i="0" u="none" strike="noStrike" baseline="0" dirty="0">
                <a:solidFill>
                  <a:srgbClr val="000000"/>
                </a:solidFill>
                <a:latin typeface="Times New Roman" panose="02020603050405020304" pitchFamily="18" charset="0"/>
              </a:rPr>
              <a:t>Yıldırım, C. (2004). </a:t>
            </a:r>
            <a:r>
              <a:rPr lang="tr-TR" sz="1800" b="0" i="1" u="none" strike="noStrike" baseline="0" dirty="0">
                <a:solidFill>
                  <a:srgbClr val="000000"/>
                </a:solidFill>
                <a:latin typeface="Times New Roman" panose="02020603050405020304" pitchFamily="18" charset="0"/>
              </a:rPr>
              <a:t>Bilim Felsefesi. </a:t>
            </a:r>
            <a:r>
              <a:rPr lang="tr-TR" sz="1800" b="0" i="0" u="none" strike="noStrike" baseline="0">
                <a:solidFill>
                  <a:srgbClr val="000000"/>
                </a:solidFill>
                <a:latin typeface="Times New Roman" panose="02020603050405020304" pitchFamily="18" charset="0"/>
              </a:rPr>
              <a:t>İstanbul: Remzi Kitabevi </a:t>
            </a:r>
            <a:endParaRPr lang="tr-TR"/>
          </a:p>
        </p:txBody>
      </p:sp>
    </p:spTree>
    <p:extLst>
      <p:ext uri="{BB962C8B-B14F-4D97-AF65-F5344CB8AC3E}">
        <p14:creationId xmlns:p14="http://schemas.microsoft.com/office/powerpoint/2010/main" val="9882842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711</Words>
  <Application>Microsoft Office PowerPoint</Application>
  <PresentationFormat>Geniş ekran</PresentationFormat>
  <Paragraphs>17</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Arial Narrow</vt:lpstr>
      <vt:lpstr>Calibri</vt:lpstr>
      <vt:lpstr>Calibri Light</vt:lpstr>
      <vt:lpstr>Times New Roman</vt:lpstr>
      <vt:lpstr>Office Teması</vt:lpstr>
      <vt:lpstr>Bilimde Ölçmenin Rolü </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Bilimde Ölçmenin Rolü </dc:title>
  <dc:creator>Neslihan Tuğçe Özyeter</dc:creator>
  <cp:lastModifiedBy>Neslihan Tuğçe Özyeter</cp:lastModifiedBy>
  <cp:revision>4</cp:revision>
  <dcterms:created xsi:type="dcterms:W3CDTF">2022-03-07T10:48:58Z</dcterms:created>
  <dcterms:modified xsi:type="dcterms:W3CDTF">2022-03-07T10:52:19Z</dcterms:modified>
</cp:coreProperties>
</file>