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416" r:id="rId2"/>
    <p:sldId id="375" r:id="rId3"/>
    <p:sldId id="469" r:id="rId4"/>
    <p:sldId id="526" r:id="rId5"/>
    <p:sldId id="527" r:id="rId6"/>
    <p:sldId id="392" r:id="rId7"/>
    <p:sldId id="528" r:id="rId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06.07.2017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ducation.jlab.org/atomtour/fact2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10400" cy="1295400"/>
          </a:xfrm>
        </p:spPr>
        <p:txBody>
          <a:bodyPr/>
          <a:lstStyle/>
          <a:p>
            <a:r>
              <a:rPr lang="tr-TR" dirty="0" smtClean="0">
                <a:solidFill>
                  <a:srgbClr val="FFD326"/>
                </a:solidFill>
              </a:rPr>
              <a:t>ATOMUN YAPISI</a:t>
            </a:r>
            <a:endParaRPr lang="tr-TR" dirty="0">
              <a:solidFill>
                <a:srgbClr val="FFD326"/>
              </a:solidFill>
            </a:endParaRPr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726559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404813"/>
            <a:ext cx="6769100" cy="562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1259632" y="5229200"/>
            <a:ext cx="3744912" cy="792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Fact 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163"/>
            <a:ext cx="8534400" cy="6145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19588" y="549275"/>
            <a:ext cx="4824412" cy="597535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6000" b="1" i="1" baseline="30000" dirty="0">
                <a:latin typeface="Times New Roman" charset="0"/>
              </a:rPr>
              <a:t>            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6000" b="1" i="1" dirty="0">
                <a:latin typeface="Times New Roman" charset="0"/>
              </a:rPr>
              <a:t>     </a:t>
            </a:r>
            <a:r>
              <a:rPr lang="tr-TR" sz="6000" b="1" i="1" dirty="0">
                <a:solidFill>
                  <a:schemeClr val="bg2"/>
                </a:solidFill>
                <a:latin typeface="Times New Roman" charset="0"/>
              </a:rPr>
              <a:t>    </a:t>
            </a:r>
            <a:r>
              <a:rPr lang="tr-TR" sz="6000" b="1" i="1" dirty="0">
                <a:latin typeface="Times New Roman" charset="0"/>
              </a:rPr>
              <a:t>X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800" b="1" i="1" dirty="0">
                <a:latin typeface="Times New Roman" charset="0"/>
              </a:rPr>
              <a:t>                   </a:t>
            </a:r>
            <a:r>
              <a:rPr lang="tr-TR" sz="1600" b="1" i="1" baseline="30000" dirty="0">
                <a:solidFill>
                  <a:srgbClr val="FEFE6A"/>
                </a:solidFill>
                <a:latin typeface="Times New Roman" charset="0"/>
              </a:rPr>
              <a:t>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800" b="1" i="1" dirty="0">
                <a:solidFill>
                  <a:srgbClr val="C00000"/>
                </a:solidFill>
                <a:latin typeface="Times New Roman" charset="0"/>
              </a:rPr>
              <a:t>X </a:t>
            </a:r>
            <a:r>
              <a:rPr lang="tr-TR" sz="2800" b="1" i="1" dirty="0">
                <a:latin typeface="Times New Roman" charset="0"/>
              </a:rPr>
              <a:t>:</a:t>
            </a:r>
            <a:r>
              <a:rPr lang="tr-TR" sz="2000" b="1" i="1" dirty="0">
                <a:latin typeface="Times New Roman" charset="0"/>
              </a:rPr>
              <a:t> Atomun kimyasal </a:t>
            </a:r>
            <a:r>
              <a:rPr lang="tr-TR" sz="2000" b="1" i="1" baseline="30000" dirty="0">
                <a:latin typeface="Times New Roman" charset="0"/>
              </a:rPr>
              <a:t>  </a:t>
            </a:r>
            <a:r>
              <a:rPr lang="tr-TR" sz="2000" b="1" i="1" dirty="0">
                <a:latin typeface="Times New Roman" charset="0"/>
              </a:rPr>
              <a:t>Sembolü  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tr-TR" sz="2000" b="1" i="1" dirty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800" b="1" i="1" dirty="0">
                <a:solidFill>
                  <a:srgbClr val="C00000"/>
                </a:solidFill>
                <a:latin typeface="Times New Roman" charset="0"/>
              </a:rPr>
              <a:t>A </a:t>
            </a:r>
            <a:r>
              <a:rPr lang="tr-TR" sz="2800" b="1" i="1" dirty="0">
                <a:latin typeface="Times New Roman" charset="0"/>
              </a:rPr>
              <a:t>:</a:t>
            </a:r>
            <a:r>
              <a:rPr lang="tr-TR" sz="2000" b="1" i="1" dirty="0">
                <a:latin typeface="Times New Roman" charset="0"/>
              </a:rPr>
              <a:t> Atom Ağırlığı = Kütle Numarası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000" b="1" i="1" dirty="0">
                <a:latin typeface="Times New Roman" charset="0"/>
              </a:rPr>
              <a:t>       </a:t>
            </a:r>
            <a:r>
              <a:rPr lang="tr-TR" sz="2000" b="1" i="1" dirty="0">
                <a:solidFill>
                  <a:srgbClr val="C00000"/>
                </a:solidFill>
                <a:latin typeface="Times New Roman" charset="0"/>
              </a:rPr>
              <a:t>(proton + nötron sayısı)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tr-TR" sz="2000" b="1" i="1" dirty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b="1" i="1" dirty="0">
                <a:solidFill>
                  <a:srgbClr val="C00000"/>
                </a:solidFill>
                <a:latin typeface="Times New Roman" charset="0"/>
              </a:rPr>
              <a:t>Z </a:t>
            </a:r>
            <a:r>
              <a:rPr lang="tr-TR" b="1" i="1" dirty="0">
                <a:latin typeface="Times New Roman" charset="0"/>
              </a:rPr>
              <a:t>:</a:t>
            </a:r>
            <a:r>
              <a:rPr lang="tr-TR" sz="2000" b="1" i="1" dirty="0">
                <a:latin typeface="Times New Roman" charset="0"/>
              </a:rPr>
              <a:t> Atom Numarası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000" b="1" i="1" dirty="0">
                <a:latin typeface="Times New Roman" charset="0"/>
              </a:rPr>
              <a:t>       </a:t>
            </a:r>
            <a:r>
              <a:rPr lang="tr-TR" sz="2000" b="1" i="1" dirty="0">
                <a:solidFill>
                  <a:srgbClr val="C00000"/>
                </a:solidFill>
                <a:latin typeface="Times New Roman" charset="0"/>
              </a:rPr>
              <a:t>(Proton Sayısı</a:t>
            </a:r>
            <a:r>
              <a:rPr lang="tr-TR" sz="2000" b="1" i="1" dirty="0" smtClean="0">
                <a:solidFill>
                  <a:srgbClr val="C00000"/>
                </a:solidFill>
                <a:latin typeface="Times New Roman" charset="0"/>
              </a:rPr>
              <a:t>)</a:t>
            </a:r>
            <a:endParaRPr lang="tr-TR" sz="2000" b="1" i="1" dirty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tr-TR" sz="2000" b="1" i="1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000" b="1" i="1" dirty="0" err="1" smtClean="0">
                <a:latin typeface="Times New Roman" charset="0"/>
              </a:rPr>
              <a:t>Nötral</a:t>
            </a:r>
            <a:r>
              <a:rPr lang="tr-TR" sz="2000" b="1" i="1" dirty="0" smtClean="0">
                <a:latin typeface="Times New Roman" charset="0"/>
              </a:rPr>
              <a:t> </a:t>
            </a:r>
            <a:r>
              <a:rPr lang="tr-TR" sz="2000" b="1" i="1" dirty="0">
                <a:latin typeface="Times New Roman" charset="0"/>
              </a:rPr>
              <a:t>atomda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000" b="1" i="1" dirty="0">
                <a:solidFill>
                  <a:srgbClr val="C00000"/>
                </a:solidFill>
                <a:latin typeface="Times New Roman" charset="0"/>
              </a:rPr>
              <a:t>Proton Sayısı = Elektron Sayısı</a:t>
            </a:r>
          </a:p>
        </p:txBody>
      </p:sp>
      <p:pic>
        <p:nvPicPr>
          <p:cNvPr id="21507" name="Picture 3" descr="radiation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773238"/>
            <a:ext cx="3529012" cy="2957512"/>
          </a:xfrm>
          <a:noFill/>
        </p:spPr>
      </p:pic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36700" y="493737"/>
            <a:ext cx="3035300" cy="11350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>
                <a:solidFill>
                  <a:srgbClr val="FFD326"/>
                </a:solidFill>
                <a:ea typeface="+mj-ea"/>
              </a:rPr>
              <a:t>ATOM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724128" y="1052736"/>
            <a:ext cx="5762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sz="3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entury Schoolbook" charset="0"/>
              </a:rPr>
              <a:t>A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651500" y="1844675"/>
            <a:ext cx="432668" cy="36036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tr-TR" sz="3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entury Schoolbook" charset="0"/>
              </a:rPr>
              <a:t>Z</a:t>
            </a:r>
          </a:p>
        </p:txBody>
      </p:sp>
    </p:spTree>
    <p:extLst>
      <p:ext uri="{BB962C8B-B14F-4D97-AF65-F5344CB8AC3E}">
        <p14:creationId xmlns="" xmlns:p14="http://schemas.microsoft.com/office/powerpoint/2010/main" val="3856228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1484313"/>
            <a:ext cx="6769100" cy="3097212"/>
          </a:xfrm>
        </p:spPr>
        <p:txBody>
          <a:bodyPr/>
          <a:lstStyle/>
          <a:p>
            <a:r>
              <a:rPr lang="tr-TR" sz="4000"/>
              <a:t>Atomlar,  </a:t>
            </a:r>
            <a:br>
              <a:rPr lang="tr-TR" sz="4000"/>
            </a:br>
            <a:r>
              <a:rPr lang="tr-TR" sz="4000">
                <a:solidFill>
                  <a:srgbClr val="FEFE6A"/>
                </a:solidFill>
              </a:rPr>
              <a:t>proton</a:t>
            </a:r>
            <a:r>
              <a:rPr lang="tr-TR" sz="4000"/>
              <a:t> ve </a:t>
            </a:r>
            <a:r>
              <a:rPr lang="tr-TR" sz="4000">
                <a:solidFill>
                  <a:srgbClr val="FEFE6A"/>
                </a:solidFill>
              </a:rPr>
              <a:t>nötron</a:t>
            </a:r>
            <a:r>
              <a:rPr lang="tr-TR" sz="4000"/>
              <a:t> sayılarına göre  sınıflandırılır                     </a:t>
            </a:r>
            <a:br>
              <a:rPr lang="tr-TR" sz="4000"/>
            </a:br>
            <a:endParaRPr lang="tr-TR" sz="4000"/>
          </a:p>
        </p:txBody>
      </p:sp>
    </p:spTree>
    <p:extLst>
      <p:ext uri="{BB962C8B-B14F-4D97-AF65-F5344CB8AC3E}">
        <p14:creationId xmlns="" xmlns:p14="http://schemas.microsoft.com/office/powerpoint/2010/main" val="566636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620688"/>
            <a:ext cx="7283152" cy="5835352"/>
          </a:xfrm>
        </p:spPr>
        <p:txBody>
          <a:bodyPr/>
          <a:lstStyle/>
          <a:p>
            <a:pPr marL="0" indent="0">
              <a:buNone/>
            </a:pPr>
            <a:endParaRPr lang="tr-TR" b="1" i="1" dirty="0"/>
          </a:p>
          <a:p>
            <a:r>
              <a:rPr lang="tr-TR" b="1" i="1" dirty="0" smtClean="0">
                <a:solidFill>
                  <a:srgbClr val="FFD326"/>
                </a:solidFill>
              </a:rPr>
              <a:t>İzotop</a:t>
            </a:r>
            <a:r>
              <a:rPr lang="tr-TR" dirty="0" smtClean="0"/>
              <a:t>: Proton sayıları aynı,nötron sayıları farklı çekirdekler.</a:t>
            </a:r>
          </a:p>
          <a:p>
            <a:pPr lvl="1"/>
            <a:r>
              <a:rPr lang="tr-TR" sz="2200" dirty="0" smtClean="0">
                <a:latin typeface="Calibri" charset="0"/>
              </a:rPr>
              <a:t>Elementin </a:t>
            </a:r>
            <a:r>
              <a:rPr lang="tr-TR" sz="2200" dirty="0">
                <a:latin typeface="Calibri" charset="0"/>
              </a:rPr>
              <a:t>farklı izotoplarının atom numarası aynı olduğu için kimyasal özelliği </a:t>
            </a:r>
            <a:r>
              <a:rPr lang="tr-TR" sz="2200" dirty="0" smtClean="0">
                <a:latin typeface="Calibri" charset="0"/>
              </a:rPr>
              <a:t>değişmez.</a:t>
            </a:r>
          </a:p>
          <a:p>
            <a:pPr lvl="1"/>
            <a:r>
              <a:rPr lang="tr-TR" sz="2200" dirty="0" smtClean="0">
                <a:latin typeface="Calibri" charset="0"/>
              </a:rPr>
              <a:t>Elementin </a:t>
            </a:r>
            <a:r>
              <a:rPr lang="tr-TR" sz="2200" dirty="0">
                <a:latin typeface="Calibri" charset="0"/>
              </a:rPr>
              <a:t>farklı formları radyoaktif veya kararlı olabilir. Eğer kararlı form ise </a:t>
            </a:r>
            <a:r>
              <a:rPr lang="tr-TR" sz="2200" u="sng" dirty="0">
                <a:latin typeface="Calibri" charset="0"/>
              </a:rPr>
              <a:t>izotop</a:t>
            </a:r>
            <a:r>
              <a:rPr lang="tr-TR" sz="2200" dirty="0">
                <a:latin typeface="Calibri" charset="0"/>
              </a:rPr>
              <a:t>, radyoaktif form ise </a:t>
            </a:r>
            <a:r>
              <a:rPr lang="tr-TR" sz="2200" u="sng" dirty="0">
                <a:latin typeface="Calibri" charset="0"/>
              </a:rPr>
              <a:t>radyoizotop</a:t>
            </a:r>
            <a:r>
              <a:rPr lang="tr-TR" sz="2200" dirty="0">
                <a:latin typeface="Calibri" charset="0"/>
              </a:rPr>
              <a:t> denir. </a:t>
            </a:r>
          </a:p>
          <a:p>
            <a:pPr marL="0" indent="0" fontAlgn="auto">
              <a:spcAft>
                <a:spcPts val="0"/>
              </a:spcAft>
              <a:buClr>
                <a:srgbClr val="FF99FF"/>
              </a:buClr>
              <a:buNone/>
              <a:defRPr/>
            </a:pPr>
            <a:r>
              <a:rPr lang="tr-TR" sz="1800" baseline="30000" dirty="0" smtClean="0">
                <a:solidFill>
                  <a:srgbClr val="0070C0"/>
                </a:solidFill>
              </a:rPr>
              <a:t>		</a:t>
            </a:r>
          </a:p>
          <a:p>
            <a:pPr marL="0" indent="0" fontAlgn="auto">
              <a:spcAft>
                <a:spcPts val="0"/>
              </a:spcAft>
              <a:buClr>
                <a:srgbClr val="FF99FF"/>
              </a:buClr>
              <a:buNone/>
              <a:defRPr/>
            </a:pPr>
            <a:r>
              <a:rPr lang="tr-TR" sz="1800" baseline="30000" dirty="0">
                <a:solidFill>
                  <a:srgbClr val="0070C0"/>
                </a:solidFill>
              </a:rPr>
              <a:t>	</a:t>
            </a:r>
            <a:r>
              <a:rPr lang="tr-TR" sz="1800" baseline="30000" dirty="0" smtClean="0">
                <a:solidFill>
                  <a:srgbClr val="0070C0"/>
                </a:solidFill>
              </a:rPr>
              <a:t>	</a:t>
            </a:r>
            <a:r>
              <a:rPr lang="tr-TR" sz="2000" baseline="30000" dirty="0" smtClean="0">
                <a:solidFill>
                  <a:srgbClr val="0070C0"/>
                </a:solidFill>
              </a:rPr>
              <a:t>123</a:t>
            </a:r>
            <a:r>
              <a:rPr lang="tr-TR" sz="2000" dirty="0" smtClean="0">
                <a:solidFill>
                  <a:srgbClr val="0070C0"/>
                </a:solidFill>
              </a:rPr>
              <a:t>I</a:t>
            </a:r>
            <a:r>
              <a:rPr lang="tr-TR" sz="2000" baseline="30000" dirty="0" smtClean="0">
                <a:solidFill>
                  <a:srgbClr val="0070C0"/>
                </a:solidFill>
              </a:rPr>
              <a:t> </a:t>
            </a:r>
            <a:r>
              <a:rPr lang="tr-TR" sz="2000" dirty="0">
                <a:solidFill>
                  <a:srgbClr val="0070C0"/>
                </a:solidFill>
              </a:rPr>
              <a:t>- </a:t>
            </a:r>
            <a:r>
              <a:rPr lang="tr-TR" sz="2000" baseline="30000" dirty="0">
                <a:solidFill>
                  <a:srgbClr val="0070C0"/>
                </a:solidFill>
              </a:rPr>
              <a:t>125</a:t>
            </a:r>
            <a:r>
              <a:rPr lang="tr-TR" sz="2000" dirty="0">
                <a:solidFill>
                  <a:srgbClr val="0070C0"/>
                </a:solidFill>
              </a:rPr>
              <a:t>I</a:t>
            </a:r>
            <a:r>
              <a:rPr lang="tr-TR" sz="2000" baseline="30000" dirty="0">
                <a:solidFill>
                  <a:srgbClr val="0070C0"/>
                </a:solidFill>
              </a:rPr>
              <a:t> </a:t>
            </a:r>
            <a:r>
              <a:rPr lang="tr-TR" sz="2000" dirty="0">
                <a:solidFill>
                  <a:srgbClr val="0070C0"/>
                </a:solidFill>
              </a:rPr>
              <a:t>- </a:t>
            </a:r>
            <a:r>
              <a:rPr lang="tr-TR" sz="2000" baseline="30000" dirty="0">
                <a:solidFill>
                  <a:srgbClr val="0070C0"/>
                </a:solidFill>
              </a:rPr>
              <a:t>131</a:t>
            </a:r>
            <a:r>
              <a:rPr lang="tr-TR" sz="2000" dirty="0">
                <a:solidFill>
                  <a:srgbClr val="0070C0"/>
                </a:solidFill>
              </a:rPr>
              <a:t>I</a:t>
            </a:r>
            <a:endParaRPr lang="tr-TR" sz="2000" baseline="30000" dirty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FFFF00"/>
              </a:buClr>
              <a:buNone/>
              <a:defRPr/>
            </a:pPr>
            <a:r>
              <a:rPr lang="tr-TR" sz="2000" baseline="30000" dirty="0" smtClean="0">
                <a:solidFill>
                  <a:schemeClr val="accent1">
                    <a:lumMod val="75000"/>
                  </a:schemeClr>
                </a:solidFill>
              </a:rPr>
              <a:t>		111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In 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tr-TR" sz="2000" baseline="30000" dirty="0">
                <a:solidFill>
                  <a:schemeClr val="accent1">
                    <a:lumMod val="75000"/>
                  </a:schemeClr>
                </a:solidFill>
              </a:rPr>
              <a:t>113m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</a:rPr>
              <a:t>In</a:t>
            </a:r>
            <a:endParaRPr lang="tr-TR" sz="2000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tr-TR" sz="2000" baseline="30000" dirty="0" smtClean="0">
                <a:solidFill>
                  <a:srgbClr val="0070C0"/>
                </a:solidFill>
              </a:rPr>
              <a:t>		127</a:t>
            </a:r>
            <a:r>
              <a:rPr lang="tr-TR" sz="2000" dirty="0" smtClean="0">
                <a:solidFill>
                  <a:srgbClr val="0070C0"/>
                </a:solidFill>
              </a:rPr>
              <a:t>Xe </a:t>
            </a:r>
            <a:r>
              <a:rPr lang="tr-TR" sz="2000" dirty="0">
                <a:solidFill>
                  <a:srgbClr val="0070C0"/>
                </a:solidFill>
              </a:rPr>
              <a:t>- </a:t>
            </a:r>
            <a:r>
              <a:rPr lang="tr-TR" sz="2000" baseline="30000" dirty="0">
                <a:solidFill>
                  <a:srgbClr val="0070C0"/>
                </a:solidFill>
              </a:rPr>
              <a:t>133</a:t>
            </a:r>
            <a:r>
              <a:rPr lang="tr-TR" sz="2000" dirty="0">
                <a:solidFill>
                  <a:srgbClr val="0070C0"/>
                </a:solidFill>
              </a:rPr>
              <a:t>Xe</a:t>
            </a:r>
            <a:endParaRPr lang="tr-TR" sz="2000" baseline="30000" dirty="0">
              <a:solidFill>
                <a:srgbClr val="0070C0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rgbClr val="90EA7E"/>
              </a:buClr>
              <a:buNone/>
              <a:defRPr/>
            </a:pPr>
            <a:r>
              <a:rPr lang="tr-TR" sz="2000" baseline="30000" dirty="0" smtClean="0">
                <a:solidFill>
                  <a:schemeClr val="accent1">
                    <a:lumMod val="75000"/>
                  </a:schemeClr>
                </a:solidFill>
              </a:rPr>
              <a:t>		52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Fe 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tr-TR" sz="2000" baseline="30000" dirty="0" smtClean="0">
                <a:solidFill>
                  <a:schemeClr val="accent1">
                    <a:lumMod val="75000"/>
                  </a:schemeClr>
                </a:solidFill>
              </a:rPr>
              <a:t>59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</a:rPr>
              <a:t>Fe</a:t>
            </a:r>
            <a:endParaRPr lang="tr-TR" sz="2000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340768"/>
            <a:ext cx="7010400" cy="4755232"/>
          </a:xfrm>
        </p:spPr>
        <p:txBody>
          <a:bodyPr/>
          <a:lstStyle/>
          <a:p>
            <a:pPr marL="0" indent="0">
              <a:buNone/>
            </a:pPr>
            <a:endParaRPr lang="tr-TR" b="1" i="1" dirty="0" smtClean="0"/>
          </a:p>
          <a:p>
            <a:r>
              <a:rPr lang="tr-TR" b="1" i="1" dirty="0" err="1" smtClean="0"/>
              <a:t>İzoton</a:t>
            </a:r>
            <a:r>
              <a:rPr lang="tr-TR" b="1" i="1" dirty="0" smtClean="0"/>
              <a:t>: </a:t>
            </a:r>
            <a:r>
              <a:rPr lang="tr-TR" dirty="0" smtClean="0"/>
              <a:t>Nötron sayıları aynı, proton sayıları farklı çekirdek</a:t>
            </a:r>
            <a:endParaRPr lang="tr-TR" dirty="0"/>
          </a:p>
          <a:p>
            <a:r>
              <a:rPr lang="tr-TR" b="1" i="1" dirty="0"/>
              <a:t>İzobar </a:t>
            </a:r>
            <a:r>
              <a:rPr lang="tr-TR" dirty="0" smtClean="0"/>
              <a:t>: Proton </a:t>
            </a:r>
            <a:r>
              <a:rPr lang="tr-TR" dirty="0"/>
              <a:t>ve nötron sayıları toplamı aynı olan  çekirdekler.</a:t>
            </a:r>
          </a:p>
          <a:p>
            <a:r>
              <a:rPr lang="tr-TR" b="1" i="1" dirty="0" smtClean="0"/>
              <a:t>İzomer</a:t>
            </a:r>
            <a:r>
              <a:rPr lang="tr-TR" dirty="0" smtClean="0"/>
              <a:t>: Proton </a:t>
            </a:r>
            <a:r>
              <a:rPr lang="tr-TR" dirty="0"/>
              <a:t>ve nötron sayıları aynı olmasına rağmen farklı enerji seviyelerinde olan çekirdekler.</a:t>
            </a:r>
          </a:p>
          <a:p>
            <a:r>
              <a:rPr lang="tr-TR" dirty="0"/>
              <a:t>Radyoizotop*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4882724"/>
      </p:ext>
    </p:extLst>
  </p:cSld>
  <p:clrMapOvr>
    <a:masterClrMapping/>
  </p:clrMapOvr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</TotalTime>
  <Words>125</Words>
  <Application>Microsoft Macintosh PowerPoint</Application>
  <PresentationFormat>Ekran Gösterisi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Art Arda Sıralı</vt:lpstr>
      <vt:lpstr>ATOMUN YAPISI</vt:lpstr>
      <vt:lpstr>Slayt 2</vt:lpstr>
      <vt:lpstr>Slayt 3</vt:lpstr>
      <vt:lpstr>ATOM</vt:lpstr>
      <vt:lpstr>Atomlar,   proton ve nötron sayılarına göre  sınıflandırılır                      </vt:lpstr>
      <vt:lpstr>Slayt 6</vt:lpstr>
      <vt:lpstr>Slayt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120</cp:revision>
  <dcterms:created xsi:type="dcterms:W3CDTF">2006-09-01T07:26:47Z</dcterms:created>
  <dcterms:modified xsi:type="dcterms:W3CDTF">2017-07-06T13:21:36Z</dcterms:modified>
</cp:coreProperties>
</file>