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595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977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458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6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273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875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2225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0366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6741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030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910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86FE0-E7AB-4C64-9EAE-BD11BFD3D691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530A0-A2A5-412C-8B7E-D6E1B8A73C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489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2693989"/>
            <a:ext cx="7772400" cy="1470025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r-TR" sz="4800" b="1" dirty="0" err="1">
                <a:solidFill>
                  <a:schemeClr val="tx1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endParaRPr lang="tr-TR" sz="4800" b="1" dirty="0">
              <a:solidFill>
                <a:schemeClr val="tx1"/>
              </a:solidFill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709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847528" y="760636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b="1" u="sng" dirty="0">
                <a:latin typeface="Times New Roman" pitchFamily="18" charset="0"/>
                <a:cs typeface="Times New Roman" pitchFamily="18" charset="0"/>
              </a:rPr>
              <a:t>Kültür: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Trikofitonların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izolasyonu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identifikasyonu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için antibiyotikli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Sabouraud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Dekstroz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Agar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uygundur . Alınan materyaller,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besiyerinin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birkaç yerine hafifçe batırılarak ekimleri yapılır.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Petriler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25C’de  2 haftaya kadar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inkübe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edilirler. Üreyen mantar kolonilerinin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makroskobik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mikroskobik morfolojileri incelenir.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5174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9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777875"/>
          </a:xfrm>
        </p:spPr>
        <p:txBody>
          <a:bodyPr/>
          <a:lstStyle/>
          <a:p>
            <a:pPr algn="l"/>
            <a:r>
              <a:rPr lang="tr-TR" sz="3200" b="1">
                <a:ea typeface="ＭＳ Ｐゴシック" pitchFamily="34" charset="-128"/>
              </a:rPr>
              <a:t>Saç Perforasyon Testi</a:t>
            </a:r>
          </a:p>
        </p:txBody>
      </p:sp>
      <p:sp>
        <p:nvSpPr>
          <p:cNvPr id="171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3"/>
            <a:ext cx="8229600" cy="5073650"/>
          </a:xfrm>
        </p:spPr>
        <p:txBody>
          <a:bodyPr/>
          <a:lstStyle/>
          <a:p>
            <a:r>
              <a:rPr lang="tr-TR" sz="2400" i="1">
                <a:ea typeface="ＭＳ Ｐゴシック" pitchFamily="34" charset="-128"/>
              </a:rPr>
              <a:t>T. mentagrophytes</a:t>
            </a:r>
            <a:r>
              <a:rPr lang="tr-TR" sz="2400">
                <a:ea typeface="ＭＳ Ｐゴシック" pitchFamily="34" charset="-128"/>
              </a:rPr>
              <a:t> ile </a:t>
            </a:r>
            <a:r>
              <a:rPr lang="tr-TR" sz="2400" i="1">
                <a:ea typeface="ＭＳ Ｐゴシック" pitchFamily="34" charset="-128"/>
              </a:rPr>
              <a:t>T. rubrum</a:t>
            </a:r>
            <a:r>
              <a:rPr lang="tr-TR" altLang="en-US" sz="2400">
                <a:ea typeface="ＭＳ Ｐゴシック" pitchFamily="34" charset="-128"/>
              </a:rPr>
              <a:t>’</a:t>
            </a:r>
            <a:r>
              <a:rPr lang="tr-TR" sz="2400">
                <a:ea typeface="ＭＳ Ｐゴシック" pitchFamily="34" charset="-128"/>
              </a:rPr>
              <a:t>un ayırt edilmesinde kullanılır</a:t>
            </a:r>
          </a:p>
          <a:p>
            <a:r>
              <a:rPr lang="tr-TR" sz="2400" i="1">
                <a:ea typeface="ＭＳ Ｐゴシック" pitchFamily="34" charset="-128"/>
              </a:rPr>
              <a:t>T. mentagrophytes</a:t>
            </a:r>
            <a:r>
              <a:rPr lang="tr-TR" altLang="en-US" sz="2400">
                <a:ea typeface="ＭＳ Ｐゴシック" pitchFamily="34" charset="-128"/>
              </a:rPr>
              <a:t>’</a:t>
            </a:r>
            <a:r>
              <a:rPr lang="tr-TR" sz="2400">
                <a:ea typeface="ＭＳ Ｐゴシック" pitchFamily="34" charset="-128"/>
              </a:rPr>
              <a:t>in saç dokusunu invaze ederek konikal perforasyon oluşturma yeteneği bulunmaktadır</a:t>
            </a:r>
          </a:p>
          <a:p>
            <a:pPr lvl="1"/>
            <a:r>
              <a:rPr lang="tr-TR" sz="2000">
                <a:ea typeface="ＭＳ Ｐゴシック" pitchFamily="34" charset="-128"/>
              </a:rPr>
              <a:t>Genç bir çocuktan sağlıklı saç örneği toplanır</a:t>
            </a:r>
          </a:p>
          <a:p>
            <a:pPr lvl="1"/>
            <a:r>
              <a:rPr lang="tr-TR" sz="2000">
                <a:ea typeface="ＭＳ Ｐゴシック" pitchFamily="34" charset="-128"/>
              </a:rPr>
              <a:t>Bu saçlar 121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15 dk. otoklavlanarak sterilize edilir</a:t>
            </a:r>
          </a:p>
          <a:p>
            <a:pPr lvl="1"/>
            <a:r>
              <a:rPr lang="tr-TR" sz="2000">
                <a:ea typeface="ＭＳ Ｐゴシック" pitchFamily="34" charset="-128"/>
              </a:rPr>
              <a:t>Steril saç örnekleri test edilen dermatofitin 3-5 günlük subkültürü üzerine bırakılır ve 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inkubasyona devam edilir.</a:t>
            </a:r>
          </a:p>
          <a:p>
            <a:pPr lvl="1"/>
            <a:r>
              <a:rPr lang="tr-TR" sz="2000">
                <a:ea typeface="ＭＳ Ｐゴシック" pitchFamily="34" charset="-128"/>
              </a:rPr>
              <a:t>İnkubasyonun 7. gününden itibaren saç örnekleri Laktofenol pamuk mavisi ile boyanarak olası perforasyon yönünden kontrol edilir.</a:t>
            </a:r>
          </a:p>
        </p:txBody>
      </p:sp>
    </p:spTree>
    <p:extLst>
      <p:ext uri="{BB962C8B-B14F-4D97-AF65-F5344CB8AC3E}">
        <p14:creationId xmlns:p14="http://schemas.microsoft.com/office/powerpoint/2010/main" val="3042785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435280" cy="5865515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u="sng" dirty="0">
                <a:latin typeface="Times New Roman" pitchFamily="18" charset="0"/>
                <a:cs typeface="Times New Roman" pitchFamily="18" charset="0"/>
              </a:rPr>
              <a:t>Sağaltım:</a:t>
            </a:r>
          </a:p>
          <a:p>
            <a:pPr algn="just"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Topikal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antifungaller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None/>
            </a:pPr>
            <a:r>
              <a:rPr lang="tr-TR" dirty="0"/>
              <a:t>	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Thiabendazole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Miconazole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Ecoconazole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İtraconazole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Lime-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sulphur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solution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5 %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sodium hypochlorite solution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 gibi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ajanlar 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topikal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olarak kullanılabilir.</a:t>
            </a:r>
          </a:p>
          <a:p>
            <a:pPr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Eğer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topikal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uygulamalar ile yeterli etki sağlanamaz ise sistemik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antifungaller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kullanılabilir. Bunlar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ketoconazole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clotrimazole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itraconazole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terbinafine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gibi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antifungal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ajanlardır. Çoğunlukla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terbinafine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daha etkili olmaktadır.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Griseofulvin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’in akut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etkileri nedeniyle günümüzde kullanımından kaçınılmaktadır.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863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04665"/>
            <a:ext cx="8229600" cy="5721499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	</a:t>
            </a:r>
            <a:r>
              <a:rPr lang="tr-TR" u="sng" dirty="0">
                <a:latin typeface="Times New Roman" pitchFamily="18" charset="0"/>
                <a:cs typeface="Times New Roman" pitchFamily="18" charset="0"/>
              </a:rPr>
              <a:t>Koruma – Kontrol</a:t>
            </a:r>
            <a:endParaRPr lang="tr-TR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verrucosum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(LTF-130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strain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) Canlı aşı </a:t>
            </a:r>
          </a:p>
          <a:p>
            <a:pPr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Conidia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hifal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elementler içermektedir.  Hem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pro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filaktik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hem de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küratif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amaçlı kullanılan bir aşıdır.</a:t>
            </a:r>
          </a:p>
          <a:p>
            <a:pPr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Resim" descr="dollvet_a672a4d88bc4d0b541d5d9f30c21c73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1584" y="2852936"/>
            <a:ext cx="3096344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4 Resim" descr="trichoben-av.jpg"/>
          <p:cNvPicPr>
            <a:picLocks noChangeAspect="1"/>
          </p:cNvPicPr>
          <p:nvPr/>
        </p:nvPicPr>
        <p:blipFill>
          <a:blip r:embed="rId3" cstate="print"/>
          <a:srcRect l="5882" t="19118" r="3922" b="20588"/>
          <a:stretch>
            <a:fillRect/>
          </a:stretch>
        </p:blipFill>
        <p:spPr>
          <a:xfrm>
            <a:off x="6278304" y="2708920"/>
            <a:ext cx="3490105" cy="32403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2824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9288" y="549275"/>
            <a:ext cx="8229600" cy="5975350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FontTx/>
              <a:buAutoNum type="arabicPeriod"/>
            </a:pP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Kutan 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Mikozesler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Trikofiton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Cinsi</a:t>
            </a: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Mikrosporium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Cinsi</a:t>
            </a:r>
          </a:p>
          <a:p>
            <a:pPr marL="609600" indent="-609600"/>
            <a:r>
              <a:rPr lang="tr-TR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Epidermafiton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Cinsi</a:t>
            </a:r>
          </a:p>
          <a:p>
            <a:pPr marL="609600" indent="-609600">
              <a:buNone/>
            </a:pPr>
            <a:endParaRPr lang="tr-TR" i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609600" indent="-609600">
              <a:buNone/>
            </a:pPr>
            <a:r>
              <a:rPr lang="tr-TR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2. </a:t>
            </a:r>
            <a:r>
              <a:rPr lang="tr-TR" b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Dermatofilozis</a:t>
            </a:r>
            <a:endParaRPr lang="tr-TR" b="1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74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52625" y="428625"/>
            <a:ext cx="8229600" cy="569753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ts val="3300"/>
              </a:lnSpc>
            </a:pP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üremek için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keratini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kullanan yakın ilişkili mantarlar bütünüdür.</a:t>
            </a:r>
          </a:p>
          <a:p>
            <a:pPr algn="just">
              <a:lnSpc>
                <a:spcPts val="33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Derinin dış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stratum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corneum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tabakası, tırnaklar, pençe ve insan ve hayvanların saç ve kılları gibi yüzeysel alanlarda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infeksiyon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oluştururlar.</a:t>
            </a:r>
          </a:p>
          <a:p>
            <a:pPr algn="just">
              <a:lnSpc>
                <a:spcPts val="33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Klasik lezyonlar 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ringworm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olarak adlandırılan dairesel lezyonlardır.</a:t>
            </a:r>
          </a:p>
          <a:p>
            <a:pPr algn="just">
              <a:lnSpc>
                <a:spcPts val="33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Geleneksel olarak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dermatofitler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Fungi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Imperfecti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sınıfında gösterilirken bazıları için seksüel aşama tespit edilmiş olup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Ascomycetes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grubunda sınıflandırılmıştır.</a:t>
            </a:r>
          </a:p>
          <a:p>
            <a:pPr algn="just">
              <a:lnSpc>
                <a:spcPts val="33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38</a:t>
            </a:r>
            <a:r>
              <a:rPr lang="tr-TR" altLang="en-US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den fazla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dermatofit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türü bulunmaktadır.</a:t>
            </a:r>
          </a:p>
          <a:p>
            <a:pPr algn="just">
              <a:lnSpc>
                <a:spcPts val="3300"/>
              </a:lnSpc>
            </a:pP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Hayvanları etkileyenler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Microsporum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ya da </a:t>
            </a:r>
            <a:r>
              <a:rPr lang="tr-TR" sz="2400" i="1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Trichophyton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tr-TR" sz="2400" dirty="0" err="1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genusunda</a:t>
            </a:r>
            <a:r>
              <a:rPr lang="tr-TR" sz="2400" dirty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yer almaktadır.</a:t>
            </a:r>
          </a:p>
        </p:txBody>
      </p:sp>
    </p:spTree>
    <p:extLst>
      <p:ext uri="{BB962C8B-B14F-4D97-AF65-F5344CB8AC3E}">
        <p14:creationId xmlns:p14="http://schemas.microsoft.com/office/powerpoint/2010/main" val="1719769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-27384"/>
            <a:ext cx="8229600" cy="864096"/>
          </a:xfrm>
        </p:spPr>
        <p:txBody>
          <a:bodyPr/>
          <a:lstStyle/>
          <a:p>
            <a:r>
              <a:rPr lang="tr-TR" sz="4000" b="1" dirty="0" err="1">
                <a:latin typeface="Times New Roman" pitchFamily="18" charset="0"/>
                <a:cs typeface="Times New Roman" pitchFamily="18" charset="0"/>
              </a:rPr>
              <a:t>Trikofiton</a:t>
            </a:r>
            <a:r>
              <a:rPr lang="tr-TR" sz="4000" b="1" dirty="0">
                <a:latin typeface="Times New Roman" pitchFamily="18" charset="0"/>
                <a:cs typeface="Times New Roman" pitchFamily="18" charset="0"/>
              </a:rPr>
              <a:t> Cinsi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692696"/>
            <a:ext cx="8568952" cy="525658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ts val="3500"/>
              </a:lnSpc>
            </a:pPr>
            <a:r>
              <a:rPr lang="tr-TR" sz="2200" u="sng" dirty="0" err="1"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2200" u="sng" dirty="0">
                <a:latin typeface="Calibri" pitchFamily="34" charset="0"/>
                <a:cs typeface="Calibri" pitchFamily="34" charset="0"/>
              </a:rPr>
              <a:t> </a:t>
            </a:r>
            <a:r>
              <a:rPr lang="tr-TR" sz="2200" u="sng" dirty="0" err="1">
                <a:latin typeface="Calibri" pitchFamily="34" charset="0"/>
                <a:cs typeface="Calibri" pitchFamily="34" charset="0"/>
              </a:rPr>
              <a:t>İnfeksiyonları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(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Trikofitozis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), hayvanlarda,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cinsine ait mantarlar tarafından özellikle deri, kıl ve tırnakların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keratinize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 kısımlarında  oluşan  bir 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dermatomikozistir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lnSpc>
                <a:spcPts val="35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Trikofiton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cinsi çok geniş türe sahiptir ve bazıları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zoonoz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karakterlidir.</a:t>
            </a:r>
          </a:p>
          <a:p>
            <a:pPr algn="just">
              <a:lnSpc>
                <a:spcPts val="3500"/>
              </a:lnSpc>
            </a:pPr>
            <a:r>
              <a:rPr lang="tr-TR" sz="2200" dirty="0">
                <a:latin typeface="Calibri" pitchFamily="34" charset="0"/>
                <a:cs typeface="Calibri" pitchFamily="34" charset="0"/>
              </a:rPr>
              <a:t>Katı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besiyerinde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üreyen kolonileri kadife, pamuk,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granüler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kabarık,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mukoid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görünümde ve çeşitli renklerde olabilmektedir.</a:t>
            </a:r>
          </a:p>
          <a:p>
            <a:pPr algn="just">
              <a:lnSpc>
                <a:spcPts val="35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Makrokonidiumlar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oval, limon, puro ya da silindirik biçimlidir ve 2-12 hücrelidir. Tek tek bulunurlar, nadiren gruplar halindedir.</a:t>
            </a:r>
          </a:p>
          <a:p>
            <a:pPr algn="just">
              <a:lnSpc>
                <a:spcPts val="35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Mikrokonidiumlar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tek hücreli, yuvarlak, oval ya da armut biçimlidir.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Hifa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boyunca ya tek tek bulunurlar ya da kümeler halinde yer alırlar.</a:t>
            </a:r>
          </a:p>
          <a:p>
            <a:pPr algn="just">
              <a:lnSpc>
                <a:spcPts val="3500"/>
              </a:lnSpc>
            </a:pPr>
            <a:r>
              <a:rPr lang="tr-TR" sz="2200" dirty="0" err="1">
                <a:latin typeface="Calibri" pitchFamily="34" charset="0"/>
                <a:cs typeface="Calibri" pitchFamily="34" charset="0"/>
              </a:rPr>
              <a:t>Trikofitonlar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ultraviolet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ışığı altında </a:t>
            </a:r>
            <a:r>
              <a:rPr lang="tr-TR" sz="2200" dirty="0" err="1">
                <a:latin typeface="Calibri" pitchFamily="34" charset="0"/>
                <a:cs typeface="Calibri" pitchFamily="34" charset="0"/>
              </a:rPr>
              <a:t>fluoresans</a:t>
            </a:r>
            <a:r>
              <a:rPr lang="tr-TR" sz="2200" dirty="0">
                <a:latin typeface="Calibri" pitchFamily="34" charset="0"/>
                <a:cs typeface="Calibri" pitchFamily="34" charset="0"/>
              </a:rPr>
              <a:t> vermezler !</a:t>
            </a:r>
          </a:p>
        </p:txBody>
      </p:sp>
    </p:spTree>
    <p:extLst>
      <p:ext uri="{BB962C8B-B14F-4D97-AF65-F5344CB8AC3E}">
        <p14:creationId xmlns:p14="http://schemas.microsoft.com/office/powerpoint/2010/main" val="314887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202630"/>
            <a:ext cx="8229600" cy="634082"/>
          </a:xfrm>
        </p:spPr>
        <p:txBody>
          <a:bodyPr/>
          <a:lstStyle/>
          <a:p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Trikofitonlar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kıl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invazyonuna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göre iki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kısıma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ayrılırlar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847528" y="980728"/>
            <a:ext cx="8363272" cy="5544616"/>
          </a:xfrm>
        </p:spPr>
        <p:txBody>
          <a:bodyPr/>
          <a:lstStyle/>
          <a:p>
            <a:pPr>
              <a:buNone/>
            </a:pPr>
            <a:r>
              <a:rPr lang="tr-TR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Ektotriks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Bu tür kıl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invazyonunda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mantarların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artrosporları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kılların dışında bulunur, içinde bulunmaz.</a:t>
            </a: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mentagrophytes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equinum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verrucosum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rubrum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endParaRPr lang="tr-T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Endotriks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Bu tür kıl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invazyonunda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mantarların </a:t>
            </a:r>
            <a:r>
              <a:rPr lang="tr-TR" sz="2200" dirty="0" err="1">
                <a:latin typeface="Times New Roman" pitchFamily="18" charset="0"/>
                <a:cs typeface="Times New Roman" pitchFamily="18" charset="0"/>
              </a:rPr>
              <a:t>artrosporları</a:t>
            </a:r>
            <a:r>
              <a:rPr lang="tr-TR" sz="2200" dirty="0">
                <a:latin typeface="Times New Roman" pitchFamily="18" charset="0"/>
                <a:cs typeface="Times New Roman" pitchFamily="18" charset="0"/>
              </a:rPr>
              <a:t> kıl içinde paralel sıralar veya düzensiz bir halde bulunurlar.</a:t>
            </a: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tonsurans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200" i="1" dirty="0">
                <a:latin typeface="Times New Roman" pitchFamily="18" charset="0"/>
                <a:cs typeface="Times New Roman" pitchFamily="18" charset="0"/>
              </a:rPr>
              <a:t>T. </a:t>
            </a:r>
            <a:r>
              <a:rPr lang="tr-TR" sz="2200" i="1" dirty="0" err="1">
                <a:latin typeface="Times New Roman" pitchFamily="18" charset="0"/>
                <a:cs typeface="Times New Roman" pitchFamily="18" charset="0"/>
              </a:rPr>
              <a:t>violaceum</a:t>
            </a:r>
            <a:endParaRPr lang="tr-TR" sz="22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64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19536" y="260648"/>
            <a:ext cx="8291264" cy="6192688"/>
          </a:xfrm>
        </p:spPr>
        <p:txBody>
          <a:bodyPr/>
          <a:lstStyle/>
          <a:p>
            <a:pPr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u="sng" dirty="0">
                <a:latin typeface="Times New Roman" pitchFamily="18" charset="0"/>
                <a:cs typeface="Times New Roman" pitchFamily="18" charset="0"/>
              </a:rPr>
              <a:t>Epidemiyoloji</a:t>
            </a:r>
          </a:p>
          <a:p>
            <a:pPr algn="just">
              <a:lnSpc>
                <a:spcPts val="28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Trikofiton’lardan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ileri gelen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dermatofitozislere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dünyanın her yerinde sıkça rastlanmaktadır.</a:t>
            </a:r>
          </a:p>
          <a:p>
            <a:pPr algn="just">
              <a:lnSpc>
                <a:spcPts val="2800"/>
              </a:lnSpc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800"/>
              </a:lnSpc>
            </a:pP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Trikofitozis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, direkt temas veya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indirekt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yollarla bir hayvandan diğer hayvana kolaylıkla bulaşır.</a:t>
            </a:r>
          </a:p>
          <a:p>
            <a:pPr algn="just">
              <a:lnSpc>
                <a:spcPts val="2800"/>
              </a:lnSpc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800"/>
              </a:lnSpc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Özellikle kış aylarında kalabalık, pis ve rutubetli ahırlarda bulaşma daha çabuk şekillenir.</a:t>
            </a:r>
          </a:p>
          <a:p>
            <a:pPr algn="just">
              <a:lnSpc>
                <a:spcPts val="2800"/>
              </a:lnSpc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2800"/>
              </a:lnSpc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Genellikle genç hayvanlarda daha çok görülmektedir.</a:t>
            </a:r>
          </a:p>
          <a:p>
            <a:pPr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41117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260649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tr-TR" dirty="0" smtClean="0"/>
              <a:t>	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Trikofiton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Cinsinde </a:t>
            </a:r>
          </a:p>
          <a:p>
            <a:pPr algn="ctr">
              <a:buNone/>
            </a:pPr>
            <a:r>
              <a:rPr lang="tr-TR" b="1" dirty="0">
                <a:latin typeface="Times New Roman" pitchFamily="18" charset="0"/>
                <a:cs typeface="Times New Roman" pitchFamily="18" charset="0"/>
              </a:rPr>
              <a:t>Bulunan Önemli </a:t>
            </a:r>
            <a:r>
              <a:rPr lang="tr-TR" b="1" dirty="0" err="1">
                <a:latin typeface="Times New Roman" pitchFamily="18" charset="0"/>
                <a:cs typeface="Times New Roman" pitchFamily="18" charset="0"/>
              </a:rPr>
              <a:t>Patojenik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 Türler</a:t>
            </a: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equinum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rubrum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gallinae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soudanese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megninii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violacaum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verrucosum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concentricum</a:t>
            </a:r>
            <a:endParaRPr lang="tr-TR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Trichophyton</a:t>
            </a:r>
            <a:r>
              <a:rPr lang="tr-T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i="1" dirty="0" err="1">
                <a:latin typeface="Times New Roman" pitchFamily="18" charset="0"/>
                <a:cs typeface="Times New Roman" pitchFamily="18" charset="0"/>
              </a:rPr>
              <a:t>mentagrophytes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70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97527"/>
            <a:ext cx="8229600" cy="5128637"/>
          </a:xfrm>
        </p:spPr>
        <p:txBody>
          <a:bodyPr/>
          <a:lstStyle/>
          <a:p>
            <a:pPr algn="ctr">
              <a:buNone/>
            </a:pPr>
            <a:r>
              <a:rPr lang="tr-TR" b="1" dirty="0" err="1" smtClean="0">
                <a:latin typeface="Times New Roman" pitchFamily="18" charset="0"/>
                <a:cs typeface="Times New Roman" pitchFamily="18" charset="0"/>
              </a:rPr>
              <a:t>Trikofiton</a:t>
            </a:r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 Cinsinin Teşhisi</a:t>
            </a:r>
            <a:endParaRPr lang="tr-TR" sz="14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Klinik Teşhis :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Trikofitozis’in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klinik teşhisi birçok deri hastalığı,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insekt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ısırmaları, bakteriyel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infeksiyonlar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ile karışabilir. Bu nedenle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trikofitozisin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kesin tanısı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laboratuvarda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yapılmalıdır.</a:t>
            </a:r>
          </a:p>
        </p:txBody>
      </p:sp>
      <p:pic>
        <p:nvPicPr>
          <p:cNvPr id="5" name="4 Resim" descr="g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84032" y="4437112"/>
            <a:ext cx="3528392" cy="23058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5 Resim" descr="Ringworm-in-Cat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63552" y="4365104"/>
            <a:ext cx="3384376" cy="22768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1983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61654" y="748145"/>
            <a:ext cx="4680520" cy="5832648"/>
          </a:xfrm>
        </p:spPr>
        <p:txBody>
          <a:bodyPr>
            <a:normAutofit fontScale="92500"/>
          </a:bodyPr>
          <a:lstStyle/>
          <a:p>
            <a:pPr marL="457200" indent="-457200" algn="just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  2) </a:t>
            </a:r>
            <a:r>
              <a:rPr lang="tr-TR" sz="2400" b="1" dirty="0" err="1"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 Muayeneleri : </a:t>
            </a:r>
          </a:p>
          <a:p>
            <a:pPr marL="457200" indent="-457200" algn="just">
              <a:buNone/>
            </a:pP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400" b="1" u="sng" dirty="0" err="1">
                <a:latin typeface="Times New Roman" pitchFamily="18" charset="0"/>
                <a:cs typeface="Times New Roman" pitchFamily="18" charset="0"/>
              </a:rPr>
              <a:t>Mikroskopi</a:t>
            </a:r>
            <a:r>
              <a:rPr lang="tr-TR" sz="2400" b="1" u="sng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Trikofitozis’in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teşhisi için, lezyonlu bölgenin kenarlarından deri kazıntıları, kabuklar ve kıllar alınır. Alınan materyal temiz bir lam üzerine konulur ve %10 KOH ile muamele edilerek mikroskop altında incelenir.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Septumlu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, branşlı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hifalara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ve </a:t>
            </a:r>
            <a:r>
              <a:rPr lang="tr-TR" sz="2400" dirty="0" err="1">
                <a:latin typeface="Times New Roman" pitchFamily="18" charset="0"/>
                <a:cs typeface="Times New Roman" pitchFamily="18" charset="0"/>
              </a:rPr>
              <a:t>artrosporlara</a:t>
            </a: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 rastlanır.</a:t>
            </a:r>
          </a:p>
          <a:p>
            <a:pPr marL="457200" indent="-457200"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457200" indent="-457200"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endParaRPr lang="tr-TR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tr-TR" sz="2400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" name="Picture 5" descr="wet_mou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4073" y="548681"/>
            <a:ext cx="3286125" cy="27146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903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Geniş ekran</PresentationFormat>
  <Paragraphs>79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Times New Roman</vt:lpstr>
      <vt:lpstr>Office Teması</vt:lpstr>
      <vt:lpstr>Dermatofitler</vt:lpstr>
      <vt:lpstr>PowerPoint Sunusu</vt:lpstr>
      <vt:lpstr>PowerPoint Sunusu</vt:lpstr>
      <vt:lpstr>Trikofiton Cinsi</vt:lpstr>
      <vt:lpstr>Trikofitonlar, kıl invazyonuna göre iki kısıma ayrılırlar</vt:lpstr>
      <vt:lpstr>PowerPoint Sunusu</vt:lpstr>
      <vt:lpstr>PowerPoint Sunusu</vt:lpstr>
      <vt:lpstr>PowerPoint Sunusu</vt:lpstr>
      <vt:lpstr>PowerPoint Sunusu</vt:lpstr>
      <vt:lpstr>PowerPoint Sunusu</vt:lpstr>
      <vt:lpstr>Saç Perforasyon Testi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Dermatofitler</dc:title>
  <dc:creator>Inci Basak Kaya</dc:creator>
  <cp:lastModifiedBy>Inci Basak Kaya</cp:lastModifiedBy>
  <cp:revision>1</cp:revision>
  <dcterms:created xsi:type="dcterms:W3CDTF">2019-09-27T09:04:10Z</dcterms:created>
  <dcterms:modified xsi:type="dcterms:W3CDTF">2019-09-27T09:04:20Z</dcterms:modified>
</cp:coreProperties>
</file>