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15"/>
  </p:normalViewPr>
  <p:slideViewPr>
    <p:cSldViewPr snapToGrid="0" snapToObjects="1">
      <p:cViewPr varScale="1">
        <p:scale>
          <a:sx n="81" d="100"/>
          <a:sy n="81" d="100"/>
        </p:scale>
        <p:origin x="9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AD606F2-334C-FD44-BCF6-281FFC922C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A8B5CD1-C676-D546-9375-756CFED47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3CE5ADC-4397-9340-9E6D-6DD1B7F9A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F8D8F1E-BE48-AE43-8334-9297F1E97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5A5F5F9-2EFB-924F-A5C4-D088684B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526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6991C0-9016-C04A-9604-31A184AC9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F2BD5EC-38D0-1B48-8E5F-928C03224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E11BE8-7BD2-F641-90FE-CC98FD015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D814A5-020E-4048-A923-085EF328E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AA0F5E-046F-3942-9FB9-C3C1E84AC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54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C628826-B184-254D-ADA6-725CD1CF81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5CCDF4A-B920-214E-A457-485DBE9C9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EB222A-5E58-724B-9BA2-40294B271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AA010E0-D1D3-A34D-8D98-A8CD6C27F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A30CA5-E9BA-A940-BB43-4E40A4F59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9244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BAAEF6D-7817-3649-934B-6AA4167CE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547D5A-00BC-D44D-A6AE-568564895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2E04A41-EE48-ED48-8A95-E18CD9BC3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4A93A97-FA70-7442-A058-EED3CFC65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255A52-A528-0F49-8BA4-E82B671AB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79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D62FE5-7486-C848-B867-C6D056529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DC837E4-FB0C-C544-8CC9-37B4493EB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FB0B89E-1C02-4345-9E46-FA02FFDF0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FDFFC5C-6FE1-EF41-B981-8D1CA1A16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305D3D-3BFB-CD46-ABCB-B21EC8D86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210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8DE6FB-1ED9-664F-82B2-CFA8D98D2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8E7F79-5AA5-2341-88C5-80EA0B4DAA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4890AF8-6720-7A4E-9FBF-2F643E104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8FD9E1F-D2BD-EC43-8601-1F63B76BB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E76C522-6899-D54B-B69E-51EC6EE37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E1C433A-A7B7-4B4F-8F58-9B4754B33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9267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9A28559-5C27-9644-98F3-B78F3AD5B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B0A43DB-157A-8E40-9B09-968591F11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60802D8-1287-4F45-8B45-C0BE8D50F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8AB2087-A41A-7443-9C31-42DB7128B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2C2AC54-A4C2-704D-A62D-C38653FEC8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35A774A-39BE-5D4A-8F0B-3C1853396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F21F1E2-652E-2B48-B440-89D00C2C4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B11947A-9923-D043-AA26-9F7C5C2B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461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42C13B1-FA42-9445-B1F1-B0CCEC7D1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875A5FE-BA93-2446-A9F7-E10D25E96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ED76ED0-0078-C744-9211-01C905D0A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6AB3BEA-6EEB-E444-A610-AC6FCBB5E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0560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897B376-A3A7-1240-AD64-3500B4D72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1C9CCE9-45D4-CD4A-A3D3-B952C1AA4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F584DE4-5019-B147-AAA3-CC1A421B8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008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54C917F-D7D8-984D-8E45-FE9487621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032104-2E90-7247-A605-46E1ABDAE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2470A48-5DFC-0846-B144-E4200CA7F4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BE921C1-AC2D-6546-8575-1CA7CDF7F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D842229-FBF0-5243-B34A-25E0991D3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E54674D-578E-FD4B-A18F-F4187D034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019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5DCBFE8-964A-8040-B542-04EF68641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72B57D3-381C-5A44-9E56-6F4DC14FC1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E461B3-E221-BD4B-A481-500A931E31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CBF39F9-F220-9942-B720-28B180BF4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A5A12F9-5ED3-B644-A38D-FE413CBF8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B06ACB5-E50F-C940-B55B-9F1B52919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483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D177C62-F625-1942-954B-76E8964EF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CECCA94-2BE1-3345-939B-ABF8AAA5F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D87E41B-7DB7-7046-BC60-1123552CD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072E18A-F636-2547-9169-907699FA71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5DA1D8-2C7D-A84B-8B96-BDC42649E5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559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E25A9A9A-100F-2D40-86B7-2C9E79DEA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16281"/>
            <a:ext cx="9174866" cy="527294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tr-TR" sz="4000" b="1" dirty="0" smtClean="0"/>
              <a:t>-13-</a:t>
            </a:r>
          </a:p>
          <a:p>
            <a:pPr>
              <a:lnSpc>
                <a:spcPct val="110000"/>
              </a:lnSpc>
            </a:pPr>
            <a:r>
              <a:rPr lang="tr-TR" sz="4000" b="1" dirty="0" smtClean="0"/>
              <a:t>TANRI </a:t>
            </a:r>
            <a:r>
              <a:rPr lang="tr-TR" sz="4000" b="1" dirty="0"/>
              <a:t>VE SIFATLARI</a:t>
            </a:r>
            <a:endParaRPr lang="tr-TR" sz="4000" b="1" dirty="0"/>
          </a:p>
          <a:p>
            <a:pPr marL="457200" indent="-4572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tr-TR" sz="3200" dirty="0"/>
              <a:t>Bilgi</a:t>
            </a:r>
          </a:p>
          <a:p>
            <a:pPr algn="just">
              <a:lnSpc>
                <a:spcPct val="110000"/>
              </a:lnSpc>
            </a:pPr>
            <a:endParaRPr lang="tr-TR" sz="3200" dirty="0"/>
          </a:p>
          <a:p>
            <a:pPr marL="457200" indent="-4572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tr-TR" sz="3200" dirty="0"/>
              <a:t>Kudret</a:t>
            </a:r>
          </a:p>
          <a:p>
            <a:pPr algn="just">
              <a:lnSpc>
                <a:spcPct val="110000"/>
              </a:lnSpc>
            </a:pPr>
            <a:endParaRPr lang="tr-TR" sz="3200" dirty="0"/>
          </a:p>
          <a:p>
            <a:pPr marL="457200" indent="-4572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tr-TR" sz="3200" dirty="0"/>
              <a:t>İrade ve Yaratma</a:t>
            </a:r>
          </a:p>
        </p:txBody>
      </p:sp>
    </p:spTree>
    <p:extLst>
      <p:ext uri="{BB962C8B-B14F-4D97-AF65-F5344CB8AC3E}">
        <p14:creationId xmlns:p14="http://schemas.microsoft.com/office/powerpoint/2010/main" val="3277500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5CF484-5D25-3041-9E67-3D27B643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828" y="588579"/>
            <a:ext cx="10512972" cy="558838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spcAft>
                <a:spcPts val="600"/>
              </a:spcAft>
              <a:buNone/>
            </a:pPr>
            <a:r>
              <a:rPr lang="tr-TR" sz="3600" b="1" dirty="0"/>
              <a:t>Bilgi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Bilgi, mükemmelliğin en önemli unsurlarından biridir ve bilgisiz bir varlığın Tanrı olmasından bahsedilemez.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İlahi bilginin en önemli yönü yatay ve dikey anlamda sınırsız olmasıdır: Yani bilinmesinde mantıksal bir çelişki bulunmayan her şey ilahi bilginin kapsamına girer; bu bilgide yanılma, kesin olmama ve kuşku söz konusu olamaz.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İlahi bilgi doğrudandır.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İlahi bilgi tam, değişmez ve kesindir.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İlahi bilgi ile zamansızlık arasında zorunlu ilişki kuranlar vardır.</a:t>
            </a:r>
          </a:p>
        </p:txBody>
      </p:sp>
    </p:spTree>
    <p:extLst>
      <p:ext uri="{BB962C8B-B14F-4D97-AF65-F5344CB8AC3E}">
        <p14:creationId xmlns:p14="http://schemas.microsoft.com/office/powerpoint/2010/main" val="46660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064E67-F866-5C47-BB16-5278D829C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0524" y="767256"/>
            <a:ext cx="10447284" cy="5409708"/>
          </a:xfrm>
        </p:spPr>
        <p:txBody>
          <a:bodyPr>
            <a:normAutofit/>
          </a:bodyPr>
          <a:lstStyle/>
          <a:p>
            <a:endParaRPr lang="tr-TR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Zamansız Tanrı tasavvuruna göre, zamansal ifadelerin zaman içinde olmayı gerektirmeyen ifadelere dönüştürülmesi ile bilinmesi mümkündür.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Zamansız Tanrı tasavvurunda kişilere endeksli önermelerin kişisel olmayan bir tarzda bilinmesi kaçınılmazdır.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Tanrı’nın sınırsız bilgisinin insan özgürlüğü ile nasıl ilişkilendirileceği ile alakalı yaklaşımlar şu şekildedir:</a:t>
            </a:r>
          </a:p>
        </p:txBody>
      </p:sp>
    </p:spTree>
    <p:extLst>
      <p:ext uri="{BB962C8B-B14F-4D97-AF65-F5344CB8AC3E}">
        <p14:creationId xmlns:p14="http://schemas.microsoft.com/office/powerpoint/2010/main" val="2430659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83BDB1-4484-A746-A01A-8C8CADC48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93" y="346841"/>
            <a:ext cx="10649607" cy="5830122"/>
          </a:xfrm>
        </p:spPr>
        <p:txBody>
          <a:bodyPr>
            <a:normAutofit/>
          </a:bodyPr>
          <a:lstStyle/>
          <a:p>
            <a:pPr marL="571500" indent="-571500" algn="just">
              <a:lnSpc>
                <a:spcPct val="100000"/>
              </a:lnSpc>
              <a:spcAft>
                <a:spcPts val="1200"/>
              </a:spcAft>
              <a:buFont typeface="+mj-lt"/>
              <a:buAutoNum type="romanLcPeriod"/>
            </a:pPr>
            <a:r>
              <a:rPr lang="tr-TR" dirty="0"/>
              <a:t>Bir yaklaşıma göre Tanrı’nın insanın gelecekte yapacakları ile alakalı ön </a:t>
            </a:r>
            <a:r>
              <a:rPr lang="tr-TR" dirty="0" err="1"/>
              <a:t>bilbiyi</a:t>
            </a:r>
            <a:r>
              <a:rPr lang="tr-TR" dirty="0"/>
              <a:t> mümkün görmemektedir. Buna açık teizm de denir.</a:t>
            </a:r>
          </a:p>
          <a:p>
            <a:pPr marL="571500" indent="-571500" algn="just">
              <a:lnSpc>
                <a:spcPct val="100000"/>
              </a:lnSpc>
              <a:spcAft>
                <a:spcPts val="1200"/>
              </a:spcAft>
              <a:buFont typeface="+mj-lt"/>
              <a:buAutoNum type="romanLcPeriod"/>
            </a:pPr>
            <a:r>
              <a:rPr lang="tr-TR" dirty="0"/>
              <a:t>Bir diğeri bunun Tanrı için değil, insan için ön bilgi olduğunu savunur.</a:t>
            </a:r>
          </a:p>
          <a:p>
            <a:pPr marL="571500" indent="-571500" algn="just">
              <a:lnSpc>
                <a:spcPct val="100000"/>
              </a:lnSpc>
              <a:spcAft>
                <a:spcPts val="1200"/>
              </a:spcAft>
              <a:buFont typeface="+mj-lt"/>
              <a:buAutoNum type="romanLcPeriod"/>
            </a:pPr>
            <a:r>
              <a:rPr lang="tr-TR" dirty="0" err="1"/>
              <a:t>Molinizme</a:t>
            </a:r>
            <a:r>
              <a:rPr lang="tr-TR" dirty="0"/>
              <a:t> göre, Tanrı’nın bilgisinin; yarattığı veya yaratabileceği her insanın hangi mümkün şartlarda özgür iradesiyle nasıl davranacağını bilir. Buna orta bilgi denir.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/>
              <a:t>Sonuç olarak Tanrı’nın insan eylemlerine dair ezeli bilgisi insanın eylemlerini bizatihi mümkün olmaktan çıkarmaz. Aquinas bunu </a:t>
            </a:r>
            <a:r>
              <a:rPr lang="tr-TR" i="1" dirty="0"/>
              <a:t>de </a:t>
            </a:r>
            <a:r>
              <a:rPr lang="tr-TR" i="1" dirty="0" err="1"/>
              <a:t>dicto</a:t>
            </a:r>
            <a:r>
              <a:rPr lang="tr-TR" dirty="0"/>
              <a:t> zorunluluk ve </a:t>
            </a:r>
            <a:r>
              <a:rPr lang="tr-TR" i="1" dirty="0"/>
              <a:t>de re </a:t>
            </a:r>
            <a:r>
              <a:rPr lang="tr-TR" dirty="0"/>
              <a:t>zorunluluk ayrımıyla ifade eder.</a:t>
            </a:r>
          </a:p>
          <a:p>
            <a:pPr marL="0" indent="0" algn="ctr">
              <a:lnSpc>
                <a:spcPct val="120000"/>
              </a:lnSpc>
              <a:spcAft>
                <a:spcPts val="1200"/>
              </a:spcAft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8789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6FE68B-D7C6-4C4D-98D7-8E14D8746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745" y="819807"/>
            <a:ext cx="10597055" cy="535715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spcAft>
                <a:spcPts val="1200"/>
              </a:spcAft>
              <a:buNone/>
            </a:pPr>
            <a:r>
              <a:rPr lang="tr-TR" sz="3600" b="1" dirty="0"/>
              <a:t>Kudret</a:t>
            </a:r>
            <a:endParaRPr lang="tr-TR" sz="3600" dirty="0"/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/>
              <a:t>Mükemmelliğin başka bir sonucu da mutlak ve sınırsız güç sahibi olmaktır. Bu sıfat, Tanrı’nın gücünün her şeye yettiği ve O’nun gücünün dışında kalan bir şeyin olmadığı anlamına gelir.</a:t>
            </a:r>
          </a:p>
          <a:p>
            <a:pPr marL="0" indent="0" algn="just">
              <a:lnSpc>
                <a:spcPct val="120000"/>
              </a:lnSpc>
              <a:spcAft>
                <a:spcPts val="1200"/>
              </a:spcAft>
              <a:buNone/>
            </a:pPr>
            <a:endParaRPr lang="tr-TR" dirty="0"/>
          </a:p>
          <a:p>
            <a:pPr algn="just"/>
            <a:r>
              <a:rPr lang="tr-TR" dirty="0"/>
              <a:t>Tanrı’nın gücünün mantıksal imkan dahilinde olan her şeye taalluk ettiği söylenebilir. Tanrı’nın kudreti mantıksal imkansızlığa taalluk etmez.</a:t>
            </a:r>
          </a:p>
        </p:txBody>
      </p:sp>
    </p:spTree>
    <p:extLst>
      <p:ext uri="{BB962C8B-B14F-4D97-AF65-F5344CB8AC3E}">
        <p14:creationId xmlns:p14="http://schemas.microsoft.com/office/powerpoint/2010/main" val="420831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B0BB1D-5CA7-1B4F-95DD-DFA7A700C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054" y="462455"/>
            <a:ext cx="10281745" cy="5714508"/>
          </a:xfrm>
        </p:spPr>
        <p:txBody>
          <a:bodyPr>
            <a:normAutofit/>
          </a:bodyPr>
          <a:lstStyle/>
          <a:p>
            <a:pPr algn="just"/>
            <a:endParaRPr lang="tr-TR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Taş paradoksu da bu çerçevede ele alınmalıdır. Tanrı’nın kudreti tutarsızlığa taalluk etmez. Tanrı tanımı gereği her şeye gücü yeten varlık olduğundan ‘kaldıramayacağı taş’ ifadesi tutarsızdır.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tr-TR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Sonuç olarak taş paradoksu tutarsız bir varsayıma dayandığından dolayı Tanrı’nın çelişkili bir şeyi gerçekleştirmesini istemektedir. Böyle bir şeyin gerçekleşmemesi Tanrı’nın sonsuz kudretine halel getirmemektedir.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1567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AC31F9-CE50-FF40-824E-8CA0947AE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420" y="588579"/>
            <a:ext cx="10418379" cy="5588384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tr-TR" dirty="0"/>
          </a:p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b="1" dirty="0"/>
              <a:t>İrade ve Yaratma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İrade ve yaratma sıfatları kişisel bir Tanrı tasavvuru için kaçınılmaz gözükmektedir. Bu sıfatlar Teizmi panteizm ve benzeri anlayışlardan ayırır.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Tanrı mutlak irade sahibi olduğu için âlemi yaratması bir zorunluluk değildir. Tanrı irade etmeseydi hiçbir şeyi yaratmazdı veya yaratılanları da başka türlü yaratabilirdi.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Spinoza’nın panteist anlayışı ise ne iradeyi ne de yaratmayı mümkün görmektedir. Tabiattaki her şey Tanrı tarafından zorunlu olarak belirlenmiştir. </a:t>
            </a:r>
          </a:p>
        </p:txBody>
      </p:sp>
    </p:spTree>
    <p:extLst>
      <p:ext uri="{BB962C8B-B14F-4D97-AF65-F5344CB8AC3E}">
        <p14:creationId xmlns:p14="http://schemas.microsoft.com/office/powerpoint/2010/main" val="3862586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35CA85-2C79-2B48-9791-6755AB65E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766" y="599090"/>
            <a:ext cx="10576034" cy="557787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Mümkün olgulardan birinin değil de ötekinin gerçekleştiğini Tanrı’nın ilim veya kudret sıfatıyla açıklamak mümkün değildir. Bu ancak bir müreccihin varlığıyla açıklanabilir.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Âlemin zorunlu değil de olumsal yapısının, Tanrı’nın irade sıfatının taallukuyla mantıksal statüsünü yani zorunlu hale geleceğini düşünmek için bir gerekçe bulunmamaktadır.</a:t>
            </a:r>
          </a:p>
        </p:txBody>
      </p:sp>
    </p:spTree>
    <p:extLst>
      <p:ext uri="{BB962C8B-B14F-4D97-AF65-F5344CB8AC3E}">
        <p14:creationId xmlns:p14="http://schemas.microsoft.com/office/powerpoint/2010/main" val="92103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7B28D9-2F9C-DF48-BA4A-E5F740470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828" y="788276"/>
            <a:ext cx="10512972" cy="5388687"/>
          </a:xfrm>
        </p:spPr>
        <p:txBody>
          <a:bodyPr/>
          <a:lstStyle/>
          <a:p>
            <a:pPr algn="just"/>
            <a:endParaRPr lang="tr-TR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Kadim irade ile hâdis olan âlem varlığa gelmiştir. </a:t>
            </a:r>
            <a:r>
              <a:rPr lang="tr-TR"/>
              <a:t>Bunda da mantıki açıdan bir problem gözükmemektedir.</a:t>
            </a:r>
            <a:endParaRPr lang="tr-TR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Âlemin mümkünler arasında en iyisi olup olmadığı hususunda ise; mümkün dünyaların en iyisini yaratmak mantıksal açıdan mümkün olmadığı için, bunun Tanrı tarafından gerçekleştirilmemiş olması O’nda bir eksikliği gerektirmeyeceği söylenebilir.</a:t>
            </a:r>
          </a:p>
        </p:txBody>
      </p:sp>
    </p:spTree>
    <p:extLst>
      <p:ext uri="{BB962C8B-B14F-4D97-AF65-F5344CB8AC3E}">
        <p14:creationId xmlns:p14="http://schemas.microsoft.com/office/powerpoint/2010/main" val="1176060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488</Words>
  <Application>Microsoft Office PowerPoint</Application>
  <PresentationFormat>Geniş ekran</PresentationFormat>
  <Paragraphs>41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Tanrı ve Sıfatları</dc:title>
  <dc:creator>Serdar Atalay</dc:creator>
  <cp:lastModifiedBy>Ahmet Erkan</cp:lastModifiedBy>
  <cp:revision>34</cp:revision>
  <dcterms:created xsi:type="dcterms:W3CDTF">2020-05-03T20:31:30Z</dcterms:created>
  <dcterms:modified xsi:type="dcterms:W3CDTF">2020-05-06T10:41:50Z</dcterms:modified>
</cp:coreProperties>
</file>