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2"/>
    <p:restoredTop sz="94590"/>
  </p:normalViewPr>
  <p:slideViewPr>
    <p:cSldViewPr snapToGrid="0" snapToObjects="1">
      <p:cViewPr varScale="1">
        <p:scale>
          <a:sx n="98" d="100"/>
          <a:sy n="98"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FA97765-1AEC-2141-AAEB-F0E7B35B17FD}"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1149174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A97765-1AEC-2141-AAEB-F0E7B35B17FD}"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78941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A97765-1AEC-2141-AAEB-F0E7B35B17FD}"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583732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609600" y="1600201"/>
            <a:ext cx="10972800" cy="4530725"/>
          </a:xfrm>
        </p:spPr>
        <p:txBody>
          <a:bodyPr/>
          <a:lstStyle/>
          <a:p>
            <a:pPr lvl="0"/>
            <a:endParaRPr lang="tr-TR" noProof="0"/>
          </a:p>
        </p:txBody>
      </p:sp>
      <p:sp>
        <p:nvSpPr>
          <p:cNvPr id="4" name="Date Placeholder 3"/>
          <p:cNvSpPr>
            <a:spLocks noGrp="1"/>
          </p:cNvSpPr>
          <p:nvPr>
            <p:ph type="dt" sz="half" idx="10"/>
          </p:nvPr>
        </p:nvSpPr>
        <p:spPr>
          <a:xfrm>
            <a:off x="609600" y="6243638"/>
            <a:ext cx="2844800" cy="457200"/>
          </a:xfrm>
        </p:spPr>
        <p:txBody>
          <a:bodyPr/>
          <a:lstStyle>
            <a:lvl1pPr>
              <a:defRPr/>
            </a:lvl1pPr>
          </a:lstStyle>
          <a:p>
            <a:pPr>
              <a:defRPr/>
            </a:pPr>
            <a:endParaRPr lang="tr-TR" altLang="en-US"/>
          </a:p>
        </p:txBody>
      </p:sp>
      <p:sp>
        <p:nvSpPr>
          <p:cNvPr id="5" name="Footer Placeholder 4"/>
          <p:cNvSpPr>
            <a:spLocks noGrp="1"/>
          </p:cNvSpPr>
          <p:nvPr>
            <p:ph type="ftr" sz="quarter" idx="11"/>
          </p:nvPr>
        </p:nvSpPr>
        <p:spPr>
          <a:xfrm>
            <a:off x="4165600" y="6248400"/>
            <a:ext cx="3860800" cy="457200"/>
          </a:xfrm>
        </p:spPr>
        <p:txBody>
          <a:bodyPr/>
          <a:lstStyle>
            <a:lvl1pPr>
              <a:defRPr/>
            </a:lvl1pPr>
          </a:lstStyle>
          <a:p>
            <a:pPr>
              <a:defRPr/>
            </a:pPr>
            <a:endParaRPr lang="tr-TR" altLang="en-US"/>
          </a:p>
        </p:txBody>
      </p:sp>
      <p:sp>
        <p:nvSpPr>
          <p:cNvPr id="6" name="Slide Number Placeholder 5"/>
          <p:cNvSpPr>
            <a:spLocks noGrp="1"/>
          </p:cNvSpPr>
          <p:nvPr>
            <p:ph type="sldNum" sz="quarter" idx="12"/>
          </p:nvPr>
        </p:nvSpPr>
        <p:spPr>
          <a:xfrm>
            <a:off x="8737600" y="6243638"/>
            <a:ext cx="2844800" cy="457200"/>
          </a:xfrm>
        </p:spPr>
        <p:txBody>
          <a:bodyPr/>
          <a:lstStyle>
            <a:lvl1pPr>
              <a:defRPr/>
            </a:lvl1pPr>
          </a:lstStyle>
          <a:p>
            <a:fld id="{3D633D9B-07BD-0E43-A52B-9C2186F8057A}" type="slidenum">
              <a:rPr lang="tr-TR" altLang="en-US"/>
              <a:pPr/>
              <a:t>‹#›</a:t>
            </a:fld>
            <a:endParaRPr lang="tr-TR" altLang="en-US"/>
          </a:p>
        </p:txBody>
      </p:sp>
    </p:spTree>
    <p:extLst>
      <p:ext uri="{BB962C8B-B14F-4D97-AF65-F5344CB8AC3E}">
        <p14:creationId xmlns:p14="http://schemas.microsoft.com/office/powerpoint/2010/main" val="672329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609600" y="1600201"/>
            <a:ext cx="109728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09600" y="3941763"/>
            <a:ext cx="109728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a:xfrm>
            <a:off x="609600" y="6243638"/>
            <a:ext cx="2844800" cy="457200"/>
          </a:xfrm>
        </p:spPr>
        <p:txBody>
          <a:bodyPr/>
          <a:lstStyle>
            <a:lvl1pPr>
              <a:defRPr/>
            </a:lvl1pPr>
          </a:lstStyle>
          <a:p>
            <a:pPr>
              <a:defRPr/>
            </a:pPr>
            <a:endParaRPr lang="tr-TR" alt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pPr>
              <a:defRPr/>
            </a:pPr>
            <a:endParaRPr lang="tr-TR" altLang="en-US"/>
          </a:p>
        </p:txBody>
      </p:sp>
      <p:sp>
        <p:nvSpPr>
          <p:cNvPr id="7" name="Slide Number Placeholder 6"/>
          <p:cNvSpPr>
            <a:spLocks noGrp="1"/>
          </p:cNvSpPr>
          <p:nvPr>
            <p:ph type="sldNum" sz="quarter" idx="12"/>
          </p:nvPr>
        </p:nvSpPr>
        <p:spPr>
          <a:xfrm>
            <a:off x="8737600" y="6243638"/>
            <a:ext cx="2844800" cy="457200"/>
          </a:xfrm>
        </p:spPr>
        <p:txBody>
          <a:bodyPr/>
          <a:lstStyle>
            <a:lvl1pPr>
              <a:defRPr/>
            </a:lvl1pPr>
          </a:lstStyle>
          <a:p>
            <a:fld id="{38BC3D45-9FDE-F64D-A2F0-5CD42C7DBE9E}" type="slidenum">
              <a:rPr lang="tr-TR" altLang="en-US"/>
              <a:pPr/>
              <a:t>‹#›</a:t>
            </a:fld>
            <a:endParaRPr lang="tr-TR" altLang="en-US"/>
          </a:p>
        </p:txBody>
      </p:sp>
    </p:spTree>
    <p:extLst>
      <p:ext uri="{BB962C8B-B14F-4D97-AF65-F5344CB8AC3E}">
        <p14:creationId xmlns:p14="http://schemas.microsoft.com/office/powerpoint/2010/main" val="186602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A97765-1AEC-2141-AAEB-F0E7B35B17FD}"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2094398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6FA97765-1AEC-2141-AAEB-F0E7B35B17FD}"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1158005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FA97765-1AEC-2141-AAEB-F0E7B35B17FD}"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2103074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FA97765-1AEC-2141-AAEB-F0E7B35B17FD}" type="datetimeFigureOut">
              <a:rPr lang="tr-TR" smtClean="0"/>
              <a:t>22.01.2018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944615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6FA97765-1AEC-2141-AAEB-F0E7B35B17FD}" type="datetimeFigureOut">
              <a:rPr lang="tr-TR" smtClean="0"/>
              <a:t>22.01.2018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1961035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FA97765-1AEC-2141-AAEB-F0E7B35B17FD}" type="datetimeFigureOut">
              <a:rPr lang="tr-TR" smtClean="0"/>
              <a:t>22.01.2018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1690050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6FA97765-1AEC-2141-AAEB-F0E7B35B17FD}"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2063903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6FA97765-1AEC-2141-AAEB-F0E7B35B17FD}"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65BDAA-585F-AF42-B487-FF2A66FB33CE}" type="slidenum">
              <a:rPr lang="tr-TR" smtClean="0"/>
              <a:t>‹#›</a:t>
            </a:fld>
            <a:endParaRPr lang="tr-TR"/>
          </a:p>
        </p:txBody>
      </p:sp>
    </p:spTree>
    <p:extLst>
      <p:ext uri="{BB962C8B-B14F-4D97-AF65-F5344CB8AC3E}">
        <p14:creationId xmlns:p14="http://schemas.microsoft.com/office/powerpoint/2010/main" val="18767792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A97765-1AEC-2141-AAEB-F0E7B35B17FD}" type="datetimeFigureOut">
              <a:rPr lang="tr-TR" smtClean="0"/>
              <a:t>22.01.2018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5BDAA-585F-AF42-B487-FF2A66FB33CE}" type="slidenum">
              <a:rPr lang="tr-TR" smtClean="0"/>
              <a:t>‹#›</a:t>
            </a:fld>
            <a:endParaRPr lang="tr-TR"/>
          </a:p>
        </p:txBody>
      </p:sp>
    </p:spTree>
    <p:extLst>
      <p:ext uri="{BB962C8B-B14F-4D97-AF65-F5344CB8AC3E}">
        <p14:creationId xmlns:p14="http://schemas.microsoft.com/office/powerpoint/2010/main" val="1310254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altLang="tr-TR" b="1" dirty="0" smtClean="0"/>
              <a:t>PUBERTAS ve SİKLİK AKTİVİTENİN BAŞLAMASI-3</a:t>
            </a:r>
            <a:endParaRPr lang="tr-TR" dirty="0"/>
          </a:p>
        </p:txBody>
      </p:sp>
      <p:sp>
        <p:nvSpPr>
          <p:cNvPr id="5" name="Alt Konu Başlığı 4"/>
          <p:cNvSpPr>
            <a:spLocks noGrp="1"/>
          </p:cNvSpPr>
          <p:nvPr>
            <p:ph type="subTitle" idx="1"/>
          </p:nvPr>
        </p:nvSpPr>
        <p:spPr/>
        <p:txBody>
          <a:bodyPr/>
          <a:lstStyle/>
          <a:p>
            <a:r>
              <a:rPr lang="tr-TR" dirty="0" smtClean="0"/>
              <a:t>Prof. Dr. </a:t>
            </a:r>
            <a:r>
              <a:rPr lang="tr-TR" smtClean="0"/>
              <a:t>Mustafa Kaymaz</a:t>
            </a:r>
            <a:endParaRPr lang="tr-TR"/>
          </a:p>
        </p:txBody>
      </p:sp>
    </p:spTree>
    <p:extLst>
      <p:ext uri="{BB962C8B-B14F-4D97-AF65-F5344CB8AC3E}">
        <p14:creationId xmlns:p14="http://schemas.microsoft.com/office/powerpoint/2010/main" val="1092038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4515" name="Rectangle 3"/>
          <p:cNvSpPr>
            <a:spLocks noGrp="1" noChangeArrowheads="1"/>
          </p:cNvSpPr>
          <p:nvPr>
            <p:ph idx="1"/>
          </p:nvPr>
        </p:nvSpPr>
        <p:spPr>
          <a:xfrm>
            <a:off x="2209800" y="1295400"/>
            <a:ext cx="7772400" cy="4800600"/>
          </a:xfrm>
        </p:spPr>
        <p:txBody>
          <a:bodyPr/>
          <a:lstStyle/>
          <a:p>
            <a:pPr algn="ctr" eaLnBrk="1" hangingPunct="1">
              <a:buFontTx/>
              <a:buNone/>
            </a:pPr>
            <a:r>
              <a:rPr lang="tr-TR" altLang="tr-TR" sz="2000">
                <a:solidFill>
                  <a:srgbClr val="FF0000"/>
                </a:solidFill>
                <a:latin typeface="Tahoma" charset="0"/>
                <a:ea typeface="Tahoma" charset="0"/>
                <a:cs typeface="Tahoma" charset="0"/>
              </a:rPr>
              <a:t>İLKBAHAR GEÇİŞİ (VERNAL TRANSITION)</a:t>
            </a:r>
            <a:endParaRPr lang="tr-TR" altLang="tr-TR" sz="2000">
              <a:solidFill>
                <a:srgbClr val="FF0000"/>
              </a:solidFill>
              <a:ea typeface="Times New Roman" charset="-94"/>
              <a:cs typeface="Times New Roman" charset="-94"/>
            </a:endParaRPr>
          </a:p>
          <a:p>
            <a:pPr algn="just" eaLnBrk="1" hangingPunct="1"/>
            <a:endParaRPr lang="tr-TR" altLang="tr-TR" sz="2000">
              <a:latin typeface="Tahoma" charset="0"/>
              <a:ea typeface="Tahoma" charset="0"/>
              <a:cs typeface="Tahoma" charset="0"/>
            </a:endParaRPr>
          </a:p>
          <a:p>
            <a:pPr algn="just" eaLnBrk="1" hangingPunct="1"/>
            <a:r>
              <a:rPr lang="tr-TR" altLang="tr-TR" sz="2000">
                <a:latin typeface="Tahoma" charset="0"/>
                <a:ea typeface="Tahoma" charset="0"/>
                <a:cs typeface="Tahoma" charset="0"/>
              </a:rPr>
              <a:t>İlkbahar döneminde anöstrustan üreme dönemine geçiş ekonomik ve bilimsel açıdan önem taşımaktadır. </a:t>
            </a:r>
            <a:endParaRPr lang="tr-TR" altLang="tr-TR" sz="2000">
              <a:latin typeface="Tahoma" charset="0"/>
            </a:endParaRPr>
          </a:p>
          <a:p>
            <a:pPr algn="just" eaLnBrk="1" hangingPunct="1"/>
            <a:endParaRPr lang="tr-TR" altLang="tr-TR" sz="2000">
              <a:latin typeface="Tahoma" charset="0"/>
            </a:endParaRPr>
          </a:p>
          <a:p>
            <a:pPr algn="just" eaLnBrk="1" hangingPunct="1"/>
            <a:r>
              <a:rPr lang="tr-TR" altLang="tr-TR" sz="2000">
                <a:latin typeface="Tahoma" charset="0"/>
              </a:rPr>
              <a:t>İ</a:t>
            </a:r>
            <a:r>
              <a:rPr lang="tr-TR" altLang="tr-TR" sz="2000">
                <a:latin typeface="Tahoma" charset="0"/>
                <a:ea typeface="Tahoma" charset="0"/>
                <a:cs typeface="Tahoma" charset="0"/>
              </a:rPr>
              <a:t>lk göstergesi GnRH'da meydana gelen yükselmedir. Artan GnRH sekresyonu vernal geçiş dönemi süresince devamlılığını korur. </a:t>
            </a:r>
            <a:endParaRPr lang="tr-TR" altLang="tr-TR" sz="2000">
              <a:latin typeface="Tahoma" charset="0"/>
            </a:endParaRPr>
          </a:p>
          <a:p>
            <a:pPr algn="just" eaLnBrk="1" hangingPunct="1"/>
            <a:endParaRPr lang="tr-TR" altLang="tr-TR" sz="2000">
              <a:latin typeface="Tahoma" charset="0"/>
              <a:ea typeface="Tahoma" charset="0"/>
              <a:cs typeface="Tahoma" charset="0"/>
            </a:endParaRPr>
          </a:p>
          <a:p>
            <a:pPr algn="just" eaLnBrk="1" hangingPunct="1"/>
            <a:r>
              <a:rPr lang="tr-TR" altLang="tr-TR" sz="2000">
                <a:latin typeface="Tahoma" charset="0"/>
                <a:ea typeface="Tahoma" charset="0"/>
                <a:cs typeface="Tahoma" charset="0"/>
              </a:rPr>
              <a:t>Önemli bir nokta da, vernal geçiş döneminde oluşan birçok follikülün normal ovulatör büyüklüğe ulaşsa da ( &gt;30 mm) ovule olamamasıdır. </a:t>
            </a:r>
            <a:endParaRPr lang="tr-TR" altLang="tr-TR" sz="2000">
              <a:latin typeface="Tahoma" charset="0"/>
            </a:endParaRPr>
          </a:p>
          <a:p>
            <a:pPr algn="just" eaLnBrk="1" hangingPunct="1"/>
            <a:endParaRPr lang="tr-TR" altLang="tr-TR" sz="2000">
              <a:latin typeface="Tahoma" charset="0"/>
              <a:ea typeface="Tahoma" charset="0"/>
              <a:cs typeface="Tahoma" charset="0"/>
            </a:endParaRPr>
          </a:p>
          <a:p>
            <a:pPr algn="just" eaLnBrk="1" hangingPunct="1"/>
            <a:r>
              <a:rPr lang="tr-TR" altLang="tr-TR" sz="2000">
                <a:latin typeface="Tahoma" charset="0"/>
                <a:ea typeface="Tahoma" charset="0"/>
                <a:cs typeface="Tahoma" charset="0"/>
              </a:rPr>
              <a:t>İlk ovulatör follikülün gelişmesiyle vernal geçiş dönemi son bulur.</a:t>
            </a:r>
            <a:endParaRPr lang="tr-TR" altLang="tr-TR" sz="2000">
              <a:ea typeface="Times New Roman" charset="-94"/>
              <a:cs typeface="Times New Roman" charset="-94"/>
            </a:endParaRPr>
          </a:p>
          <a:p>
            <a:pPr eaLnBrk="1" hangingPunct="1"/>
            <a:endParaRPr lang="tr-TR" altLang="tr-TR" sz="2000">
              <a:solidFill>
                <a:srgbClr val="FFFF00"/>
              </a:solidFill>
            </a:endParaRPr>
          </a:p>
        </p:txBody>
      </p:sp>
    </p:spTree>
    <p:extLst>
      <p:ext uri="{BB962C8B-B14F-4D97-AF65-F5344CB8AC3E}">
        <p14:creationId xmlns:p14="http://schemas.microsoft.com/office/powerpoint/2010/main" val="1362743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5539" name="Rectangle 3"/>
          <p:cNvSpPr>
            <a:spLocks noGrp="1" noChangeArrowheads="1"/>
          </p:cNvSpPr>
          <p:nvPr>
            <p:ph idx="1"/>
          </p:nvPr>
        </p:nvSpPr>
        <p:spPr>
          <a:xfrm>
            <a:off x="1828800" y="1295400"/>
            <a:ext cx="8534400" cy="4800600"/>
          </a:xfrm>
        </p:spPr>
        <p:txBody>
          <a:bodyPr/>
          <a:lstStyle/>
          <a:p>
            <a:pPr eaLnBrk="1" hangingPunct="1">
              <a:buFontTx/>
              <a:buNone/>
            </a:pPr>
            <a:endParaRPr lang="tr-TR" altLang="tr-TR" sz="2400"/>
          </a:p>
          <a:p>
            <a:pPr eaLnBrk="1" hangingPunct="1">
              <a:buFontTx/>
              <a:buNone/>
            </a:pPr>
            <a:r>
              <a:rPr lang="tr-TR" altLang="tr-TR" sz="2400"/>
              <a:t>Kısraklarda östrus siklusu ortalama 21-22 gün sürmektedir.</a:t>
            </a:r>
            <a:r>
              <a:rPr lang="tr-TR" altLang="tr-TR" sz="2400" b="1" i="1"/>
              <a:t>	</a:t>
            </a:r>
          </a:p>
          <a:p>
            <a:pPr eaLnBrk="1" hangingPunct="1">
              <a:buFontTx/>
              <a:buNone/>
            </a:pPr>
            <a:endParaRPr lang="tr-TR" altLang="tr-TR" sz="2400" b="1" i="1"/>
          </a:p>
          <a:p>
            <a:pPr eaLnBrk="1" hangingPunct="1">
              <a:buFontTx/>
              <a:buNone/>
            </a:pPr>
            <a:r>
              <a:rPr lang="tr-TR" altLang="tr-TR" sz="2400" b="1" i="1"/>
              <a:t>Proöstrus</a:t>
            </a:r>
          </a:p>
          <a:p>
            <a:pPr eaLnBrk="1" hangingPunct="1"/>
            <a:r>
              <a:rPr lang="tr-TR" altLang="tr-TR" sz="2400"/>
              <a:t>Östrus siklusunun son 3 günüdür.</a:t>
            </a:r>
          </a:p>
          <a:p>
            <a:pPr eaLnBrk="1" hangingPunct="1"/>
            <a:endParaRPr lang="tr-TR" altLang="tr-TR" sz="2400"/>
          </a:p>
          <a:p>
            <a:pPr eaLnBrk="1" hangingPunct="1"/>
            <a:r>
              <a:rPr lang="tr-TR" altLang="tr-TR" sz="2400"/>
              <a:t>Cl.’un gerilemesi hızlıdır. Bu dönemde sayıları 1-4 arasında değişen follikül gelişimi vardır.</a:t>
            </a:r>
          </a:p>
          <a:p>
            <a:pPr eaLnBrk="1" hangingPunct="1"/>
            <a:endParaRPr lang="tr-TR" altLang="tr-TR" sz="2400"/>
          </a:p>
          <a:p>
            <a:pPr eaLnBrk="1" hangingPunct="1"/>
            <a:r>
              <a:rPr lang="tr-TR" altLang="tr-TR" sz="2400"/>
              <a:t>Östradiol 17Beta 1 ng/ml’nin altındadır</a:t>
            </a:r>
            <a:r>
              <a:rPr lang="tr-TR" altLang="tr-TR" sz="2400">
                <a:solidFill>
                  <a:srgbClr val="FFFF00"/>
                </a:solidFill>
              </a:rPr>
              <a:t>.</a:t>
            </a:r>
          </a:p>
          <a:p>
            <a:pPr eaLnBrk="1" hangingPunct="1"/>
            <a:endParaRPr lang="tr-TR" altLang="tr-TR" sz="2400">
              <a:solidFill>
                <a:srgbClr val="FFFF00"/>
              </a:solidFill>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717245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6563" name="Rectangle 3"/>
          <p:cNvSpPr>
            <a:spLocks noGrp="1" noChangeArrowheads="1"/>
          </p:cNvSpPr>
          <p:nvPr>
            <p:ph idx="1"/>
          </p:nvPr>
        </p:nvSpPr>
        <p:spPr>
          <a:xfrm>
            <a:off x="1828800" y="1295400"/>
            <a:ext cx="8610600" cy="4800600"/>
          </a:xfrm>
        </p:spPr>
        <p:txBody>
          <a:bodyPr/>
          <a:lstStyle/>
          <a:p>
            <a:pPr eaLnBrk="1" hangingPunct="1">
              <a:buFontTx/>
              <a:buNone/>
            </a:pPr>
            <a:r>
              <a:rPr lang="tr-TR" altLang="tr-TR" sz="2400" b="1" i="1">
                <a:solidFill>
                  <a:srgbClr val="FFFF00"/>
                </a:solidFill>
              </a:rPr>
              <a:t>	</a:t>
            </a:r>
            <a:r>
              <a:rPr lang="tr-TR" altLang="tr-TR" sz="2400" b="1" i="1"/>
              <a:t>Östrus</a:t>
            </a:r>
          </a:p>
          <a:p>
            <a:pPr eaLnBrk="1" hangingPunct="1"/>
            <a:r>
              <a:rPr lang="tr-TR" altLang="tr-TR" sz="2400"/>
              <a:t>4-7 gün sürmektedir.</a:t>
            </a:r>
          </a:p>
          <a:p>
            <a:pPr eaLnBrk="1" hangingPunct="1"/>
            <a:r>
              <a:rPr lang="tr-TR" altLang="tr-TR" sz="2400"/>
              <a:t>Semptomlar en belirgin aygırın varlığında tespit edilir.</a:t>
            </a:r>
          </a:p>
          <a:p>
            <a:pPr eaLnBrk="1" hangingPunct="1"/>
            <a:r>
              <a:rPr lang="tr-TR" altLang="tr-TR" sz="2400"/>
              <a:t>Aygırı reddetmez.</a:t>
            </a:r>
          </a:p>
          <a:p>
            <a:pPr eaLnBrk="1" hangingPunct="1"/>
            <a:r>
              <a:rPr lang="tr-TR" altLang="tr-TR" sz="2400"/>
              <a:t>Aygırın yaklaşması ile kuyruğunu yana çekip bekler. Östrusta değilse kuyruğunu hızla sallayıp vulva üzerine çarpar.</a:t>
            </a:r>
          </a:p>
          <a:p>
            <a:pPr eaLnBrk="1" hangingPunct="1"/>
            <a:r>
              <a:rPr lang="tr-TR" altLang="tr-TR" sz="2400"/>
              <a:t>Vulva dudaklarını açıp klitorisini göstermesi ve kesik kesik işemesi ve yumurta akı kıvamında akıntının görülmesidir.</a:t>
            </a:r>
          </a:p>
          <a:p>
            <a:pPr eaLnBrk="1" hangingPunct="1"/>
            <a:r>
              <a:rPr lang="tr-TR" altLang="tr-TR" sz="2400"/>
              <a:t>Cervix açıktır. Pembe, ödemli ve vaginaya yayılmıştır.</a:t>
            </a:r>
          </a:p>
          <a:p>
            <a:pPr eaLnBrk="1" hangingPunct="1"/>
            <a:r>
              <a:rPr lang="tr-TR" altLang="tr-TR" sz="2400"/>
              <a:t> RM’de uterus duvarı kalınlaşmıştır. Kontraktilite nedeniyle cornularda asimetri vardır.</a:t>
            </a:r>
          </a:p>
          <a:p>
            <a:pPr eaLnBrk="1" hangingPunct="1"/>
            <a:endParaRPr lang="tr-TR" altLang="tr-TR" sz="2400" b="1" i="1">
              <a:solidFill>
                <a:srgbClr val="FFFF00"/>
              </a:solidFill>
            </a:endParaRPr>
          </a:p>
        </p:txBody>
      </p:sp>
    </p:spTree>
    <p:extLst>
      <p:ext uri="{BB962C8B-B14F-4D97-AF65-F5344CB8AC3E}">
        <p14:creationId xmlns:p14="http://schemas.microsoft.com/office/powerpoint/2010/main" val="917475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7587" name="Rectangle 3"/>
          <p:cNvSpPr>
            <a:spLocks noGrp="1" noChangeArrowheads="1"/>
          </p:cNvSpPr>
          <p:nvPr>
            <p:ph idx="1"/>
          </p:nvPr>
        </p:nvSpPr>
        <p:spPr>
          <a:xfrm>
            <a:off x="1905000" y="1295400"/>
            <a:ext cx="8305800" cy="4800600"/>
          </a:xfrm>
        </p:spPr>
        <p:txBody>
          <a:bodyPr/>
          <a:lstStyle/>
          <a:p>
            <a:pPr eaLnBrk="1" hangingPunct="1">
              <a:lnSpc>
                <a:spcPct val="90000"/>
              </a:lnSpc>
              <a:buFontTx/>
              <a:buNone/>
            </a:pPr>
            <a:r>
              <a:rPr lang="tr-TR" altLang="tr-TR" sz="2400" b="1" i="1">
                <a:solidFill>
                  <a:srgbClr val="FFFF00"/>
                </a:solidFill>
              </a:rPr>
              <a:t>	</a:t>
            </a:r>
            <a:r>
              <a:rPr lang="tr-TR" altLang="tr-TR" sz="2400" b="1" i="1"/>
              <a:t>Östrus</a:t>
            </a:r>
          </a:p>
          <a:p>
            <a:pPr eaLnBrk="1" hangingPunct="1"/>
            <a:endParaRPr lang="tr-TR" altLang="tr-TR" sz="2400"/>
          </a:p>
          <a:p>
            <a:pPr eaLnBrk="1" hangingPunct="1"/>
            <a:r>
              <a:rPr lang="tr-TR" altLang="tr-TR" sz="2400"/>
              <a:t>Ovulasyondan hemen önce follükül çapı 4-6 cm.’ye kadar ulaşır.</a:t>
            </a:r>
          </a:p>
          <a:p>
            <a:pPr eaLnBrk="1" hangingPunct="1"/>
            <a:r>
              <a:rPr lang="tr-TR" altLang="tr-TR" sz="2400"/>
              <a:t>Ovulasyon östrus bitiminden 1-2 gün önce şekillenir.</a:t>
            </a:r>
          </a:p>
          <a:p>
            <a:pPr eaLnBrk="1" hangingPunct="1"/>
            <a:r>
              <a:rPr lang="tr-TR" altLang="tr-TR" sz="2400"/>
              <a:t>Ovulasyon, fossa ovulasyonis’te gerçekleşir.</a:t>
            </a:r>
          </a:p>
          <a:p>
            <a:pPr eaLnBrk="1" hangingPunct="1"/>
            <a:r>
              <a:rPr lang="tr-TR" altLang="tr-TR" sz="2400"/>
              <a:t>Ovulasyon çukurluğu süngerimsi görünümdedir.</a:t>
            </a:r>
          </a:p>
          <a:p>
            <a:pPr eaLnBrk="1" hangingPunct="1"/>
            <a:r>
              <a:rPr lang="tr-TR" altLang="tr-TR" sz="2400"/>
              <a:t>Ovulasyondan sonra östrus belirtilerinde azalma meydana gelir.</a:t>
            </a:r>
          </a:p>
        </p:txBody>
      </p:sp>
    </p:spTree>
    <p:extLst>
      <p:ext uri="{BB962C8B-B14F-4D97-AF65-F5344CB8AC3E}">
        <p14:creationId xmlns:p14="http://schemas.microsoft.com/office/powerpoint/2010/main" val="1071151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286000" y="381000"/>
            <a:ext cx="7772400" cy="533400"/>
          </a:xfrm>
        </p:spPr>
        <p:txBody>
          <a:bodyPr rtlCol="0">
            <a:normAutofit/>
          </a:bodyPr>
          <a:lstStyle/>
          <a:p>
            <a:pPr>
              <a:defRPr/>
            </a:pPr>
            <a:r>
              <a:rPr lang="tr-TR" sz="3200" dirty="0">
                <a:solidFill>
                  <a:srgbClr val="FF0000"/>
                </a:solidFill>
              </a:rPr>
              <a:t>Kısrakta Östrus Siklusu</a:t>
            </a:r>
          </a:p>
        </p:txBody>
      </p:sp>
      <p:sp>
        <p:nvSpPr>
          <p:cNvPr id="71683" name="Rectangle 3"/>
          <p:cNvSpPr>
            <a:spLocks noGrp="1" noChangeArrowheads="1"/>
          </p:cNvSpPr>
          <p:nvPr>
            <p:ph idx="1"/>
          </p:nvPr>
        </p:nvSpPr>
        <p:spPr>
          <a:xfrm>
            <a:off x="1752600" y="914401"/>
            <a:ext cx="8305800" cy="5514975"/>
          </a:xfrm>
        </p:spPr>
        <p:txBody>
          <a:bodyPr/>
          <a:lstStyle/>
          <a:p>
            <a:pPr eaLnBrk="1" hangingPunct="1">
              <a:lnSpc>
                <a:spcPct val="90000"/>
              </a:lnSpc>
              <a:buFontTx/>
              <a:buNone/>
            </a:pPr>
            <a:endParaRPr lang="tr-TR" altLang="tr-TR" sz="2400" b="1" i="1"/>
          </a:p>
          <a:p>
            <a:pPr eaLnBrk="1" hangingPunct="1">
              <a:lnSpc>
                <a:spcPct val="90000"/>
              </a:lnSpc>
              <a:buFontTx/>
              <a:buNone/>
            </a:pPr>
            <a:r>
              <a:rPr lang="tr-TR" altLang="tr-TR" sz="2400" b="1" i="1"/>
              <a:t>Metaöstrus</a:t>
            </a:r>
          </a:p>
          <a:p>
            <a:pPr eaLnBrk="1" hangingPunct="1">
              <a:lnSpc>
                <a:spcPct val="90000"/>
              </a:lnSpc>
              <a:buFontTx/>
              <a:buNone/>
            </a:pPr>
            <a:r>
              <a:rPr lang="tr-TR" altLang="tr-TR" sz="2400"/>
              <a:t>* 2 gün sürer. </a:t>
            </a:r>
          </a:p>
          <a:p>
            <a:pPr eaLnBrk="1" hangingPunct="1">
              <a:lnSpc>
                <a:spcPct val="90000"/>
              </a:lnSpc>
              <a:buFontTx/>
              <a:buNone/>
            </a:pPr>
            <a:r>
              <a:rPr lang="tr-TR" altLang="tr-TR" sz="2400"/>
              <a:t>* Cl. formasyonu sağlanır.</a:t>
            </a:r>
            <a:r>
              <a:rPr lang="tr-TR" altLang="tr-TR" sz="2400" b="1" i="1"/>
              <a:t>	</a:t>
            </a:r>
          </a:p>
          <a:p>
            <a:pPr eaLnBrk="1" hangingPunct="1">
              <a:lnSpc>
                <a:spcPct val="90000"/>
              </a:lnSpc>
              <a:buFontTx/>
              <a:buNone/>
            </a:pPr>
            <a:endParaRPr lang="tr-TR" altLang="tr-TR" sz="2400" b="1" i="1"/>
          </a:p>
          <a:p>
            <a:pPr eaLnBrk="1" hangingPunct="1">
              <a:lnSpc>
                <a:spcPct val="90000"/>
              </a:lnSpc>
              <a:buFontTx/>
              <a:buNone/>
            </a:pPr>
            <a:r>
              <a:rPr lang="tr-TR" altLang="tr-TR" sz="2400" b="1" i="1"/>
              <a:t>Diöstrus</a:t>
            </a:r>
          </a:p>
          <a:p>
            <a:pPr eaLnBrk="1" hangingPunct="1">
              <a:lnSpc>
                <a:spcPct val="90000"/>
              </a:lnSpc>
            </a:pPr>
            <a:r>
              <a:rPr lang="tr-TR" altLang="tr-TR" sz="2400"/>
              <a:t>Cl. aktiftir ve progesteron dominanttır.</a:t>
            </a:r>
          </a:p>
          <a:p>
            <a:pPr eaLnBrk="1" hangingPunct="1">
              <a:lnSpc>
                <a:spcPct val="90000"/>
              </a:lnSpc>
            </a:pPr>
            <a:r>
              <a:rPr lang="tr-TR" altLang="tr-TR" sz="2400"/>
              <a:t>Süresi 12-16 gündür.</a:t>
            </a:r>
          </a:p>
          <a:p>
            <a:pPr eaLnBrk="1" hangingPunct="1">
              <a:lnSpc>
                <a:spcPct val="90000"/>
              </a:lnSpc>
            </a:pPr>
            <a:r>
              <a:rPr lang="tr-TR" altLang="tr-TR" sz="2400"/>
              <a:t>Erken dönemde cervix soluk pembe, hafif ödemli ve tonusunu kaybetmiştir ve vaginal tabana horizontal olarak .Geç dönemde ise soluk, kuru ve vaginaya parmak şeklinde çıkıntı verir.</a:t>
            </a:r>
          </a:p>
          <a:p>
            <a:pPr eaLnBrk="1" hangingPunct="1">
              <a:lnSpc>
                <a:spcPct val="90000"/>
              </a:lnSpc>
            </a:pPr>
            <a:r>
              <a:rPr lang="tr-TR" altLang="tr-TR" sz="2400"/>
              <a:t>1. ve 2. folliküler gelişme dalgası gözlemlenir ya da anöstrusa girer.</a:t>
            </a:r>
          </a:p>
          <a:p>
            <a:pPr eaLnBrk="1" hangingPunct="1">
              <a:lnSpc>
                <a:spcPct val="90000"/>
              </a:lnSpc>
            </a:pPr>
            <a:endParaRPr lang="tr-TR" altLang="tr-TR" sz="2400">
              <a:solidFill>
                <a:srgbClr val="FFFF00"/>
              </a:solidFill>
            </a:endParaRPr>
          </a:p>
          <a:p>
            <a:pPr eaLnBrk="1" hangingPunct="1">
              <a:lnSpc>
                <a:spcPct val="90000"/>
              </a:lnSpc>
            </a:pPr>
            <a:endParaRPr lang="tr-TR" altLang="tr-TR" sz="2400">
              <a:solidFill>
                <a:srgbClr val="FFFF00"/>
              </a:solidFill>
            </a:endParaRPr>
          </a:p>
        </p:txBody>
      </p:sp>
    </p:spTree>
    <p:extLst>
      <p:ext uri="{BB962C8B-B14F-4D97-AF65-F5344CB8AC3E}">
        <p14:creationId xmlns:p14="http://schemas.microsoft.com/office/powerpoint/2010/main" val="484956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Köpeklerde Östrus Siklusu</a:t>
            </a:r>
          </a:p>
        </p:txBody>
      </p:sp>
      <p:sp>
        <p:nvSpPr>
          <p:cNvPr id="77827" name="Rectangle 3"/>
          <p:cNvSpPr>
            <a:spLocks noGrp="1" noChangeArrowheads="1"/>
          </p:cNvSpPr>
          <p:nvPr>
            <p:ph idx="1"/>
          </p:nvPr>
        </p:nvSpPr>
        <p:spPr>
          <a:xfrm>
            <a:off x="1981200" y="1295400"/>
            <a:ext cx="8382000" cy="4800600"/>
          </a:xfrm>
        </p:spPr>
        <p:txBody>
          <a:bodyPr/>
          <a:lstStyle/>
          <a:p>
            <a:pPr eaLnBrk="1" hangingPunct="1"/>
            <a:endParaRPr lang="tr-TR" altLang="tr-TR" sz="2400"/>
          </a:p>
          <a:p>
            <a:pPr eaLnBrk="1" hangingPunct="1"/>
            <a:r>
              <a:rPr lang="tr-TR" altLang="tr-TR" sz="2400"/>
              <a:t>Köpeklerde genellikle yılda 2 defa yada her 7 ayda bir östrus gözlenir. Bunlar ilkbahar ve sonbahar aylarında meydana gelir.</a:t>
            </a:r>
          </a:p>
          <a:p>
            <a:pPr eaLnBrk="1" hangingPunct="1"/>
            <a:r>
              <a:rPr lang="tr-TR" altLang="tr-TR" sz="2400"/>
              <a:t>Normal östrus aralıkları (interöstruslar) gebelik varsa 230-235 gün, gebelik yoksa 200-205 gündür.</a:t>
            </a:r>
          </a:p>
          <a:p>
            <a:pPr eaLnBrk="1" hangingPunct="1"/>
            <a:r>
              <a:rPr lang="tr-TR" altLang="tr-TR" sz="2400"/>
              <a:t>4 aydan daha az veya 10 aydan daha fazla ise infertilite nedenidir.</a:t>
            </a:r>
          </a:p>
          <a:p>
            <a:pPr eaLnBrk="1" hangingPunct="1"/>
            <a:r>
              <a:rPr lang="tr-TR" altLang="tr-TR" sz="2400"/>
              <a:t>Alman çoban köpeklerinde interöstrus süresi 4-4,5 aydır.</a:t>
            </a:r>
          </a:p>
        </p:txBody>
      </p:sp>
    </p:spTree>
    <p:extLst>
      <p:ext uri="{BB962C8B-B14F-4D97-AF65-F5344CB8AC3E}">
        <p14:creationId xmlns:p14="http://schemas.microsoft.com/office/powerpoint/2010/main" val="970093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2127" name="Group 31"/>
          <p:cNvGraphicFramePr>
            <a:graphicFrameLocks noGrp="1"/>
          </p:cNvGraphicFramePr>
          <p:nvPr>
            <p:ph type="tbl" idx="1"/>
          </p:nvPr>
        </p:nvGraphicFramePr>
        <p:xfrm>
          <a:off x="2209800" y="1219201"/>
          <a:ext cx="7772400" cy="4771073"/>
        </p:xfrm>
        <a:graphic>
          <a:graphicData uri="http://schemas.openxmlformats.org/drawingml/2006/table">
            <a:tbl>
              <a:tblPr/>
              <a:tblGrid>
                <a:gridCol w="1752600"/>
                <a:gridCol w="1676400"/>
                <a:gridCol w="4343400"/>
              </a:tblGrid>
              <a:tr h="1031875">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0" i="0" u="none" strike="noStrike" cap="none" normalizeH="0" baseline="0">
                          <a:ln>
                            <a:noFill/>
                          </a:ln>
                          <a:solidFill>
                            <a:srgbClr val="FF0000"/>
                          </a:solidFill>
                          <a:effectLst/>
                          <a:latin typeface="Arial" charset="-94"/>
                        </a:rPr>
                        <a:t>Aşama</a:t>
                      </a:r>
                      <a:endParaRPr kumimoji="0" lang="en-US" altLang="tr-TR" sz="1700" b="0" i="0" u="none" strike="noStrike" cap="none" normalizeH="0" baseline="0">
                        <a:ln>
                          <a:noFill/>
                        </a:ln>
                        <a:solidFill>
                          <a:srgbClr val="FF0000"/>
                        </a:solidFill>
                        <a:effectLst/>
                        <a:latin typeface="Arial" charset="-9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0" i="0" u="none" strike="noStrike" cap="none" normalizeH="0" baseline="0">
                          <a:ln>
                            <a:noFill/>
                          </a:ln>
                          <a:solidFill>
                            <a:srgbClr val="FF0000"/>
                          </a:solidFill>
                          <a:effectLst/>
                          <a:latin typeface="Arial" charset="-94"/>
                        </a:rPr>
                        <a:t>Süre</a:t>
                      </a:r>
                      <a:endParaRPr kumimoji="0" lang="en-US" altLang="tr-TR" sz="1700" b="0" i="0" u="none" strike="noStrike" cap="none" normalizeH="0" baseline="0">
                        <a:ln>
                          <a:noFill/>
                        </a:ln>
                        <a:solidFill>
                          <a:srgbClr val="FF0000"/>
                        </a:solidFill>
                        <a:effectLst/>
                        <a:latin typeface="Arial" charset="-9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0" i="0" u="none" strike="noStrike" cap="none" normalizeH="0" baseline="0">
                          <a:ln>
                            <a:noFill/>
                          </a:ln>
                          <a:solidFill>
                            <a:srgbClr val="FF0000"/>
                          </a:solidFill>
                          <a:effectLst/>
                          <a:latin typeface="Arial" charset="-94"/>
                        </a:rPr>
                        <a:t>Dış belirtiler</a:t>
                      </a:r>
                      <a:endParaRPr kumimoji="0" lang="en-US" altLang="tr-TR" sz="1700" b="0" i="0" u="none" strike="noStrike" cap="none" normalizeH="0" baseline="0">
                        <a:ln>
                          <a:noFill/>
                        </a:ln>
                        <a:solidFill>
                          <a:srgbClr val="FF0000"/>
                        </a:solidFill>
                        <a:effectLst/>
                        <a:latin typeface="Arial" charset="-9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6925">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Pro</a:t>
                      </a:r>
                      <a:r>
                        <a:rPr kumimoji="0" lang="tr-TR" altLang="tr-TR" sz="1700" b="0" i="0" u="none" strike="noStrike" cap="none" normalizeH="0" baseline="0">
                          <a:ln>
                            <a:noFill/>
                          </a:ln>
                          <a:solidFill>
                            <a:schemeClr val="tx1"/>
                          </a:solidFill>
                          <a:effectLst/>
                          <a:latin typeface="Arial" charset="-94"/>
                        </a:rPr>
                        <a:t>ö</a:t>
                      </a:r>
                      <a:r>
                        <a:rPr kumimoji="0" lang="en-US" altLang="tr-TR" sz="1700" b="0" i="0" u="none" strike="noStrike" cap="none" normalizeH="0" baseline="0">
                          <a:ln>
                            <a:noFill/>
                          </a:ln>
                          <a:solidFill>
                            <a:schemeClr val="tx1"/>
                          </a:solidFill>
                          <a:effectLst/>
                          <a:latin typeface="Arial" charset="-94"/>
                        </a:rPr>
                        <a:t>strus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4-14</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rgbClr val="CC3300"/>
                          </a:solidFill>
                          <a:effectLst/>
                          <a:latin typeface="Arial" charset="-94"/>
                        </a:rPr>
                        <a:t>(9 </a:t>
                      </a:r>
                      <a:r>
                        <a:rPr kumimoji="0" lang="tr-TR" altLang="tr-TR" sz="1700" b="0" i="0" u="none" strike="noStrike" cap="none" normalizeH="0" baseline="0">
                          <a:ln>
                            <a:noFill/>
                          </a:ln>
                          <a:solidFill>
                            <a:srgbClr val="CC3300"/>
                          </a:solidFill>
                          <a:effectLst/>
                          <a:latin typeface="Arial" charset="-94"/>
                        </a:rPr>
                        <a:t>gün</a:t>
                      </a:r>
                      <a:r>
                        <a:rPr kumimoji="0" lang="en-US" altLang="tr-TR" sz="1700" b="0" i="0" u="none" strike="noStrike" cap="none" normalizeH="0" baseline="0">
                          <a:ln>
                            <a:noFill/>
                          </a:ln>
                          <a:solidFill>
                            <a:srgbClr val="CC3300"/>
                          </a:solidFill>
                          <a:effectLst/>
                          <a:latin typeface="Arial" charset="-94"/>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1" i="0" u="none" strike="noStrike" cap="none" normalizeH="0" baseline="0">
                          <a:ln>
                            <a:noFill/>
                          </a:ln>
                          <a:solidFill>
                            <a:schemeClr val="tx1"/>
                          </a:solidFill>
                          <a:effectLst/>
                          <a:latin typeface="Arial" charset="-94"/>
                        </a:rPr>
                        <a:t>Genişlemiş  vulva, kanlı akıntı, aşırı hareketlilik, erkeği kabul etmeme</a:t>
                      </a:r>
                      <a:endParaRPr kumimoji="0" lang="en-US" altLang="tr-TR" sz="1700" b="1" i="0" u="none" strike="noStrike" cap="none" normalizeH="0" baseline="0">
                        <a:ln>
                          <a:noFill/>
                        </a:ln>
                        <a:solidFill>
                          <a:schemeClr val="tx1"/>
                        </a:solidFill>
                        <a:effectLst/>
                        <a:latin typeface="Arial" charset="-9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4738">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0" i="0" u="none" strike="noStrike" cap="none" normalizeH="0" baseline="0">
                          <a:ln>
                            <a:noFill/>
                          </a:ln>
                          <a:solidFill>
                            <a:schemeClr val="tx1"/>
                          </a:solidFill>
                          <a:effectLst/>
                          <a:latin typeface="Arial" charset="-94"/>
                        </a:rPr>
                        <a:t>Ö</a:t>
                      </a:r>
                      <a:r>
                        <a:rPr kumimoji="0" lang="en-US" altLang="tr-TR" sz="1700" b="0" i="0" u="none" strike="noStrike" cap="none" normalizeH="0" baseline="0">
                          <a:ln>
                            <a:noFill/>
                          </a:ln>
                          <a:solidFill>
                            <a:schemeClr val="tx1"/>
                          </a:solidFill>
                          <a:effectLst/>
                          <a:latin typeface="Arial" charset="-94"/>
                        </a:rPr>
                        <a:t>strus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4-21</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rgbClr val="CC3300"/>
                          </a:solidFill>
                          <a:effectLst/>
                          <a:latin typeface="Arial" charset="-94"/>
                        </a:rPr>
                        <a:t>(</a:t>
                      </a:r>
                      <a:r>
                        <a:rPr kumimoji="0" lang="tr-TR" altLang="tr-TR" sz="1700" b="0" i="0" u="none" strike="noStrike" cap="none" normalizeH="0" baseline="0">
                          <a:ln>
                            <a:noFill/>
                          </a:ln>
                          <a:solidFill>
                            <a:srgbClr val="CC3300"/>
                          </a:solidFill>
                          <a:effectLst/>
                          <a:latin typeface="Arial" charset="-94"/>
                        </a:rPr>
                        <a:t>9-</a:t>
                      </a:r>
                      <a:r>
                        <a:rPr kumimoji="0" lang="en-US" altLang="tr-TR" sz="1700" b="0" i="0" u="none" strike="noStrike" cap="none" normalizeH="0" baseline="0">
                          <a:ln>
                            <a:noFill/>
                          </a:ln>
                          <a:solidFill>
                            <a:srgbClr val="CC3300"/>
                          </a:solidFill>
                          <a:effectLst/>
                          <a:latin typeface="Arial" charset="-94"/>
                        </a:rPr>
                        <a:t>10 </a:t>
                      </a:r>
                      <a:r>
                        <a:rPr kumimoji="0" lang="tr-TR" altLang="tr-TR" sz="1700" b="0" i="0" u="none" strike="noStrike" cap="none" normalizeH="0" baseline="0">
                          <a:ln>
                            <a:noFill/>
                          </a:ln>
                          <a:solidFill>
                            <a:srgbClr val="CC3300"/>
                          </a:solidFill>
                          <a:effectLst/>
                          <a:latin typeface="Arial" charset="-94"/>
                        </a:rPr>
                        <a:t>gün)</a:t>
                      </a:r>
                      <a:endParaRPr kumimoji="0" lang="en-US" altLang="tr-TR" sz="1700" b="0" i="0" u="none" strike="noStrike" cap="none" normalizeH="0" baseline="0">
                        <a:ln>
                          <a:noFill/>
                        </a:ln>
                        <a:solidFill>
                          <a:srgbClr val="CC3300"/>
                        </a:solidFill>
                        <a:effectLst/>
                        <a:latin typeface="Arial" charset="-9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1" i="0" u="none" strike="noStrike" cap="none" normalizeH="0" baseline="0">
                          <a:ln>
                            <a:noFill/>
                          </a:ln>
                          <a:solidFill>
                            <a:schemeClr val="tx1"/>
                          </a:solidFill>
                          <a:effectLst/>
                          <a:latin typeface="Arial" charset="-94"/>
                        </a:rPr>
                        <a:t>Açık veya pembe renkli vulva akıntısı</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erkeğe arkasını dönme</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pelvik bölgesini kaldırma</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kuyruğu yana atma</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erkeğe ilgi ve aşmasına izin verme</a:t>
                      </a:r>
                      <a:endParaRPr kumimoji="0" lang="en-US" altLang="tr-TR" sz="1500" b="1" i="0" u="none" strike="noStrike" cap="none" normalizeH="0" baseline="0">
                        <a:ln>
                          <a:noFill/>
                        </a:ln>
                        <a:solidFill>
                          <a:schemeClr val="tx1"/>
                        </a:solidFill>
                        <a:effectLst/>
                        <a:latin typeface="Arial" charset="-9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8050">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Di</a:t>
                      </a:r>
                      <a:r>
                        <a:rPr kumimoji="0" lang="tr-TR" altLang="tr-TR" sz="1700" b="0" i="0" u="none" strike="noStrike" cap="none" normalizeH="0" baseline="0">
                          <a:ln>
                            <a:noFill/>
                          </a:ln>
                          <a:solidFill>
                            <a:schemeClr val="tx1"/>
                          </a:solidFill>
                          <a:effectLst/>
                          <a:latin typeface="Arial" charset="-94"/>
                        </a:rPr>
                        <a:t>ö</a:t>
                      </a:r>
                      <a:r>
                        <a:rPr kumimoji="0" lang="en-US" altLang="tr-TR" sz="1700" b="0" i="0" u="none" strike="noStrike" cap="none" normalizeH="0" baseline="0">
                          <a:ln>
                            <a:noFill/>
                          </a:ln>
                          <a:solidFill>
                            <a:schemeClr val="tx1"/>
                          </a:solidFill>
                          <a:effectLst/>
                          <a:latin typeface="Arial" charset="-94"/>
                        </a:rPr>
                        <a:t>strus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1" i="0" u="none" strike="noStrike" cap="none" normalizeH="0" baseline="0">
                          <a:ln>
                            <a:noFill/>
                          </a:ln>
                          <a:solidFill>
                            <a:schemeClr val="tx1"/>
                          </a:solidFill>
                          <a:effectLst/>
                          <a:latin typeface="Arial" charset="-94"/>
                        </a:rPr>
                        <a:t>Vulva küçülür</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akıntı kesilir</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erkeği kabul etmez</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doğumla birlikte sonlanır</a:t>
                      </a:r>
                      <a:endParaRPr kumimoji="0" lang="en-US" altLang="tr-TR" sz="1700" b="1" i="0" u="none" strike="noStrike" cap="none" normalizeH="0" baseline="0">
                        <a:ln>
                          <a:noFill/>
                        </a:ln>
                        <a:solidFill>
                          <a:schemeClr val="tx1"/>
                        </a:solidFill>
                        <a:effectLst/>
                        <a:latin typeface="Arial" charset="-9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6463">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An</a:t>
                      </a:r>
                      <a:r>
                        <a:rPr kumimoji="0" lang="tr-TR" altLang="tr-TR" sz="1700" b="0" i="0" u="none" strike="noStrike" cap="none" normalizeH="0" baseline="0">
                          <a:ln>
                            <a:noFill/>
                          </a:ln>
                          <a:solidFill>
                            <a:schemeClr val="tx1"/>
                          </a:solidFill>
                          <a:effectLst/>
                          <a:latin typeface="Arial" charset="-94"/>
                        </a:rPr>
                        <a:t>ö</a:t>
                      </a:r>
                      <a:r>
                        <a:rPr kumimoji="0" lang="en-US" altLang="tr-TR" sz="1700" b="0" i="0" u="none" strike="noStrike" cap="none" normalizeH="0" baseline="0">
                          <a:ln>
                            <a:noFill/>
                          </a:ln>
                          <a:solidFill>
                            <a:schemeClr val="tx1"/>
                          </a:solidFill>
                          <a:effectLst/>
                          <a:latin typeface="Arial" charset="-94"/>
                        </a:rPr>
                        <a:t>strus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en-US" altLang="tr-TR" sz="1700" b="0" i="0" u="none" strike="noStrike" cap="none" normalizeH="0" baseline="0">
                          <a:ln>
                            <a:noFill/>
                          </a:ln>
                          <a:solidFill>
                            <a:schemeClr val="tx1"/>
                          </a:solidFill>
                          <a:effectLst/>
                          <a:latin typeface="Arial" charset="-94"/>
                        </a:rPr>
                        <a:t>100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94"/>
                        <a:defRPr sz="2800">
                          <a:solidFill>
                            <a:schemeClr val="tx1"/>
                          </a:solidFill>
                          <a:latin typeface="Calibri" charset="-94"/>
                        </a:defRPr>
                      </a:lvl1pPr>
                      <a:lvl2pPr marL="742950" indent="-285750" eaLnBrk="0" hangingPunct="0">
                        <a:spcBef>
                          <a:spcPct val="20000"/>
                        </a:spcBef>
                        <a:buFont typeface="Arial" charset="-94"/>
                        <a:defRPr sz="2400">
                          <a:solidFill>
                            <a:schemeClr val="tx1"/>
                          </a:solidFill>
                          <a:latin typeface="Calibri" charset="-94"/>
                        </a:defRPr>
                      </a:lvl2pPr>
                      <a:lvl3pPr marL="1143000" indent="-228600" eaLnBrk="0" hangingPunct="0">
                        <a:spcBef>
                          <a:spcPct val="20000"/>
                        </a:spcBef>
                        <a:buFont typeface="Arial" charset="-94"/>
                        <a:defRPr sz="2000">
                          <a:solidFill>
                            <a:schemeClr val="tx1"/>
                          </a:solidFill>
                          <a:latin typeface="Calibri" charset="-94"/>
                        </a:defRPr>
                      </a:lvl3pPr>
                      <a:lvl4pPr marL="1600200" indent="-228600" eaLnBrk="0" hangingPunct="0">
                        <a:spcBef>
                          <a:spcPct val="20000"/>
                        </a:spcBef>
                        <a:buFont typeface="Arial" charset="-94"/>
                        <a:defRPr>
                          <a:solidFill>
                            <a:schemeClr val="tx1"/>
                          </a:solidFill>
                          <a:latin typeface="Calibri" charset="-94"/>
                        </a:defRPr>
                      </a:lvl4pPr>
                      <a:lvl5pPr marL="2057400" indent="-228600" eaLnBrk="0" hangingPunct="0">
                        <a:spcBef>
                          <a:spcPct val="20000"/>
                        </a:spcBef>
                        <a:buFont typeface="Arial" charset="-94"/>
                        <a:defRPr>
                          <a:solidFill>
                            <a:schemeClr val="tx1"/>
                          </a:solidFill>
                          <a:latin typeface="Calibri" charset="-94"/>
                        </a:defRPr>
                      </a:lvl5pPr>
                      <a:lvl6pPr marL="2514600" indent="-228600" eaLnBrk="0" fontAlgn="base" hangingPunct="0">
                        <a:spcBef>
                          <a:spcPct val="20000"/>
                        </a:spcBef>
                        <a:spcAft>
                          <a:spcPct val="0"/>
                        </a:spcAft>
                        <a:buFont typeface="Arial" charset="-94"/>
                        <a:defRPr>
                          <a:solidFill>
                            <a:schemeClr val="tx1"/>
                          </a:solidFill>
                          <a:latin typeface="Calibri" charset="-94"/>
                        </a:defRPr>
                      </a:lvl6pPr>
                      <a:lvl7pPr marL="2971800" indent="-228600" eaLnBrk="0" fontAlgn="base" hangingPunct="0">
                        <a:spcBef>
                          <a:spcPct val="20000"/>
                        </a:spcBef>
                        <a:spcAft>
                          <a:spcPct val="0"/>
                        </a:spcAft>
                        <a:buFont typeface="Arial" charset="-94"/>
                        <a:defRPr>
                          <a:solidFill>
                            <a:schemeClr val="tx1"/>
                          </a:solidFill>
                          <a:latin typeface="Calibri" charset="-94"/>
                        </a:defRPr>
                      </a:lvl7pPr>
                      <a:lvl8pPr marL="3429000" indent="-228600" eaLnBrk="0" fontAlgn="base" hangingPunct="0">
                        <a:spcBef>
                          <a:spcPct val="20000"/>
                        </a:spcBef>
                        <a:spcAft>
                          <a:spcPct val="0"/>
                        </a:spcAft>
                        <a:buFont typeface="Arial" charset="-94"/>
                        <a:defRPr>
                          <a:solidFill>
                            <a:schemeClr val="tx1"/>
                          </a:solidFill>
                          <a:latin typeface="Calibri" charset="-94"/>
                        </a:defRPr>
                      </a:lvl8pPr>
                      <a:lvl9pPr marL="3886200" indent="-228600" eaLnBrk="0" fontAlgn="base" hangingPunct="0">
                        <a:spcBef>
                          <a:spcPct val="20000"/>
                        </a:spcBef>
                        <a:spcAft>
                          <a:spcPct val="0"/>
                        </a:spcAft>
                        <a:buFont typeface="Arial" charset="-94"/>
                        <a:defRPr>
                          <a:solidFill>
                            <a:schemeClr val="tx1"/>
                          </a:solidFill>
                          <a:latin typeface="Calibri" charset="-94"/>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charset="2"/>
                        <a:buNone/>
                        <a:tabLst/>
                      </a:pPr>
                      <a:r>
                        <a:rPr kumimoji="0" lang="tr-TR" altLang="tr-TR" sz="1700" b="1" i="0" u="none" strike="noStrike" cap="none" normalizeH="0" baseline="0">
                          <a:ln>
                            <a:noFill/>
                          </a:ln>
                          <a:solidFill>
                            <a:schemeClr val="tx1"/>
                          </a:solidFill>
                          <a:effectLst/>
                          <a:latin typeface="Arial" charset="-94"/>
                        </a:rPr>
                        <a:t>Ovaryumlar inaktiftir</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vulvada akıntı yoktur</a:t>
                      </a:r>
                      <a:r>
                        <a:rPr kumimoji="0" lang="en-US" altLang="tr-TR" sz="1700" b="1" i="0" u="none" strike="noStrike" cap="none" normalizeH="0" baseline="0">
                          <a:ln>
                            <a:noFill/>
                          </a:ln>
                          <a:solidFill>
                            <a:schemeClr val="tx1"/>
                          </a:solidFill>
                          <a:effectLst/>
                          <a:latin typeface="Arial" charset="-94"/>
                        </a:rPr>
                        <a:t>, </a:t>
                      </a:r>
                      <a:r>
                        <a:rPr kumimoji="0" lang="tr-TR" altLang="tr-TR" sz="1700" b="1" i="0" u="none" strike="noStrike" cap="none" normalizeH="0" baseline="0">
                          <a:ln>
                            <a:noFill/>
                          </a:ln>
                          <a:solidFill>
                            <a:schemeClr val="tx1"/>
                          </a:solidFill>
                          <a:effectLst/>
                          <a:latin typeface="Arial" charset="-94"/>
                        </a:rPr>
                        <a:t>steroid hormon seviyesi düşüktür.</a:t>
                      </a:r>
                      <a:endParaRPr kumimoji="0" lang="en-US" altLang="tr-TR" sz="1700" b="1" i="0" u="none" strike="noStrike" cap="none" normalizeH="0" baseline="0">
                        <a:ln>
                          <a:noFill/>
                        </a:ln>
                        <a:solidFill>
                          <a:schemeClr val="tx1"/>
                        </a:solidFill>
                        <a:effectLst/>
                        <a:latin typeface="Arial" charset="-9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8876" name="Text Box 28"/>
          <p:cNvSpPr txBox="1">
            <a:spLocks noChangeArrowheads="1"/>
          </p:cNvSpPr>
          <p:nvPr/>
        </p:nvSpPr>
        <p:spPr bwMode="auto">
          <a:xfrm>
            <a:off x="3657601" y="188913"/>
            <a:ext cx="52498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94"/>
              </a:defRPr>
            </a:lvl1pPr>
            <a:lvl2pPr marL="742950" indent="-285750" eaLnBrk="0" hangingPunct="0">
              <a:defRPr sz="2400">
                <a:solidFill>
                  <a:schemeClr val="tx1"/>
                </a:solidFill>
                <a:latin typeface="Times New Roman" charset="-94"/>
              </a:defRPr>
            </a:lvl2pPr>
            <a:lvl3pPr marL="1143000" indent="-228600" eaLnBrk="0" hangingPunct="0">
              <a:defRPr sz="2400">
                <a:solidFill>
                  <a:schemeClr val="tx1"/>
                </a:solidFill>
                <a:latin typeface="Times New Roman" charset="-94"/>
              </a:defRPr>
            </a:lvl3pPr>
            <a:lvl4pPr marL="1600200" indent="-228600" eaLnBrk="0" hangingPunct="0">
              <a:defRPr sz="2400">
                <a:solidFill>
                  <a:schemeClr val="tx1"/>
                </a:solidFill>
                <a:latin typeface="Times New Roman" charset="-94"/>
              </a:defRPr>
            </a:lvl4pPr>
            <a:lvl5pPr marL="2057400" indent="-228600" eaLnBrk="0" hangingPunct="0">
              <a:defRPr sz="2400">
                <a:solidFill>
                  <a:schemeClr val="tx1"/>
                </a:solidFill>
                <a:latin typeface="Times New Roman" charset="-94"/>
              </a:defRPr>
            </a:lvl5pPr>
            <a:lvl6pPr marL="2514600" indent="-228600" eaLnBrk="0" fontAlgn="base" hangingPunct="0">
              <a:spcBef>
                <a:spcPct val="0"/>
              </a:spcBef>
              <a:spcAft>
                <a:spcPct val="0"/>
              </a:spcAft>
              <a:defRPr sz="2400">
                <a:solidFill>
                  <a:schemeClr val="tx1"/>
                </a:solidFill>
                <a:latin typeface="Times New Roman" charset="-94"/>
              </a:defRPr>
            </a:lvl6pPr>
            <a:lvl7pPr marL="2971800" indent="-228600" eaLnBrk="0" fontAlgn="base" hangingPunct="0">
              <a:spcBef>
                <a:spcPct val="0"/>
              </a:spcBef>
              <a:spcAft>
                <a:spcPct val="0"/>
              </a:spcAft>
              <a:defRPr sz="2400">
                <a:solidFill>
                  <a:schemeClr val="tx1"/>
                </a:solidFill>
                <a:latin typeface="Times New Roman" charset="-94"/>
              </a:defRPr>
            </a:lvl7pPr>
            <a:lvl8pPr marL="3429000" indent="-228600" eaLnBrk="0" fontAlgn="base" hangingPunct="0">
              <a:spcBef>
                <a:spcPct val="0"/>
              </a:spcBef>
              <a:spcAft>
                <a:spcPct val="0"/>
              </a:spcAft>
              <a:defRPr sz="2400">
                <a:solidFill>
                  <a:schemeClr val="tx1"/>
                </a:solidFill>
                <a:latin typeface="Times New Roman" charset="-94"/>
              </a:defRPr>
            </a:lvl8pPr>
            <a:lvl9pPr marL="3886200" indent="-228600" eaLnBrk="0" fontAlgn="base" hangingPunct="0">
              <a:spcBef>
                <a:spcPct val="0"/>
              </a:spcBef>
              <a:spcAft>
                <a:spcPct val="0"/>
              </a:spcAft>
              <a:defRPr sz="2400">
                <a:solidFill>
                  <a:schemeClr val="tx1"/>
                </a:solidFill>
                <a:latin typeface="Times New Roman" charset="-94"/>
              </a:defRPr>
            </a:lvl9pPr>
          </a:lstStyle>
          <a:p>
            <a:pPr eaLnBrk="1" hangingPunct="1"/>
            <a:r>
              <a:rPr lang="tr-TR" altLang="tr-TR" sz="3200" b="1">
                <a:solidFill>
                  <a:srgbClr val="FF0000"/>
                </a:solidFill>
                <a:latin typeface="Garamond" charset="-94"/>
              </a:rPr>
              <a:t>Köpeklerde Östrus Siklusu</a:t>
            </a:r>
            <a:endParaRPr lang="en-US" altLang="tr-TR" sz="3200" b="1">
              <a:solidFill>
                <a:srgbClr val="FF0000"/>
              </a:solidFill>
              <a:latin typeface="Garamond" charset="-94"/>
            </a:endParaRPr>
          </a:p>
        </p:txBody>
      </p:sp>
    </p:spTree>
    <p:extLst>
      <p:ext uri="{BB962C8B-B14F-4D97-AF65-F5344CB8AC3E}">
        <p14:creationId xmlns:p14="http://schemas.microsoft.com/office/powerpoint/2010/main" val="19266748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8"/>
          <p:cNvSpPr>
            <a:spLocks noGrp="1" noChangeArrowheads="1"/>
          </p:cNvSpPr>
          <p:nvPr>
            <p:ph type="body" sz="half" idx="1"/>
          </p:nvPr>
        </p:nvSpPr>
        <p:spPr>
          <a:xfrm>
            <a:off x="1981200" y="3429000"/>
            <a:ext cx="8305800" cy="990600"/>
          </a:xfrm>
        </p:spPr>
        <p:txBody>
          <a:bodyPr/>
          <a:lstStyle/>
          <a:p>
            <a:r>
              <a:rPr lang="tr-TR" altLang="tr-TR" sz="2400" b="1">
                <a:solidFill>
                  <a:srgbClr val="CC3300"/>
                </a:solidFill>
                <a:latin typeface="Garamond" charset="-94"/>
              </a:rPr>
              <a:t>Ovulasyon</a:t>
            </a:r>
            <a:endParaRPr lang="en-US" altLang="tr-TR" sz="2400" b="1">
              <a:solidFill>
                <a:srgbClr val="CC3300"/>
              </a:solidFill>
              <a:latin typeface="Garamond" charset="-94"/>
            </a:endParaRPr>
          </a:p>
          <a:p>
            <a:pPr>
              <a:buFont typeface="Wingdings" charset="2"/>
              <a:buNone/>
            </a:pPr>
            <a:r>
              <a:rPr lang="tr-TR" altLang="tr-TR" sz="2400">
                <a:latin typeface="Garamond" charset="-94"/>
              </a:rPr>
              <a:t>Oosit LH dalgasını takiben 2-3 gün içinde atılır.</a:t>
            </a:r>
          </a:p>
        </p:txBody>
      </p:sp>
      <p:sp>
        <p:nvSpPr>
          <p:cNvPr id="172041" name="Rectangle 9"/>
          <p:cNvSpPr>
            <a:spLocks noGrp="1" noChangeArrowheads="1"/>
          </p:cNvSpPr>
          <p:nvPr>
            <p:ph sz="half" idx="2"/>
          </p:nvPr>
        </p:nvSpPr>
        <p:spPr>
          <a:xfrm>
            <a:off x="1752600" y="4495800"/>
            <a:ext cx="8915400" cy="1620838"/>
          </a:xfrm>
        </p:spPr>
        <p:txBody>
          <a:bodyPr>
            <a:normAutofit/>
          </a:bodyPr>
          <a:lstStyle/>
          <a:p>
            <a:pPr>
              <a:buFont typeface="Arial" charset="0"/>
              <a:buChar char="•"/>
              <a:defRPr/>
            </a:pPr>
            <a:r>
              <a:rPr lang="tr-TR" sz="2400" b="1" dirty="0">
                <a:solidFill>
                  <a:srgbClr val="CC3300"/>
                </a:solidFill>
                <a:latin typeface="Garamond" pitchFamily="18" charset="0"/>
              </a:rPr>
              <a:t>Fertilizasyon</a:t>
            </a:r>
            <a:r>
              <a:rPr lang="en-US" sz="2400" b="1" dirty="0">
                <a:solidFill>
                  <a:srgbClr val="CC3300"/>
                </a:solidFill>
                <a:latin typeface="Garamond" pitchFamily="18" charset="0"/>
              </a:rPr>
              <a:t>:  </a:t>
            </a:r>
            <a:endParaRPr lang="en-US" sz="2400" dirty="0">
              <a:solidFill>
                <a:srgbClr val="CC3300"/>
              </a:solidFill>
              <a:latin typeface="Garamond" pitchFamily="18" charset="0"/>
            </a:endParaRPr>
          </a:p>
          <a:p>
            <a:pPr>
              <a:buFont typeface="Wingdings" pitchFamily="2" charset="2"/>
              <a:buNone/>
              <a:defRPr/>
            </a:pPr>
            <a:r>
              <a:rPr lang="tr-TR" sz="2400" dirty="0">
                <a:effectLst>
                  <a:outerShdw blurRad="38100" dist="38100" dir="2700000" algn="tl">
                    <a:srgbClr val="C0C0C0"/>
                  </a:outerShdw>
                </a:effectLst>
                <a:latin typeface="Garamond" pitchFamily="18" charset="0"/>
              </a:rPr>
              <a:t>	Ovulasyonda atılan oosit döllenme için hazır değildir ve LH dalgasını takip eden 4-7.günlere kadar fertilize olmaz. </a:t>
            </a:r>
            <a:endParaRPr lang="en-US" sz="2400" dirty="0">
              <a:latin typeface="Garamond" pitchFamily="18" charset="0"/>
            </a:endParaRPr>
          </a:p>
          <a:p>
            <a:pPr>
              <a:buFont typeface="Arial" charset="0"/>
              <a:buChar char="•"/>
              <a:defRPr/>
            </a:pPr>
            <a:endParaRPr lang="tr-TR" sz="2400" dirty="0">
              <a:latin typeface="Garamond" pitchFamily="18" charset="0"/>
            </a:endParaRP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577005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0355" name="Rectangle 3"/>
          <p:cNvSpPr>
            <a:spLocks noGrp="1" noChangeArrowheads="1"/>
          </p:cNvSpPr>
          <p:nvPr>
            <p:ph idx="1"/>
          </p:nvPr>
        </p:nvSpPr>
        <p:spPr>
          <a:xfrm>
            <a:off x="2209800" y="1295400"/>
            <a:ext cx="7772400" cy="4800600"/>
          </a:xfrm>
        </p:spPr>
        <p:txBody>
          <a:bodyPr/>
          <a:lstStyle/>
          <a:p>
            <a:pPr algn="just" eaLnBrk="1" hangingPunct="1">
              <a:buFontTx/>
              <a:buNone/>
            </a:pPr>
            <a:r>
              <a:rPr lang="tr-TR" altLang="tr-TR" sz="2400" b="1">
                <a:solidFill>
                  <a:srgbClr val="FFFF00"/>
                </a:solidFill>
              </a:rPr>
              <a:t>	</a:t>
            </a:r>
            <a:r>
              <a:rPr lang="tr-TR" altLang="tr-TR" sz="2400" b="1" i="1">
                <a:ea typeface="Arial" charset="-94"/>
                <a:cs typeface="Arial" charset="-94"/>
              </a:rPr>
              <a:t>Proöstrus</a:t>
            </a:r>
            <a:r>
              <a:rPr lang="tr-TR" altLang="tr-TR" sz="2400">
                <a:ea typeface="Arial" charset="-94"/>
                <a:cs typeface="Arial" charset="-94"/>
              </a:rPr>
              <a:t>	</a:t>
            </a:r>
            <a:endParaRPr lang="tr-TR" altLang="tr-TR" sz="2400"/>
          </a:p>
          <a:p>
            <a:pPr algn="just" eaLnBrk="1" hangingPunct="1"/>
            <a:r>
              <a:rPr lang="tr-TR" altLang="tr-TR" sz="2400">
                <a:ea typeface="Arial" charset="-94"/>
                <a:cs typeface="Arial" charset="-94"/>
              </a:rPr>
              <a:t>Bu period 1-3 günde sonlanır ve genellikle artan sinirlilik, sık işeme ve sonunda erkek kediler gibi idrar püskürtme gibi olaylarla karakterizedir. </a:t>
            </a:r>
            <a:endParaRPr lang="tr-TR" altLang="tr-TR" sz="2400"/>
          </a:p>
          <a:p>
            <a:pPr algn="just" eaLnBrk="1" hangingPunct="1"/>
            <a:endParaRPr lang="tr-TR" altLang="tr-TR" sz="2400">
              <a:ea typeface="Arial" charset="-94"/>
              <a:cs typeface="Arial" charset="-94"/>
            </a:endParaRPr>
          </a:p>
          <a:p>
            <a:pPr algn="just" eaLnBrk="1" hangingPunct="1"/>
            <a:r>
              <a:rPr lang="tr-TR" altLang="tr-TR" sz="2400">
                <a:ea typeface="Arial" charset="-94"/>
                <a:cs typeface="Arial" charset="-94"/>
              </a:rPr>
              <a:t>Köpeklerde olduğu gibi belirgin vulvar ödem ve kanlı akıntı yoktur. </a:t>
            </a:r>
            <a:endParaRPr lang="tr-TR" altLang="tr-TR" sz="2400"/>
          </a:p>
          <a:p>
            <a:pPr algn="just" eaLnBrk="1" hangingPunct="1"/>
            <a:endParaRPr lang="tr-TR" altLang="tr-TR" sz="2400">
              <a:ea typeface="Arial" charset="-94"/>
              <a:cs typeface="Arial" charset="-94"/>
            </a:endParaRPr>
          </a:p>
          <a:p>
            <a:pPr algn="just" eaLnBrk="1" hangingPunct="1"/>
            <a:r>
              <a:rPr lang="tr-TR" altLang="tr-TR" sz="2400">
                <a:ea typeface="Arial" charset="-94"/>
                <a:cs typeface="Arial" charset="-94"/>
              </a:rPr>
              <a:t>Bu dönemde 2 mm çapında 3-7 adet ovaryum follikülü beligin şekilde gelişir ve diğerleri atreziye uğrar.</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286468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1379" name="Rectangle 3"/>
          <p:cNvSpPr>
            <a:spLocks noGrp="1" noChangeArrowheads="1"/>
          </p:cNvSpPr>
          <p:nvPr>
            <p:ph idx="1"/>
          </p:nvPr>
        </p:nvSpPr>
        <p:spPr>
          <a:xfrm>
            <a:off x="2209800" y="1295400"/>
            <a:ext cx="7772400" cy="4800600"/>
          </a:xfrm>
        </p:spPr>
        <p:txBody>
          <a:bodyPr/>
          <a:lstStyle/>
          <a:p>
            <a:pPr eaLnBrk="1" hangingPunct="1">
              <a:buFontTx/>
              <a:buNone/>
            </a:pPr>
            <a:r>
              <a:rPr lang="tr-TR" altLang="tr-TR" sz="2400" b="1">
                <a:solidFill>
                  <a:srgbClr val="FFFF00"/>
                </a:solidFill>
              </a:rPr>
              <a:t>	</a:t>
            </a:r>
            <a:r>
              <a:rPr lang="tr-TR" altLang="tr-TR" sz="2400" b="1" i="1">
                <a:ea typeface="Arial" charset="-94"/>
                <a:cs typeface="Arial" charset="-94"/>
              </a:rPr>
              <a:t>Östrus </a:t>
            </a:r>
            <a:endParaRPr lang="tr-TR" altLang="tr-TR" sz="2400" b="1" i="1"/>
          </a:p>
          <a:p>
            <a:pPr eaLnBrk="1" hangingPunct="1"/>
            <a:r>
              <a:rPr lang="tr-TR" altLang="tr-TR" sz="2400">
                <a:ea typeface="Arial" charset="-94"/>
                <a:cs typeface="Arial" charset="-94"/>
              </a:rPr>
              <a:t>Östrus süresi mevsime ve ovulasyonun şekillenip şekillenmediğine göre değişmektedir.</a:t>
            </a:r>
            <a:endParaRPr lang="tr-TR" altLang="tr-TR" sz="2400"/>
          </a:p>
          <a:p>
            <a:pPr eaLnBrk="1" hangingPunct="1"/>
            <a:r>
              <a:rPr lang="tr-TR" altLang="tr-TR" sz="2400">
                <a:ea typeface="Arial" charset="-94"/>
                <a:cs typeface="Arial" charset="-94"/>
              </a:rPr>
              <a:t> İlkbahar aylarında östrus süresi artış gösterse de</a:t>
            </a:r>
            <a:r>
              <a:rPr lang="tr-TR" altLang="tr-TR" sz="2400"/>
              <a:t>  </a:t>
            </a:r>
            <a:r>
              <a:rPr lang="tr-TR" altLang="tr-TR" sz="2400">
                <a:ea typeface="Arial" charset="-94"/>
                <a:cs typeface="Arial" charset="-94"/>
              </a:rPr>
              <a:t> (5-14 gün/siklus), diğer mevsimlerde bu süre kısalır (1-6 gün/siklus). </a:t>
            </a:r>
            <a:endParaRPr lang="tr-TR" altLang="tr-TR" sz="2400"/>
          </a:p>
          <a:p>
            <a:pPr eaLnBrk="1" hangingPunct="1"/>
            <a:r>
              <a:rPr lang="tr-TR" altLang="tr-TR" sz="2400">
                <a:ea typeface="Times New Roman" charset="-94"/>
                <a:cs typeface="Times New Roman" charset="-94"/>
              </a:rPr>
              <a:t>Ovulasyon gösteren kedilerde östrus periyodu ortalama 5.7 gün sürmekte ve östrus belirtileri çiftleşmeyi izleyen 24-48. saatlerde azalmaktadır, eğer ovulasyon gerçekleşmemişse 8 günlük süre normal kabul edilmektedir. </a:t>
            </a:r>
          </a:p>
        </p:txBody>
      </p:sp>
    </p:spTree>
    <p:extLst>
      <p:ext uri="{BB962C8B-B14F-4D97-AF65-F5344CB8AC3E}">
        <p14:creationId xmlns:p14="http://schemas.microsoft.com/office/powerpoint/2010/main" val="12549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İneklerde Östrus Siklusu</a:t>
            </a:r>
          </a:p>
        </p:txBody>
      </p:sp>
      <p:sp>
        <p:nvSpPr>
          <p:cNvPr id="54275" name="Rectangle 3"/>
          <p:cNvSpPr>
            <a:spLocks noGrp="1" noChangeArrowheads="1"/>
          </p:cNvSpPr>
          <p:nvPr>
            <p:ph idx="1"/>
          </p:nvPr>
        </p:nvSpPr>
        <p:spPr>
          <a:xfrm>
            <a:off x="1828800" y="1295400"/>
            <a:ext cx="8534400" cy="4800600"/>
          </a:xfrm>
        </p:spPr>
        <p:txBody>
          <a:bodyPr/>
          <a:lstStyle/>
          <a:p>
            <a:pPr eaLnBrk="1" hangingPunct="1"/>
            <a:endParaRPr lang="tr-TR" altLang="tr-TR" sz="2400" b="1" i="1"/>
          </a:p>
          <a:p>
            <a:pPr eaLnBrk="1" hangingPunct="1"/>
            <a:r>
              <a:rPr lang="tr-TR" altLang="tr-TR" sz="2400" b="1" i="1"/>
              <a:t>Proöstrus</a:t>
            </a:r>
          </a:p>
          <a:p>
            <a:pPr eaLnBrk="1" hangingPunct="1"/>
            <a:r>
              <a:rPr lang="tr-TR" altLang="tr-TR" sz="2400"/>
              <a:t>Ortalama süresi 2-3 gündür.</a:t>
            </a:r>
          </a:p>
          <a:p>
            <a:pPr eaLnBrk="1" hangingPunct="1"/>
            <a:r>
              <a:rPr lang="tr-TR" altLang="tr-TR" sz="2400"/>
              <a:t>Östrojenik etki nedeniyle homoseksüel aktivite görülür.</a:t>
            </a:r>
          </a:p>
          <a:p>
            <a:pPr eaLnBrk="1" hangingPunct="1"/>
            <a:r>
              <a:rPr lang="tr-TR" altLang="tr-TR" sz="2400"/>
              <a:t>İnek başka ineklerin üzerine atlamakta fakat üzerine atlanmasına izin vermemektedir.</a:t>
            </a:r>
          </a:p>
          <a:p>
            <a:pPr eaLnBrk="1" hangingPunct="1"/>
            <a:r>
              <a:rPr lang="tr-TR" altLang="tr-TR" sz="2400"/>
              <a:t>Uterus büyümüş, konjestiyone, ödemli,</a:t>
            </a:r>
          </a:p>
          <a:p>
            <a:pPr eaLnBrk="1" hangingPunct="1"/>
            <a:r>
              <a:rPr lang="tr-TR" altLang="tr-TR" sz="2400"/>
              <a:t>Cervix gevşek ve hiperemiktir.</a:t>
            </a:r>
          </a:p>
          <a:p>
            <a:pPr eaLnBrk="1" hangingPunct="1"/>
            <a:r>
              <a:rPr lang="tr-TR" altLang="tr-TR" sz="2400"/>
              <a:t>Vulvada ödem ve mukozada hiperemi vardır.</a:t>
            </a:r>
          </a:p>
          <a:p>
            <a:pPr eaLnBrk="1" hangingPunct="1"/>
            <a:r>
              <a:rPr lang="tr-TR" altLang="tr-TR" sz="2400"/>
              <a:t>Ovaryumda folliküller belirgin büyüklüktedir.</a:t>
            </a:r>
          </a:p>
          <a:p>
            <a:pPr eaLnBrk="1" hangingPunct="1"/>
            <a:endParaRPr lang="tr-TR" altLang="tr-TR" sz="2400">
              <a:solidFill>
                <a:srgbClr val="FFFF00"/>
              </a:solidFill>
            </a:endParaRPr>
          </a:p>
        </p:txBody>
      </p:sp>
    </p:spTree>
    <p:extLst>
      <p:ext uri="{BB962C8B-B14F-4D97-AF65-F5344CB8AC3E}">
        <p14:creationId xmlns:p14="http://schemas.microsoft.com/office/powerpoint/2010/main" val="1490343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2403" name="Rectangle 3"/>
          <p:cNvSpPr>
            <a:spLocks noGrp="1" noChangeArrowheads="1"/>
          </p:cNvSpPr>
          <p:nvPr>
            <p:ph idx="1"/>
          </p:nvPr>
        </p:nvSpPr>
        <p:spPr>
          <a:xfrm>
            <a:off x="2209800" y="1295400"/>
            <a:ext cx="7772400" cy="4800600"/>
          </a:xfrm>
        </p:spPr>
        <p:txBody>
          <a:bodyPr/>
          <a:lstStyle/>
          <a:p>
            <a:pPr eaLnBrk="1" hangingPunct="1">
              <a:buFontTx/>
              <a:buNone/>
            </a:pPr>
            <a:r>
              <a:rPr lang="tr-TR" altLang="tr-TR" sz="2400" b="1">
                <a:solidFill>
                  <a:srgbClr val="FFFF00"/>
                </a:solidFill>
              </a:rPr>
              <a:t>	</a:t>
            </a:r>
            <a:r>
              <a:rPr lang="tr-TR" altLang="tr-TR" sz="2400" b="1" i="1">
                <a:ea typeface="Arial" charset="-94"/>
                <a:cs typeface="Arial" charset="-94"/>
              </a:rPr>
              <a:t>Östrus </a:t>
            </a:r>
            <a:endParaRPr lang="tr-TR" altLang="tr-TR" sz="2400" b="1" i="1"/>
          </a:p>
          <a:p>
            <a:pPr algn="just" eaLnBrk="1" hangingPunct="1">
              <a:buFontTx/>
              <a:buNone/>
            </a:pPr>
            <a:endParaRPr lang="tr-TR" altLang="tr-TR" sz="2400"/>
          </a:p>
          <a:p>
            <a:pPr algn="just" eaLnBrk="1" hangingPunct="1"/>
            <a:r>
              <a:rPr lang="tr-TR" altLang="tr-TR" sz="2400">
                <a:ea typeface="Arial" charset="-94"/>
                <a:cs typeface="Arial" charset="-94"/>
              </a:rPr>
              <a:t>Östrus sırasında dişinin davranışları değişmekte, vokalizasyon artmakta, lordosis pozisyonunu almakta ve kuyruk çiftleşmeye uygun bir şekilde bir tarafa yatmaktadır. Dorsal pelvik bölge hafifçe okşanacak olursa perineal bölgede spasmodik kontraksiyonlar görülmektedie. Anoreksi ve idrar püskürtme sıklıkla görülmektedir. Bu dönemde folliküller 2-3 mm'lik büyüklüğe ulaşmıştır.</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467107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3427" name="Rectangle 3"/>
          <p:cNvSpPr>
            <a:spLocks noGrp="1" noChangeArrowheads="1"/>
          </p:cNvSpPr>
          <p:nvPr>
            <p:ph idx="1"/>
          </p:nvPr>
        </p:nvSpPr>
        <p:spPr>
          <a:xfrm>
            <a:off x="2209800" y="1295400"/>
            <a:ext cx="7772400" cy="4800600"/>
          </a:xfrm>
        </p:spPr>
        <p:txBody>
          <a:bodyPr/>
          <a:lstStyle/>
          <a:p>
            <a:pPr eaLnBrk="1" hangingPunct="1">
              <a:buFontTx/>
              <a:buNone/>
            </a:pPr>
            <a:r>
              <a:rPr lang="tr-TR" altLang="tr-TR" sz="2400"/>
              <a:t>	</a:t>
            </a:r>
            <a:r>
              <a:rPr lang="tr-TR" altLang="tr-TR" sz="2400" b="1" i="1"/>
              <a:t>Ovulasyon</a:t>
            </a:r>
          </a:p>
          <a:p>
            <a:pPr algn="just" eaLnBrk="1" hangingPunct="1"/>
            <a:r>
              <a:rPr lang="tr-TR" altLang="tr-TR" sz="2400">
                <a:ea typeface="Arial" charset="-94"/>
                <a:cs typeface="Arial" charset="-94"/>
              </a:rPr>
              <a:t>Çiftleşme vulval-vaginal bölgede impulslara neden olmakta ve bu da Hipotalamus'tan salıverici hormonların salınmasına yol açmaktadır. </a:t>
            </a:r>
          </a:p>
          <a:p>
            <a:pPr algn="just" eaLnBrk="1" hangingPunct="1"/>
            <a:endParaRPr lang="tr-TR" altLang="tr-TR" sz="2400">
              <a:ea typeface="Arial" charset="-94"/>
              <a:cs typeface="Arial" charset="-94"/>
            </a:endParaRPr>
          </a:p>
          <a:p>
            <a:pPr algn="just" eaLnBrk="1" hangingPunct="1"/>
            <a:r>
              <a:rPr lang="tr-TR" altLang="tr-TR" sz="2400">
                <a:ea typeface="Arial" charset="-94"/>
                <a:cs typeface="Arial" charset="-94"/>
              </a:rPr>
              <a:t>Bu salıverilme sırasında açığa çıkan Luteinizing hormone (LH) çiftleşmeden 24-50 saat sonra ovulasyonun meydana gelmesine </a:t>
            </a:r>
            <a:r>
              <a:rPr lang="tr-TR" altLang="tr-TR" sz="2400"/>
              <a:t> </a:t>
            </a:r>
            <a:r>
              <a:rPr lang="tr-TR" altLang="tr-TR" sz="2400" b="1" i="1"/>
              <a:t>(Provoke ovulasyon) </a:t>
            </a:r>
            <a:r>
              <a:rPr lang="tr-TR" altLang="tr-TR" sz="2400">
                <a:ea typeface="Arial" charset="-94"/>
                <a:cs typeface="Arial" charset="-94"/>
              </a:rPr>
              <a:t>neden olur.</a:t>
            </a:r>
            <a:endParaRPr lang="tr-TR" altLang="tr-TR" sz="2400">
              <a:ea typeface="Times New Roman" charset="-94"/>
              <a:cs typeface="Times New Roman" charset="-94"/>
            </a:endParaRPr>
          </a:p>
          <a:p>
            <a:pPr algn="just" eaLnBrk="1" hangingPunct="1"/>
            <a:endParaRPr lang="tr-TR" altLang="tr-TR" sz="2400">
              <a:solidFill>
                <a:srgbClr val="FFFF00"/>
              </a:solidFill>
            </a:endParaRPr>
          </a:p>
        </p:txBody>
      </p:sp>
    </p:spTree>
    <p:extLst>
      <p:ext uri="{BB962C8B-B14F-4D97-AF65-F5344CB8AC3E}">
        <p14:creationId xmlns:p14="http://schemas.microsoft.com/office/powerpoint/2010/main" val="1630333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4451" name="Rectangle 3"/>
          <p:cNvSpPr>
            <a:spLocks noGrp="1" noChangeArrowheads="1"/>
          </p:cNvSpPr>
          <p:nvPr>
            <p:ph idx="1"/>
          </p:nvPr>
        </p:nvSpPr>
        <p:spPr>
          <a:xfrm>
            <a:off x="2209800" y="1295400"/>
            <a:ext cx="7772400" cy="4800600"/>
          </a:xfrm>
        </p:spPr>
        <p:txBody>
          <a:bodyPr/>
          <a:lstStyle/>
          <a:p>
            <a:pPr algn="just" eaLnBrk="1" hangingPunct="1"/>
            <a:r>
              <a:rPr lang="tr-TR" altLang="tr-TR" sz="2400">
                <a:ea typeface="Arial" charset="-94"/>
                <a:cs typeface="Arial" charset="-94"/>
              </a:rPr>
              <a:t>Bazı kedilerde tek bir çiftleşme uyarısı ovulasyonun meydana gelmesine neden olabilir. Bunun yanında çoğu kedide ovulasyonun meydana gelebilmesi için tekrarlayan çiftleşme uyarıları gerekmektedir. </a:t>
            </a:r>
            <a:endParaRPr lang="tr-TR" altLang="tr-TR" sz="2400"/>
          </a:p>
          <a:p>
            <a:pPr algn="just" eaLnBrk="1" hangingPunct="1"/>
            <a:endParaRPr lang="tr-TR" altLang="tr-TR" sz="2400"/>
          </a:p>
          <a:p>
            <a:pPr algn="just" eaLnBrk="1" hangingPunct="1"/>
            <a:r>
              <a:rPr lang="tr-TR" altLang="tr-TR" sz="2400">
                <a:ea typeface="Arial" charset="-94"/>
                <a:cs typeface="Arial" charset="-94"/>
              </a:rPr>
              <a:t>Bazı kedilerde 30 dakika içerisinde meydana gelen 3 çiftleşmenin ovulasyonu uyarmak için yeterli olmamasının nedeni bu tipteki  kedilerin folliküllerin olgunlaşmasını beklemeden çiftleşmeyi kabul etmelerinden kaynaklanmaktadır.</a:t>
            </a:r>
          </a:p>
        </p:txBody>
      </p:sp>
    </p:spTree>
    <p:extLst>
      <p:ext uri="{BB962C8B-B14F-4D97-AF65-F5344CB8AC3E}">
        <p14:creationId xmlns:p14="http://schemas.microsoft.com/office/powerpoint/2010/main" val="1275652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5475" name="Rectangle 3"/>
          <p:cNvSpPr>
            <a:spLocks noGrp="1" noChangeArrowheads="1"/>
          </p:cNvSpPr>
          <p:nvPr>
            <p:ph idx="1"/>
          </p:nvPr>
        </p:nvSpPr>
        <p:spPr>
          <a:xfrm>
            <a:off x="2209800" y="1295400"/>
            <a:ext cx="7772400" cy="4800600"/>
          </a:xfrm>
        </p:spPr>
        <p:txBody>
          <a:bodyPr/>
          <a:lstStyle/>
          <a:p>
            <a:pPr algn="just" eaLnBrk="1" hangingPunct="1">
              <a:buFontTx/>
              <a:buNone/>
            </a:pPr>
            <a:r>
              <a:rPr lang="tr-TR" altLang="tr-TR" sz="2400" b="1" i="1">
                <a:solidFill>
                  <a:srgbClr val="FFFF00"/>
                </a:solidFill>
              </a:rPr>
              <a:t>	</a:t>
            </a:r>
            <a:r>
              <a:rPr lang="tr-TR" altLang="tr-TR" sz="2400" b="1" i="1">
                <a:ea typeface="Arial" charset="-94"/>
                <a:cs typeface="Arial" charset="-94"/>
              </a:rPr>
              <a:t>Metöstrus</a:t>
            </a:r>
            <a:endParaRPr lang="tr-TR" altLang="tr-TR" sz="2400" b="1" i="1"/>
          </a:p>
          <a:p>
            <a:pPr algn="just" eaLnBrk="1" hangingPunct="1"/>
            <a:endParaRPr lang="tr-TR" altLang="tr-TR" sz="2400"/>
          </a:p>
          <a:p>
            <a:pPr algn="just" eaLnBrk="1" hangingPunct="1"/>
            <a:r>
              <a:rPr lang="tr-TR" altLang="tr-TR" sz="2400">
                <a:ea typeface="Arial" charset="-94"/>
                <a:cs typeface="Arial" charset="-94"/>
              </a:rPr>
              <a:t>Çiftleşmeyen kedilerde metöstrus'un süresi ortalama 21 (14-28) gündür. Bunun yanında steril veya yalancı çiftleşme uyarıları sonucunda meydana gelen yalancı gebelik  ortalama 35 gün sürer (30-73 gün).</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15580673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Kedilerde Östrus Siklusu</a:t>
            </a:r>
          </a:p>
        </p:txBody>
      </p:sp>
      <p:sp>
        <p:nvSpPr>
          <p:cNvPr id="106499" name="Rectangle 3"/>
          <p:cNvSpPr>
            <a:spLocks noGrp="1" noChangeArrowheads="1"/>
          </p:cNvSpPr>
          <p:nvPr>
            <p:ph idx="1"/>
          </p:nvPr>
        </p:nvSpPr>
        <p:spPr>
          <a:xfrm>
            <a:off x="2209800" y="1295400"/>
            <a:ext cx="7772400" cy="4800600"/>
          </a:xfrm>
        </p:spPr>
        <p:txBody>
          <a:bodyPr/>
          <a:lstStyle/>
          <a:p>
            <a:pPr algn="just" eaLnBrk="1" hangingPunct="1"/>
            <a:r>
              <a:rPr lang="tr-TR" altLang="tr-TR" sz="2400" b="1" i="1">
                <a:ea typeface="Arial" charset="-94"/>
                <a:cs typeface="Arial" charset="-94"/>
              </a:rPr>
              <a:t>Anöstrus</a:t>
            </a:r>
            <a:endParaRPr lang="tr-TR" altLang="tr-TR" sz="2400" b="1" i="1"/>
          </a:p>
          <a:p>
            <a:pPr algn="just" eaLnBrk="1" hangingPunct="1"/>
            <a:endParaRPr lang="tr-TR" altLang="tr-TR" sz="2400" b="1" i="1"/>
          </a:p>
          <a:p>
            <a:pPr algn="just" eaLnBrk="1" hangingPunct="1">
              <a:buFontTx/>
              <a:buNone/>
            </a:pPr>
            <a:r>
              <a:rPr lang="tr-TR" altLang="tr-TR" sz="2400">
                <a:ea typeface="Arial" charset="-94"/>
                <a:cs typeface="Arial" charset="-94"/>
              </a:rPr>
              <a:t>	Seksüel açıdan sakin olarak karakterize olan  bu evrede ovaryumlar küçüktür ve follikül çapları 0.5 mm boyundadır.</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21990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Koyunlarda Östrus Siklusu</a:t>
            </a:r>
          </a:p>
        </p:txBody>
      </p:sp>
      <p:sp>
        <p:nvSpPr>
          <p:cNvPr id="107523" name="Rectangle 3"/>
          <p:cNvSpPr>
            <a:spLocks noGrp="1" noChangeArrowheads="1"/>
          </p:cNvSpPr>
          <p:nvPr>
            <p:ph idx="1"/>
          </p:nvPr>
        </p:nvSpPr>
        <p:spPr>
          <a:xfrm>
            <a:off x="1905000" y="1295400"/>
            <a:ext cx="8458200" cy="4800600"/>
          </a:xfrm>
        </p:spPr>
        <p:txBody>
          <a:bodyPr>
            <a:normAutofit lnSpcReduction="10000"/>
          </a:bodyPr>
          <a:lstStyle/>
          <a:p>
            <a:pPr eaLnBrk="1" hangingPunct="1"/>
            <a:r>
              <a:rPr lang="tr-TR" altLang="tr-TR" sz="2400">
                <a:ea typeface="Arial" charset="-94"/>
                <a:cs typeface="Arial" charset="-94"/>
              </a:rPr>
              <a:t>Koyunlar östrüs </a:t>
            </a:r>
            <a:r>
              <a:rPr lang="tr-TR" altLang="tr-TR" sz="2400" b="1">
                <a:ea typeface="Arial" charset="-94"/>
                <a:cs typeface="Arial" charset="-94"/>
              </a:rPr>
              <a:t> </a:t>
            </a:r>
            <a:r>
              <a:rPr lang="tr-TR" altLang="tr-TR" sz="2400">
                <a:ea typeface="Arial" charset="-94"/>
                <a:cs typeface="Arial" charset="-94"/>
              </a:rPr>
              <a:t>siklusu 16-17 gün sürmekte, çiftleşme sezonu başında veya sonunda bu sürelerde farklılıklar olmaktadır.</a:t>
            </a:r>
            <a:endParaRPr lang="tr-TR" altLang="tr-TR" sz="2400"/>
          </a:p>
          <a:p>
            <a:pPr eaLnBrk="1" hangingPunct="1"/>
            <a:endParaRPr lang="tr-TR" altLang="tr-TR" sz="2400">
              <a:ea typeface="Arial" charset="-94"/>
              <a:cs typeface="Arial" charset="-94"/>
            </a:endParaRPr>
          </a:p>
          <a:p>
            <a:pPr eaLnBrk="1" hangingPunct="1"/>
            <a:r>
              <a:rPr lang="tr-TR" altLang="tr-TR" sz="2400">
                <a:ea typeface="Arial" charset="-94"/>
                <a:cs typeface="Arial" charset="-94"/>
              </a:rPr>
              <a:t> Östrüs süresi ise ortalama 36 saat sürmektedir.</a:t>
            </a:r>
            <a:r>
              <a:rPr lang="tr-TR" altLang="tr-TR" sz="2400" b="1">
                <a:ea typeface="Arial" charset="-94"/>
                <a:cs typeface="Arial" charset="-94"/>
              </a:rPr>
              <a:t> </a:t>
            </a:r>
            <a:r>
              <a:rPr lang="tr-TR" altLang="tr-TR" sz="2400">
                <a:ea typeface="Arial" charset="-94"/>
                <a:cs typeface="Arial" charset="-94"/>
              </a:rPr>
              <a:t>Östrüstan önce bir veya daha fazla follikül süratle büyümekte ve kan östradiol 17 ß  konsantrasyonu 10-20 pg/ml düzeyine çıkmaktadır. </a:t>
            </a:r>
            <a:endParaRPr lang="tr-TR" altLang="tr-TR" sz="2400"/>
          </a:p>
          <a:p>
            <a:pPr eaLnBrk="1" hangingPunct="1"/>
            <a:endParaRPr lang="tr-TR" altLang="tr-TR" sz="2400">
              <a:ea typeface="Arial" charset="-94"/>
              <a:cs typeface="Arial" charset="-94"/>
            </a:endParaRPr>
          </a:p>
          <a:p>
            <a:pPr eaLnBrk="1" hangingPunct="1"/>
            <a:r>
              <a:rPr lang="tr-TR" altLang="tr-TR" sz="2400">
                <a:ea typeface="Arial" charset="-94"/>
                <a:cs typeface="Arial" charset="-94"/>
              </a:rPr>
              <a:t>Artan östrogen östrüs belirtilerine neden olmaktadır. </a:t>
            </a:r>
            <a:endParaRPr lang="tr-TR" altLang="tr-TR" sz="2400"/>
          </a:p>
          <a:p>
            <a:pPr eaLnBrk="1" hangingPunct="1"/>
            <a:endParaRPr lang="tr-TR" altLang="tr-TR" sz="2400">
              <a:ea typeface="Arial" charset="-94"/>
              <a:cs typeface="Arial" charset="-94"/>
            </a:endParaRPr>
          </a:p>
          <a:p>
            <a:pPr eaLnBrk="1" hangingPunct="1"/>
            <a:r>
              <a:rPr lang="tr-TR" altLang="tr-TR" sz="2400">
                <a:ea typeface="Arial" charset="-94"/>
                <a:cs typeface="Arial" charset="-94"/>
              </a:rPr>
              <a:t>Östrogenin bir diğer etkisi ise cervical mukus yapımının uyarılması, vulvada ödem ve büyüklüğünde artış ile vagina duvarında strafiye squamöz epitel tabaka oluşumunu sağlamaktadır. </a:t>
            </a:r>
          </a:p>
        </p:txBody>
      </p:sp>
    </p:spTree>
    <p:extLst>
      <p:ext uri="{BB962C8B-B14F-4D97-AF65-F5344CB8AC3E}">
        <p14:creationId xmlns:p14="http://schemas.microsoft.com/office/powerpoint/2010/main" val="221734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Koyunlarda Östrus Siklusu</a:t>
            </a:r>
          </a:p>
        </p:txBody>
      </p:sp>
      <p:sp>
        <p:nvSpPr>
          <p:cNvPr id="108547" name="Rectangle 3"/>
          <p:cNvSpPr>
            <a:spLocks noGrp="1" noChangeArrowheads="1"/>
          </p:cNvSpPr>
          <p:nvPr>
            <p:ph idx="1"/>
          </p:nvPr>
        </p:nvSpPr>
        <p:spPr>
          <a:xfrm>
            <a:off x="2209800" y="1295400"/>
            <a:ext cx="7772400" cy="4800600"/>
          </a:xfrm>
        </p:spPr>
        <p:txBody>
          <a:bodyPr/>
          <a:lstStyle/>
          <a:p>
            <a:pPr eaLnBrk="1" hangingPunct="1"/>
            <a:r>
              <a:rPr lang="tr-TR" altLang="tr-TR" sz="2400">
                <a:ea typeface="Arial" charset="-94"/>
                <a:cs typeface="Arial" charset="-94"/>
              </a:rPr>
              <a:t>Plazma LH düzeyi östrüsun  başlamasından 10 saat sonra (80 pg/ml) artmakta ve daha sonra LH ve östrogen düzeyi aniden düşmektedir. </a:t>
            </a:r>
          </a:p>
          <a:p>
            <a:pPr eaLnBrk="1" hangingPunct="1"/>
            <a:endParaRPr lang="tr-TR" altLang="tr-TR" sz="2400">
              <a:ea typeface="Arial" charset="-94"/>
              <a:cs typeface="Arial" charset="-94"/>
            </a:endParaRPr>
          </a:p>
          <a:p>
            <a:pPr eaLnBrk="1" hangingPunct="1"/>
            <a:r>
              <a:rPr lang="tr-TR" altLang="tr-TR" sz="2400">
                <a:ea typeface="Arial" charset="-94"/>
                <a:cs typeface="Arial" charset="-94"/>
              </a:rPr>
              <a:t>Artan LH östrüs başlangıcından 24 saat veya LH pikinden 14 saat sonra ovulasyonu uyarmaktadır. </a:t>
            </a:r>
            <a:endParaRPr lang="tr-TR" altLang="tr-TR" sz="2400"/>
          </a:p>
          <a:p>
            <a:pPr eaLnBrk="1" hangingPunct="1"/>
            <a:endParaRPr lang="tr-TR" altLang="tr-TR" sz="2400">
              <a:ea typeface="Times New Roman" charset="-94"/>
              <a:cs typeface="Times New Roman" charset="-94"/>
            </a:endParaRPr>
          </a:p>
          <a:p>
            <a:pPr eaLnBrk="1" hangingPunct="1"/>
            <a:r>
              <a:rPr lang="tr-TR" altLang="tr-TR" sz="2400">
                <a:ea typeface="Times New Roman" charset="-94"/>
                <a:cs typeface="Times New Roman" charset="-94"/>
              </a:rPr>
              <a:t>Östrüstan 3 gün sonra CL progesteron salgılamaya başlar ve siklusun 9-13. günlerinde maksimum düzey olan 4 ng/ml seviyesine çıkmaktadır. Bu dönemde endometriyumda büyüme sözkonusudur. Siklusun 12. gününde eğer gebelik yoksa CL regrese olur ve bir diğer siklus başlar.</a:t>
            </a:r>
            <a:r>
              <a:rPr lang="tr-TR" altLang="tr-TR" sz="2400">
                <a:ea typeface="Arial" charset="-94"/>
                <a:cs typeface="Arial" charset="-94"/>
              </a:rPr>
              <a:t> </a:t>
            </a:r>
          </a:p>
        </p:txBody>
      </p:sp>
    </p:spTree>
    <p:extLst>
      <p:ext uri="{BB962C8B-B14F-4D97-AF65-F5344CB8AC3E}">
        <p14:creationId xmlns:p14="http://schemas.microsoft.com/office/powerpoint/2010/main" val="805294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Koyunlarda Östrus Siklusu</a:t>
            </a:r>
          </a:p>
        </p:txBody>
      </p:sp>
      <p:sp>
        <p:nvSpPr>
          <p:cNvPr id="109571" name="Rectangle 3"/>
          <p:cNvSpPr>
            <a:spLocks noGrp="1" noChangeArrowheads="1"/>
          </p:cNvSpPr>
          <p:nvPr>
            <p:ph idx="1"/>
          </p:nvPr>
        </p:nvSpPr>
        <p:spPr>
          <a:xfrm>
            <a:off x="2209800" y="1295400"/>
            <a:ext cx="7772400" cy="4800600"/>
          </a:xfrm>
        </p:spPr>
        <p:txBody>
          <a:bodyPr/>
          <a:lstStyle/>
          <a:p>
            <a:pPr eaLnBrk="1" hangingPunct="1">
              <a:buFontTx/>
              <a:buNone/>
            </a:pPr>
            <a:r>
              <a:rPr lang="tr-TR" altLang="tr-TR" sz="2400" b="1">
                <a:solidFill>
                  <a:srgbClr val="FFFF00"/>
                </a:solidFill>
              </a:rPr>
              <a:t>	</a:t>
            </a:r>
            <a:r>
              <a:rPr lang="tr-TR" altLang="tr-TR" sz="2400" b="1" i="1">
                <a:ea typeface="Arial" charset="-94"/>
                <a:cs typeface="Arial" charset="-94"/>
              </a:rPr>
              <a:t>Proöstrüs</a:t>
            </a:r>
            <a:endParaRPr lang="tr-TR" altLang="tr-TR" sz="2400" b="1" i="1"/>
          </a:p>
          <a:p>
            <a:pPr eaLnBrk="1" hangingPunct="1"/>
            <a:endParaRPr lang="tr-TR" altLang="tr-TR" sz="2400" b="1"/>
          </a:p>
          <a:p>
            <a:pPr eaLnBrk="1" hangingPunct="1">
              <a:buFontTx/>
              <a:buNone/>
            </a:pPr>
            <a:r>
              <a:rPr lang="tr-TR" altLang="tr-TR" sz="2400"/>
              <a:t>	</a:t>
            </a:r>
            <a:r>
              <a:rPr lang="tr-TR" altLang="tr-TR" sz="2400">
                <a:ea typeface="Arial" charset="-94"/>
                <a:cs typeface="Arial" charset="-94"/>
              </a:rPr>
              <a:t> 2-3 gün sürmekte genital kanalda östrüs belirtilerinin gö</a:t>
            </a:r>
            <a:r>
              <a:rPr lang="tr-TR" altLang="tr-TR" sz="2400"/>
              <a:t>r</a:t>
            </a:r>
            <a:r>
              <a:rPr lang="tr-TR" altLang="tr-TR" sz="2400">
                <a:ea typeface="Arial" charset="-94"/>
                <a:cs typeface="Arial" charset="-94"/>
              </a:rPr>
              <a:t>ü</a:t>
            </a:r>
            <a:r>
              <a:rPr lang="tr-TR" altLang="tr-TR" sz="2400"/>
              <a:t>l</a:t>
            </a:r>
            <a:r>
              <a:rPr lang="tr-TR" altLang="tr-TR" sz="2400">
                <a:ea typeface="Arial" charset="-94"/>
                <a:cs typeface="Arial" charset="-94"/>
              </a:rPr>
              <a:t>meye başladığı dönemdir.</a:t>
            </a:r>
            <a:r>
              <a:rPr lang="tr-TR" altLang="tr-TR" sz="2400"/>
              <a:t> </a:t>
            </a:r>
          </a:p>
        </p:txBody>
      </p:sp>
    </p:spTree>
    <p:extLst>
      <p:ext uri="{BB962C8B-B14F-4D97-AF65-F5344CB8AC3E}">
        <p14:creationId xmlns:p14="http://schemas.microsoft.com/office/powerpoint/2010/main" val="1144213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Koyunlarda Östrus Siklusu</a:t>
            </a:r>
          </a:p>
        </p:txBody>
      </p:sp>
      <p:sp>
        <p:nvSpPr>
          <p:cNvPr id="110595" name="Rectangle 3"/>
          <p:cNvSpPr>
            <a:spLocks noGrp="1" noChangeArrowheads="1"/>
          </p:cNvSpPr>
          <p:nvPr>
            <p:ph idx="1"/>
          </p:nvPr>
        </p:nvSpPr>
        <p:spPr>
          <a:xfrm>
            <a:off x="2209800" y="1295400"/>
            <a:ext cx="7772400" cy="4800600"/>
          </a:xfrm>
        </p:spPr>
        <p:txBody>
          <a:bodyPr/>
          <a:lstStyle/>
          <a:p>
            <a:pPr algn="just" eaLnBrk="1" hangingPunct="1"/>
            <a:r>
              <a:rPr lang="tr-TR" altLang="tr-TR" sz="2400">
                <a:ea typeface="Arial" charset="-94"/>
                <a:cs typeface="Arial" charset="-94"/>
              </a:rPr>
              <a:t>Östrüs süresi 24-36 saat olup, bu süre ırk, yaş, mevsim ve ortamda koç bulunması gibi kriterlerce değişiklik göstermektedir. Yün amaçlı yetiştirilen ırklarda etçi ırklara oranla östrüs süresi daha uzundur. Koyunlarda östrüsü saptamak </a:t>
            </a:r>
            <a:r>
              <a:rPr lang="tr-TR" altLang="tr-TR" sz="2400"/>
              <a:t>için </a:t>
            </a:r>
            <a:r>
              <a:rPr lang="tr-TR" altLang="tr-TR" sz="2400">
                <a:ea typeface="Arial" charset="-94"/>
                <a:cs typeface="Arial" charset="-94"/>
              </a:rPr>
              <a:t>arama koçu kullanılmalıdır. </a:t>
            </a:r>
            <a:endParaRPr lang="tr-TR" altLang="tr-TR" sz="2400"/>
          </a:p>
          <a:p>
            <a:pPr algn="just" eaLnBrk="1" hangingPunct="1"/>
            <a:r>
              <a:rPr lang="tr-TR" altLang="tr-TR" sz="2400">
                <a:ea typeface="Arial" charset="-94"/>
                <a:cs typeface="Arial" charset="-94"/>
              </a:rPr>
              <a:t>70-80 koyu</a:t>
            </a:r>
            <a:r>
              <a:rPr lang="tr-TR" altLang="tr-TR" sz="2400"/>
              <a:t>n/koç</a:t>
            </a:r>
            <a:r>
              <a:rPr lang="tr-TR" altLang="tr-TR" sz="2400">
                <a:ea typeface="Arial" charset="-94"/>
                <a:cs typeface="Arial" charset="-94"/>
              </a:rPr>
              <a:t> 2-3 saat bırakılmalıdır. </a:t>
            </a:r>
            <a:endParaRPr lang="tr-TR" altLang="tr-TR" sz="2400"/>
          </a:p>
          <a:p>
            <a:pPr algn="just" eaLnBrk="1" hangingPunct="1"/>
            <a:r>
              <a:rPr lang="tr-TR" altLang="tr-TR" sz="2400">
                <a:ea typeface="Arial" charset="-94"/>
                <a:cs typeface="Arial" charset="-94"/>
              </a:rPr>
              <a:t>Östrüs</a:t>
            </a:r>
            <a:r>
              <a:rPr lang="tr-TR" altLang="tr-TR" sz="2400"/>
              <a:t>t</a:t>
            </a:r>
            <a:r>
              <a:rPr lang="tr-TR" altLang="tr-TR" sz="2400">
                <a:ea typeface="Arial" charset="-94"/>
                <a:cs typeface="Arial" charset="-94"/>
              </a:rPr>
              <a:t>aki koyun koçu arar, bununla beraber huzursuzluk, kuyruk sallama, vulvada şişlik, müköz bir vaginal akıntı ile beraber en önemli belirti koçun skrotumunu koklaması ve onun önünde durmasıdır. Bu belirtiler günün erken ve geç saatlerinde daha belirgindir. </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87445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Koyunlarda Östrus Siklusu</a:t>
            </a:r>
          </a:p>
        </p:txBody>
      </p:sp>
      <p:sp>
        <p:nvSpPr>
          <p:cNvPr id="111619" name="Rectangle 3"/>
          <p:cNvSpPr>
            <a:spLocks noGrp="1" noChangeArrowheads="1"/>
          </p:cNvSpPr>
          <p:nvPr>
            <p:ph idx="1"/>
          </p:nvPr>
        </p:nvSpPr>
        <p:spPr>
          <a:xfrm>
            <a:off x="2209800" y="1295400"/>
            <a:ext cx="7772400" cy="4800600"/>
          </a:xfrm>
        </p:spPr>
        <p:txBody>
          <a:bodyPr/>
          <a:lstStyle/>
          <a:p>
            <a:pPr algn="just" eaLnBrk="1" hangingPunct="1">
              <a:buFontTx/>
              <a:buNone/>
            </a:pPr>
            <a:r>
              <a:rPr lang="tr-TR" altLang="tr-TR" sz="2400">
                <a:solidFill>
                  <a:srgbClr val="FFFF00"/>
                </a:solidFill>
                <a:ea typeface="Times New Roman" charset="-94"/>
                <a:cs typeface="Times New Roman" charset="-94"/>
              </a:rPr>
              <a:t>   </a:t>
            </a:r>
            <a:r>
              <a:rPr lang="tr-TR" altLang="tr-TR" sz="2400">
                <a:ea typeface="Times New Roman" charset="-94"/>
                <a:cs typeface="Times New Roman" charset="-94"/>
              </a:rPr>
              <a:t>  </a:t>
            </a:r>
            <a:r>
              <a:rPr lang="tr-TR" altLang="tr-TR" sz="2400" i="1">
                <a:ea typeface="Arial" charset="-94"/>
                <a:cs typeface="Arial" charset="-94"/>
              </a:rPr>
              <a:t>Koçun östrüs üzerine etkisi</a:t>
            </a:r>
            <a:endParaRPr lang="tr-TR" altLang="tr-TR" sz="2400" i="1"/>
          </a:p>
          <a:p>
            <a:pPr algn="just" eaLnBrk="1" hangingPunct="1">
              <a:buFontTx/>
              <a:buNone/>
            </a:pPr>
            <a:endParaRPr lang="tr-TR" altLang="tr-TR" sz="2400" i="1"/>
          </a:p>
          <a:p>
            <a:pPr algn="just" eaLnBrk="1" hangingPunct="1">
              <a:buFontTx/>
              <a:buNone/>
            </a:pPr>
            <a:r>
              <a:rPr lang="tr-TR" altLang="tr-TR" sz="2400" i="1"/>
              <a:t>      </a:t>
            </a:r>
            <a:r>
              <a:rPr lang="tr-TR" altLang="tr-TR" sz="2400">
                <a:ea typeface="Arial" charset="-94"/>
                <a:cs typeface="Arial" charset="-94"/>
              </a:rPr>
              <a:t> Anöstrüs</a:t>
            </a:r>
            <a:r>
              <a:rPr lang="tr-TR" altLang="tr-TR" sz="2400"/>
              <a:t>t</a:t>
            </a:r>
            <a:r>
              <a:rPr lang="tr-TR" altLang="tr-TR" sz="2400">
                <a:ea typeface="Arial" charset="-94"/>
                <a:cs typeface="Arial" charset="-94"/>
              </a:rPr>
              <a:t>an çiftleşme sezonuna geçiş döneminde sürüye koç katılmasını izleyen 3-6 gün içinde ovulasyon şekillenmekte, bundan 17-24 gün sonra koyunlar östrüs göstermektedirler.</a:t>
            </a:r>
            <a:endParaRPr lang="tr-TR" altLang="tr-TR" sz="2400"/>
          </a:p>
          <a:p>
            <a:pPr algn="just" eaLnBrk="1" hangingPunct="1">
              <a:buFontTx/>
              <a:buNone/>
            </a:pPr>
            <a:r>
              <a:rPr lang="tr-TR" altLang="tr-TR" sz="2400"/>
              <a:t>       </a:t>
            </a:r>
          </a:p>
          <a:p>
            <a:pPr algn="just" eaLnBrk="1" hangingPunct="1">
              <a:buFontTx/>
              <a:buNone/>
            </a:pPr>
            <a:r>
              <a:rPr lang="tr-TR" altLang="tr-TR" sz="2400"/>
              <a:t>      </a:t>
            </a:r>
            <a:r>
              <a:rPr lang="tr-TR" altLang="tr-TR" sz="2400">
                <a:ea typeface="Arial" charset="-94"/>
                <a:cs typeface="Arial" charset="-94"/>
              </a:rPr>
              <a:t>Koçların ovulasyonu uyarma mekanizması ter bezlerinden salgılanan ferom</a:t>
            </a:r>
            <a:r>
              <a:rPr lang="tr-TR" altLang="tr-TR" sz="2400"/>
              <a:t>o</a:t>
            </a:r>
            <a:r>
              <a:rPr lang="tr-TR" altLang="tr-TR" sz="2400">
                <a:ea typeface="Arial" charset="-94"/>
                <a:cs typeface="Arial" charset="-94"/>
              </a:rPr>
              <a:t>nl</a:t>
            </a:r>
            <a:r>
              <a:rPr lang="tr-TR" altLang="tr-TR" sz="2400"/>
              <a:t>a</a:t>
            </a:r>
            <a:r>
              <a:rPr lang="tr-TR" altLang="tr-TR" sz="2400">
                <a:ea typeface="Arial" charset="-94"/>
                <a:cs typeface="Arial" charset="-94"/>
              </a:rPr>
              <a:t>r</a:t>
            </a:r>
            <a:r>
              <a:rPr lang="tr-TR" altLang="tr-TR" sz="2400"/>
              <a:t>ı</a:t>
            </a:r>
            <a:r>
              <a:rPr lang="tr-TR" altLang="tr-TR" sz="2400">
                <a:ea typeface="Arial" charset="-94"/>
                <a:cs typeface="Arial" charset="-94"/>
              </a:rPr>
              <a:t>n etkisiyle açıklanmakta ve koç katımını izleyen 48. saatte ovulasyon için gerekli LH dalga piki oluşmaktadır. </a:t>
            </a:r>
            <a:endParaRPr lang="tr-TR" altLang="tr-TR" sz="2400">
              <a:ea typeface="Times New Roman" charset="-94"/>
              <a:cs typeface="Times New Roman" charset="-94"/>
            </a:endParaRPr>
          </a:p>
          <a:p>
            <a:pPr eaLnBrk="1" hangingPunct="1"/>
            <a:endParaRPr lang="tr-TR" altLang="tr-TR" sz="2400"/>
          </a:p>
        </p:txBody>
      </p:sp>
    </p:spTree>
    <p:extLst>
      <p:ext uri="{BB962C8B-B14F-4D97-AF65-F5344CB8AC3E}">
        <p14:creationId xmlns:p14="http://schemas.microsoft.com/office/powerpoint/2010/main" val="823048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İneklerde Östrus Siklusu</a:t>
            </a:r>
          </a:p>
        </p:txBody>
      </p:sp>
      <p:sp>
        <p:nvSpPr>
          <p:cNvPr id="56323" name="Rectangle 3"/>
          <p:cNvSpPr>
            <a:spLocks noGrp="1" noChangeArrowheads="1"/>
          </p:cNvSpPr>
          <p:nvPr>
            <p:ph idx="1"/>
          </p:nvPr>
        </p:nvSpPr>
        <p:spPr>
          <a:xfrm>
            <a:off x="1905000" y="1295400"/>
            <a:ext cx="8534400" cy="4800600"/>
          </a:xfrm>
        </p:spPr>
        <p:txBody>
          <a:bodyPr/>
          <a:lstStyle/>
          <a:p>
            <a:pPr eaLnBrk="1" hangingPunct="1"/>
            <a:r>
              <a:rPr lang="tr-TR" altLang="tr-TR" sz="2400" b="1" i="1"/>
              <a:t>Östrus</a:t>
            </a:r>
          </a:p>
          <a:p>
            <a:pPr eaLnBrk="1" hangingPunct="1"/>
            <a:r>
              <a:rPr lang="tr-TR" altLang="tr-TR" sz="2400"/>
              <a:t>Erkeği kabul dönemi olup süresi 12-18 saat arasında değişkenlik gösterir. Bu dönem düvelerde daha kısadır.</a:t>
            </a:r>
          </a:p>
          <a:p>
            <a:pPr eaLnBrk="1" hangingPunct="1"/>
            <a:r>
              <a:rPr lang="tr-TR" altLang="tr-TR" sz="2400"/>
              <a:t>Gen.organlardaki belirtiler proöstrusa göre artmış ve belirgindir.</a:t>
            </a:r>
          </a:p>
          <a:p>
            <a:pPr eaLnBrk="1" hangingPunct="1"/>
            <a:r>
              <a:rPr lang="tr-TR" altLang="tr-TR" sz="2400"/>
              <a:t>İnek sık sık bağırır, vulva ödemlidir.</a:t>
            </a:r>
          </a:p>
          <a:p>
            <a:pPr eaLnBrk="1" hangingPunct="1"/>
            <a:r>
              <a:rPr lang="tr-TR" altLang="tr-TR" sz="2400"/>
              <a:t>Cervix kökenli mukus </a:t>
            </a:r>
            <a:r>
              <a:rPr lang="tr-TR" altLang="tr-TR" sz="2400" b="1"/>
              <a:t>(</a:t>
            </a:r>
            <a:r>
              <a:rPr lang="tr-TR" altLang="tr-TR" sz="2400" b="1" i="1"/>
              <a:t>çara)</a:t>
            </a:r>
            <a:r>
              <a:rPr lang="tr-TR" altLang="tr-TR" sz="2400" i="1"/>
              <a:t> </a:t>
            </a:r>
            <a:r>
              <a:rPr lang="tr-TR" altLang="tr-TR" sz="2400"/>
              <a:t>vulvada ve perineumda gözlenir.</a:t>
            </a:r>
          </a:p>
          <a:p>
            <a:pPr eaLnBrk="1" hangingPunct="1"/>
            <a:r>
              <a:rPr lang="tr-TR" altLang="tr-TR" sz="2400"/>
              <a:t>Diğer ineklerin de üzerine atlamasına izin verir.</a:t>
            </a:r>
          </a:p>
          <a:p>
            <a:pPr eaLnBrk="1" hangingPunct="1"/>
            <a:r>
              <a:rPr lang="tr-TR" altLang="tr-TR" sz="2400"/>
              <a:t>İştahsızdır ve süt verimi azalır, aktiviteleri artar.</a:t>
            </a:r>
          </a:p>
          <a:p>
            <a:pPr eaLnBrk="1" hangingPunct="1"/>
            <a:r>
              <a:rPr lang="tr-TR" altLang="tr-TR" sz="2400"/>
              <a:t>Bel bölgeleri sıkıldığında kuyruklarını kaldırıp belini kamburlaştırır.</a:t>
            </a:r>
          </a:p>
          <a:p>
            <a:pPr eaLnBrk="1" hangingPunct="1"/>
            <a:r>
              <a:rPr lang="tr-TR" altLang="tr-TR" sz="2400"/>
              <a:t>Feromon salgılarlar.</a:t>
            </a:r>
          </a:p>
          <a:p>
            <a:pPr eaLnBrk="1" hangingPunct="1"/>
            <a:endParaRPr lang="tr-TR" altLang="tr-TR" sz="2400" b="1">
              <a:solidFill>
                <a:srgbClr val="FFFF00"/>
              </a:solidFill>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20956479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Koyunlarda Östrus Siklusu</a:t>
            </a:r>
          </a:p>
        </p:txBody>
      </p:sp>
      <p:sp>
        <p:nvSpPr>
          <p:cNvPr id="112643" name="Rectangle 3"/>
          <p:cNvSpPr>
            <a:spLocks noGrp="1" noChangeArrowheads="1"/>
          </p:cNvSpPr>
          <p:nvPr>
            <p:ph idx="1"/>
          </p:nvPr>
        </p:nvSpPr>
        <p:spPr>
          <a:xfrm>
            <a:off x="2209800" y="1295400"/>
            <a:ext cx="7772400" cy="4800600"/>
          </a:xfrm>
        </p:spPr>
        <p:txBody>
          <a:bodyPr/>
          <a:lstStyle/>
          <a:p>
            <a:pPr algn="just" eaLnBrk="1" hangingPunct="1"/>
            <a:r>
              <a:rPr lang="tr-TR" altLang="tr-TR" sz="2400" b="1" i="1"/>
              <a:t>O</a:t>
            </a:r>
            <a:r>
              <a:rPr lang="tr-TR" altLang="tr-TR" sz="2400" b="1" i="1">
                <a:ea typeface="Arial" charset="-94"/>
                <a:cs typeface="Arial" charset="-94"/>
              </a:rPr>
              <a:t>vulasyon Sayısı</a:t>
            </a:r>
            <a:endParaRPr lang="tr-TR" altLang="tr-TR" sz="2400" b="1" i="1"/>
          </a:p>
          <a:p>
            <a:pPr algn="just" eaLnBrk="1" hangingPunct="1"/>
            <a:r>
              <a:rPr lang="tr-TR" altLang="tr-TR" sz="2400">
                <a:ea typeface="Arial" charset="-94"/>
                <a:cs typeface="Arial" charset="-94"/>
              </a:rPr>
              <a:t>Koyun ırklarında 2 veya daha fazla ovum atılmaktadır.</a:t>
            </a:r>
            <a:endParaRPr lang="tr-TR" altLang="tr-TR" sz="2400"/>
          </a:p>
          <a:p>
            <a:pPr algn="just" eaLnBrk="1" hangingPunct="1"/>
            <a:r>
              <a:rPr lang="tr-TR" altLang="tr-TR" sz="2400">
                <a:ea typeface="Arial" charset="-94"/>
                <a:cs typeface="Arial" charset="-94"/>
              </a:rPr>
              <a:t>Ortalama ovulasyon sayısı Merinos ırkı koyunlarda 1.2 iken diğer ırklarda biraz daha düşüktür. Ovulasyon sayısı yaş ile par</a:t>
            </a:r>
            <a:r>
              <a:rPr lang="tr-TR" altLang="tr-TR" sz="2400"/>
              <a:t>a</a:t>
            </a:r>
            <a:r>
              <a:rPr lang="tr-TR" altLang="tr-TR" sz="2400">
                <a:ea typeface="Arial" charset="-94"/>
                <a:cs typeface="Arial" charset="-94"/>
              </a:rPr>
              <a:t>lel artmakta ve 3-6. yaşlarda en yüksek iken daha sonra aşamalı olarak düşmektedir. </a:t>
            </a:r>
            <a:endParaRPr lang="tr-TR" altLang="tr-TR" sz="2400"/>
          </a:p>
          <a:p>
            <a:pPr algn="just" eaLnBrk="1" hangingPunct="1"/>
            <a:r>
              <a:rPr lang="tr-TR" altLang="tr-TR" sz="2400">
                <a:ea typeface="Arial" charset="-94"/>
                <a:cs typeface="Arial" charset="-94"/>
              </a:rPr>
              <a:t>Aşım sezonu başında yapılan Flushing veya beslenmenin artırılması sonucu ovulasyon sayısında artışa neden olmaktadır.</a:t>
            </a:r>
            <a:r>
              <a:rPr lang="tr-TR" altLang="tr-TR" sz="2400">
                <a:latin typeface="Arial" charset="-94"/>
                <a:ea typeface="Arial" charset="-94"/>
                <a:cs typeface="Arial" charset="-94"/>
              </a:rPr>
              <a:t> </a:t>
            </a:r>
          </a:p>
          <a:p>
            <a:pPr algn="just" eaLnBrk="1" hangingPunct="1"/>
            <a:r>
              <a:rPr lang="tr-TR" altLang="tr-TR" sz="2400"/>
              <a:t>Genetik şifrenin önemi büyüktür.</a:t>
            </a:r>
          </a:p>
        </p:txBody>
      </p:sp>
    </p:spTree>
    <p:extLst>
      <p:ext uri="{BB962C8B-B14F-4D97-AF65-F5344CB8AC3E}">
        <p14:creationId xmlns:p14="http://schemas.microsoft.com/office/powerpoint/2010/main" val="1035280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Keçilerde Östrus Siklusu</a:t>
            </a:r>
          </a:p>
        </p:txBody>
      </p:sp>
      <p:sp>
        <p:nvSpPr>
          <p:cNvPr id="113667" name="Rectangle 3"/>
          <p:cNvSpPr>
            <a:spLocks noGrp="1" noChangeArrowheads="1"/>
          </p:cNvSpPr>
          <p:nvPr>
            <p:ph idx="1"/>
          </p:nvPr>
        </p:nvSpPr>
        <p:spPr>
          <a:xfrm>
            <a:off x="1828800" y="1295400"/>
            <a:ext cx="8686800" cy="4800600"/>
          </a:xfrm>
        </p:spPr>
        <p:txBody>
          <a:bodyPr/>
          <a:lstStyle/>
          <a:p>
            <a:pPr eaLnBrk="1" hangingPunct="1"/>
            <a:r>
              <a:rPr lang="tr-TR" altLang="tr-TR" sz="2400">
                <a:ea typeface="Arial" charset="-94"/>
                <a:cs typeface="Arial" charset="-94"/>
              </a:rPr>
              <a:t>Keçilerdeki seksüel siklusların başlama mekanizması koyunlara benzerdir. Pubertas yaşı 5-7 aydır. Ankara keçilerinde bu süre biraz daha uzundur. </a:t>
            </a:r>
            <a:endParaRPr lang="tr-TR" altLang="tr-TR" sz="2400"/>
          </a:p>
          <a:p>
            <a:pPr eaLnBrk="1" hangingPunct="1"/>
            <a:r>
              <a:rPr lang="tr-TR" altLang="tr-TR" sz="2400">
                <a:ea typeface="Arial" charset="-94"/>
                <a:cs typeface="Arial" charset="-94"/>
              </a:rPr>
              <a:t>Seksüel siklus uzunluğu ortalama 21 gündür (19-24 gün). </a:t>
            </a:r>
            <a:endParaRPr lang="tr-TR" altLang="tr-TR" sz="2400"/>
          </a:p>
          <a:p>
            <a:pPr eaLnBrk="1" hangingPunct="1"/>
            <a:r>
              <a:rPr lang="tr-TR" altLang="tr-TR" sz="2400">
                <a:ea typeface="Arial" charset="-94"/>
                <a:cs typeface="Arial" charset="-94"/>
              </a:rPr>
              <a:t>Çiftleşme sezonu başında ve sonunda düzensiz sikluslar görülebilmektedir.</a:t>
            </a:r>
            <a:endParaRPr lang="tr-TR" altLang="tr-TR" sz="2400"/>
          </a:p>
          <a:p>
            <a:pPr eaLnBrk="1" hangingPunct="1"/>
            <a:r>
              <a:rPr lang="tr-TR" altLang="tr-TR" sz="2400">
                <a:ea typeface="Arial" charset="-94"/>
                <a:cs typeface="Arial" charset="-94"/>
              </a:rPr>
              <a:t> Genelde proöstrüs 2-3 gün, östrüs 1-2 gün metöstrüs 2 gün ve diöstrüs 14-16 gün sürmektedir. </a:t>
            </a:r>
            <a:endParaRPr lang="tr-TR" altLang="tr-TR" sz="2400"/>
          </a:p>
          <a:p>
            <a:pPr eaLnBrk="1" hangingPunct="1"/>
            <a:r>
              <a:rPr lang="tr-TR" altLang="tr-TR" sz="2400">
                <a:ea typeface="Arial" charset="-94"/>
                <a:cs typeface="Arial" charset="-94"/>
              </a:rPr>
              <a:t>Östrus süresi 24-48 saattir.</a:t>
            </a:r>
            <a:endParaRPr lang="tr-TR" altLang="tr-TR" sz="2400"/>
          </a:p>
          <a:p>
            <a:pPr eaLnBrk="1" hangingPunct="1"/>
            <a:r>
              <a:rPr lang="tr-TR" altLang="tr-TR" sz="2400">
                <a:ea typeface="Arial" charset="-94"/>
                <a:cs typeface="Arial" charset="-94"/>
              </a:rPr>
              <a:t> Ankara keçilerinde bu süre daha kısadır (22 saat). </a:t>
            </a:r>
          </a:p>
        </p:txBody>
      </p:sp>
    </p:spTree>
    <p:extLst>
      <p:ext uri="{BB962C8B-B14F-4D97-AF65-F5344CB8AC3E}">
        <p14:creationId xmlns:p14="http://schemas.microsoft.com/office/powerpoint/2010/main" val="10404520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Keçilerde Östrus Siklusu</a:t>
            </a:r>
          </a:p>
        </p:txBody>
      </p:sp>
      <p:sp>
        <p:nvSpPr>
          <p:cNvPr id="114691" name="Rectangle 3"/>
          <p:cNvSpPr>
            <a:spLocks noGrp="1" noChangeArrowheads="1"/>
          </p:cNvSpPr>
          <p:nvPr>
            <p:ph idx="1"/>
          </p:nvPr>
        </p:nvSpPr>
        <p:spPr>
          <a:xfrm>
            <a:off x="2209800" y="1295400"/>
            <a:ext cx="7772400" cy="4800600"/>
          </a:xfrm>
        </p:spPr>
        <p:txBody>
          <a:bodyPr/>
          <a:lstStyle/>
          <a:p>
            <a:pPr eaLnBrk="1" hangingPunct="1"/>
            <a:r>
              <a:rPr lang="tr-TR" altLang="tr-TR" sz="2400">
                <a:ea typeface="Arial" charset="-94"/>
                <a:cs typeface="Arial" charset="-94"/>
              </a:rPr>
              <a:t>Östrüsdaki keçide huzursuzluk, vulvada ödem, kızarıklık, cervikal mukus akıntısı, kuyruk sallama, iştahsızlık, süt veriminde düşme, sık sık idrar yapma, diğer keçilerin genital bölgelerini koklama, tekeyi arama gibi belirtiler karekterizedir.</a:t>
            </a:r>
            <a:r>
              <a:rPr lang="tr-TR" altLang="tr-TR" sz="2400"/>
              <a:t> </a:t>
            </a:r>
          </a:p>
        </p:txBody>
      </p:sp>
    </p:spTree>
    <p:extLst>
      <p:ext uri="{BB962C8B-B14F-4D97-AF65-F5344CB8AC3E}">
        <p14:creationId xmlns:p14="http://schemas.microsoft.com/office/powerpoint/2010/main" val="20655655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2166938" y="642938"/>
            <a:ext cx="7772400" cy="533400"/>
          </a:xfrm>
        </p:spPr>
        <p:txBody>
          <a:bodyPr rtlCol="0">
            <a:normAutofit/>
          </a:bodyPr>
          <a:lstStyle/>
          <a:p>
            <a:pPr>
              <a:defRPr/>
            </a:pPr>
            <a:r>
              <a:rPr lang="tr-TR" sz="3200" dirty="0">
                <a:solidFill>
                  <a:srgbClr val="FF0000"/>
                </a:solidFill>
              </a:rPr>
              <a:t>Keçilerde Östrus Siklusu</a:t>
            </a:r>
          </a:p>
        </p:txBody>
      </p:sp>
      <p:sp>
        <p:nvSpPr>
          <p:cNvPr id="115715" name="Rectangle 3"/>
          <p:cNvSpPr>
            <a:spLocks noGrp="1" noChangeArrowheads="1"/>
          </p:cNvSpPr>
          <p:nvPr>
            <p:ph idx="1"/>
          </p:nvPr>
        </p:nvSpPr>
        <p:spPr>
          <a:xfrm>
            <a:off x="2209800" y="1295400"/>
            <a:ext cx="7772400" cy="4800600"/>
          </a:xfrm>
        </p:spPr>
        <p:txBody>
          <a:bodyPr/>
          <a:lstStyle/>
          <a:p>
            <a:pPr algn="just" eaLnBrk="1" hangingPunct="1"/>
            <a:r>
              <a:rPr lang="tr-TR" altLang="tr-TR" sz="2400"/>
              <a:t> </a:t>
            </a:r>
            <a:r>
              <a:rPr lang="tr-TR" altLang="tr-TR" sz="2400">
                <a:ea typeface="Arial" charset="-94"/>
                <a:cs typeface="Arial" charset="-94"/>
              </a:rPr>
              <a:t>Keçilerde ovulasyon spontanedir,</a:t>
            </a:r>
            <a:endParaRPr lang="tr-TR" altLang="tr-TR" sz="2400"/>
          </a:p>
          <a:p>
            <a:pPr algn="just" eaLnBrk="1" hangingPunct="1"/>
            <a:r>
              <a:rPr lang="tr-TR" altLang="tr-TR" sz="2400"/>
              <a:t> Ö</a:t>
            </a:r>
            <a:r>
              <a:rPr lang="tr-TR" altLang="tr-TR" sz="2400">
                <a:ea typeface="Arial" charset="-94"/>
                <a:cs typeface="Arial" charset="-94"/>
              </a:rPr>
              <a:t>strüsun başlamasından 24-36 saat sonra olur.</a:t>
            </a:r>
            <a:endParaRPr lang="tr-TR" altLang="tr-TR" sz="2400"/>
          </a:p>
          <a:p>
            <a:pPr algn="just" eaLnBrk="1" hangingPunct="1"/>
            <a:r>
              <a:rPr lang="tr-TR" altLang="tr-TR" sz="2400">
                <a:ea typeface="Arial" charset="-94"/>
                <a:cs typeface="Arial" charset="-94"/>
              </a:rPr>
              <a:t> Hormonal olaylar koyunlardakine benzemekle beraber luteal dönem biraz daha uzundur. </a:t>
            </a:r>
            <a:endParaRPr lang="tr-TR" altLang="tr-TR" sz="2400"/>
          </a:p>
          <a:p>
            <a:pPr algn="just" eaLnBrk="1" hangingPunct="1"/>
            <a:r>
              <a:rPr lang="tr-TR" altLang="tr-TR" sz="2400">
                <a:ea typeface="Arial" charset="-94"/>
                <a:cs typeface="Arial" charset="-94"/>
              </a:rPr>
              <a:t>Genelde 2 veya daha fazla ovum atılır. </a:t>
            </a:r>
            <a:endParaRPr lang="tr-TR" altLang="tr-TR" sz="2400"/>
          </a:p>
          <a:p>
            <a:pPr algn="just" eaLnBrk="1" hangingPunct="1"/>
            <a:r>
              <a:rPr lang="tr-TR" altLang="tr-TR" sz="2400">
                <a:ea typeface="Arial" charset="-94"/>
                <a:cs typeface="Arial" charset="-94"/>
              </a:rPr>
              <a:t>Ovulasyon sayısı 3-6 yaşına kadar artar daha sonra aşamalı olarak düşer. </a:t>
            </a:r>
            <a:endParaRPr lang="tr-TR" altLang="tr-TR" sz="2400"/>
          </a:p>
          <a:p>
            <a:pPr algn="just" eaLnBrk="1" hangingPunct="1"/>
            <a:r>
              <a:rPr lang="tr-TR" altLang="tr-TR" sz="2400">
                <a:ea typeface="Arial" charset="-94"/>
                <a:cs typeface="Arial" charset="-94"/>
              </a:rPr>
              <a:t>Uygun tohumlama zamanı östrüsün başlamasından 24-36 saat sonradır. </a:t>
            </a:r>
            <a:endParaRPr lang="tr-TR" altLang="tr-TR" sz="2400"/>
          </a:p>
          <a:p>
            <a:pPr algn="just" eaLnBrk="1" hangingPunct="1"/>
            <a:r>
              <a:rPr lang="tr-TR" altLang="tr-TR" sz="2400">
                <a:ea typeface="Arial" charset="-94"/>
                <a:cs typeface="Arial" charset="-94"/>
              </a:rPr>
              <a:t>Genelde östrüstan 24. ve 36. saat sonra çift tohumlama yapılması önerilmektedir. </a:t>
            </a:r>
            <a:endParaRPr lang="tr-TR" altLang="tr-TR" sz="2400"/>
          </a:p>
          <a:p>
            <a:pPr algn="just" eaLnBrk="1" hangingPunct="1"/>
            <a:endParaRPr lang="tr-TR" altLang="tr-TR" sz="2400"/>
          </a:p>
        </p:txBody>
      </p:sp>
    </p:spTree>
    <p:extLst>
      <p:ext uri="{BB962C8B-B14F-4D97-AF65-F5344CB8AC3E}">
        <p14:creationId xmlns:p14="http://schemas.microsoft.com/office/powerpoint/2010/main" val="1887868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İneklerde Östrus Siklusu</a:t>
            </a:r>
          </a:p>
        </p:txBody>
      </p:sp>
      <p:sp>
        <p:nvSpPr>
          <p:cNvPr id="57347" name="Rectangle 3"/>
          <p:cNvSpPr>
            <a:spLocks noGrp="1" noChangeArrowheads="1"/>
          </p:cNvSpPr>
          <p:nvPr>
            <p:ph idx="1"/>
          </p:nvPr>
        </p:nvSpPr>
        <p:spPr>
          <a:xfrm>
            <a:off x="2209800" y="1295400"/>
            <a:ext cx="7772400" cy="4800600"/>
          </a:xfrm>
        </p:spPr>
        <p:txBody>
          <a:bodyPr/>
          <a:lstStyle/>
          <a:p>
            <a:pPr eaLnBrk="1" hangingPunct="1"/>
            <a:r>
              <a:rPr lang="tr-TR" altLang="tr-TR" sz="2400"/>
              <a:t>Regrese Cl. ve aktif graaf follikülleri RM ile belirlenir.</a:t>
            </a:r>
          </a:p>
          <a:p>
            <a:pPr eaLnBrk="1" hangingPunct="1"/>
            <a:r>
              <a:rPr lang="tr-TR" altLang="tr-TR" sz="2400"/>
              <a:t>Uterus şişmiş, endometrium ödemli, uterus tonusu artmıştır.</a:t>
            </a:r>
          </a:p>
          <a:p>
            <a:pPr eaLnBrk="1" hangingPunct="1"/>
            <a:r>
              <a:rPr lang="tr-TR" altLang="tr-TR" sz="2400"/>
              <a:t>Vaginal muayenede cervix açık, mukoza hiperemik, nemlidir.</a:t>
            </a:r>
          </a:p>
          <a:p>
            <a:pPr eaLnBrk="1" hangingPunct="1"/>
            <a:r>
              <a:rPr lang="tr-TR" altLang="tr-TR" sz="2400"/>
              <a:t>Çara tabanda gözlenebilir.</a:t>
            </a:r>
          </a:p>
          <a:p>
            <a:pPr eaLnBrk="1" hangingPunct="1"/>
            <a:r>
              <a:rPr lang="tr-TR" altLang="tr-TR" sz="2400"/>
              <a:t>Ovulasyon östrus bitiminden 10-12 saat sonra oluşur.</a:t>
            </a:r>
          </a:p>
          <a:p>
            <a:pPr eaLnBrk="1" hangingPunct="1"/>
            <a:r>
              <a:rPr lang="tr-TR" altLang="tr-TR" sz="2400"/>
              <a:t>Bu nedenle ineklerin östrusun ikinci yarısında tohumlanması önerilir.</a:t>
            </a:r>
          </a:p>
          <a:p>
            <a:pPr eaLnBrk="1" hangingPunct="1"/>
            <a:endParaRPr lang="tr-TR" altLang="tr-TR" sz="2400"/>
          </a:p>
          <a:p>
            <a:pPr eaLnBrk="1" hangingPunct="1"/>
            <a:endParaRPr lang="tr-TR" altLang="tr-TR" sz="2400"/>
          </a:p>
        </p:txBody>
      </p:sp>
    </p:spTree>
    <p:extLst>
      <p:ext uri="{BB962C8B-B14F-4D97-AF65-F5344CB8AC3E}">
        <p14:creationId xmlns:p14="http://schemas.microsoft.com/office/powerpoint/2010/main" val="67548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İneklerde Östrus Siklusu</a:t>
            </a:r>
          </a:p>
        </p:txBody>
      </p:sp>
      <p:sp>
        <p:nvSpPr>
          <p:cNvPr id="58371" name="Rectangle 3"/>
          <p:cNvSpPr>
            <a:spLocks noGrp="1" noChangeArrowheads="1"/>
          </p:cNvSpPr>
          <p:nvPr>
            <p:ph idx="1"/>
          </p:nvPr>
        </p:nvSpPr>
        <p:spPr>
          <a:xfrm>
            <a:off x="1828800" y="1295400"/>
            <a:ext cx="8458200" cy="4800600"/>
          </a:xfrm>
        </p:spPr>
        <p:txBody>
          <a:bodyPr/>
          <a:lstStyle/>
          <a:p>
            <a:pPr eaLnBrk="1" hangingPunct="1"/>
            <a:r>
              <a:rPr lang="tr-TR" altLang="tr-TR" sz="2400" b="1" i="1"/>
              <a:t>Metaöstrus</a:t>
            </a:r>
          </a:p>
          <a:p>
            <a:pPr eaLnBrk="1" hangingPunct="1"/>
            <a:r>
              <a:rPr lang="tr-TR" altLang="tr-TR" sz="2400"/>
              <a:t>Cl.’un geliştiği dönemdir ve 3-4 gün sürmektedir.</a:t>
            </a:r>
          </a:p>
          <a:p>
            <a:pPr eaLnBrk="1" hangingPunct="1"/>
            <a:r>
              <a:rPr lang="tr-TR" altLang="tr-TR" sz="2400"/>
              <a:t>İneklerde ve özellikle düvelerde östrojenik etkiyle endometriumun damar katındaki değişiklik sonucu diapedez tarzında bir kanama görülür (</a:t>
            </a:r>
            <a:r>
              <a:rPr lang="tr-TR" altLang="tr-TR" sz="2400" b="1" i="1"/>
              <a:t>metaöstrus kanaması</a:t>
            </a:r>
            <a:r>
              <a:rPr lang="tr-TR" altLang="tr-TR" sz="2400"/>
              <a:t>).</a:t>
            </a:r>
          </a:p>
          <a:p>
            <a:pPr eaLnBrk="1" hangingPunct="1"/>
            <a:r>
              <a:rPr lang="tr-TR" altLang="tr-TR" sz="2400"/>
              <a:t>Pratikte östrusun bittiğini gösterir.</a:t>
            </a:r>
          </a:p>
          <a:p>
            <a:pPr eaLnBrk="1" hangingPunct="1"/>
            <a:r>
              <a:rPr lang="tr-TR" altLang="tr-TR" sz="2400"/>
              <a:t>Bu dönemde folliküler granuloza hücreleri luteinleşmeye başlar.</a:t>
            </a:r>
          </a:p>
          <a:p>
            <a:pPr eaLnBrk="1" hangingPunct="1"/>
            <a:r>
              <a:rPr lang="tr-TR" altLang="tr-TR" sz="2400"/>
              <a:t>Ağırlıklı olarak Corpus hemorajikum bulunur. Daha sonra Cl. adını alır.</a:t>
            </a:r>
          </a:p>
          <a:p>
            <a:pPr eaLnBrk="1" hangingPunct="1"/>
            <a:r>
              <a:rPr lang="tr-TR" altLang="tr-TR" sz="2400"/>
              <a:t>Cl. gelişimiyle bu evre sonlanır.</a:t>
            </a:r>
          </a:p>
          <a:p>
            <a:pPr eaLnBrk="1" hangingPunct="1"/>
            <a:endParaRPr lang="tr-TR" altLang="tr-TR" sz="2400">
              <a:solidFill>
                <a:srgbClr val="FFFF00"/>
              </a:solidFill>
            </a:endParaRPr>
          </a:p>
        </p:txBody>
      </p:sp>
    </p:spTree>
    <p:extLst>
      <p:ext uri="{BB962C8B-B14F-4D97-AF65-F5344CB8AC3E}">
        <p14:creationId xmlns:p14="http://schemas.microsoft.com/office/powerpoint/2010/main" val="1225231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İneklerde Östrus Siklusu</a:t>
            </a:r>
          </a:p>
        </p:txBody>
      </p:sp>
      <p:sp>
        <p:nvSpPr>
          <p:cNvPr id="60419" name="Rectangle 3"/>
          <p:cNvSpPr>
            <a:spLocks noGrp="1" noChangeArrowheads="1"/>
          </p:cNvSpPr>
          <p:nvPr>
            <p:ph idx="1"/>
          </p:nvPr>
        </p:nvSpPr>
        <p:spPr>
          <a:xfrm>
            <a:off x="2209800" y="1295400"/>
            <a:ext cx="7772400" cy="4800600"/>
          </a:xfrm>
        </p:spPr>
        <p:txBody>
          <a:bodyPr/>
          <a:lstStyle/>
          <a:p>
            <a:pPr eaLnBrk="1" hangingPunct="1"/>
            <a:endParaRPr lang="tr-TR" altLang="tr-TR" sz="2400" b="1" i="1"/>
          </a:p>
          <a:p>
            <a:pPr eaLnBrk="1" hangingPunct="1"/>
            <a:r>
              <a:rPr lang="tr-TR" altLang="tr-TR" sz="2400" b="1" i="1"/>
              <a:t>Diöstrus</a:t>
            </a:r>
          </a:p>
          <a:p>
            <a:pPr eaLnBrk="1" hangingPunct="1"/>
            <a:r>
              <a:rPr lang="tr-TR" altLang="tr-TR" sz="2400"/>
              <a:t>Cl.’un aktif olarak progesteron (P4) salgıladığı dönemdir.</a:t>
            </a:r>
          </a:p>
          <a:p>
            <a:pPr eaLnBrk="1" hangingPunct="1"/>
            <a:r>
              <a:rPr lang="tr-TR" altLang="tr-TR" sz="2400"/>
              <a:t>Süresi 14-18 gün arasında değişir.</a:t>
            </a:r>
          </a:p>
          <a:p>
            <a:pPr eaLnBrk="1" hangingPunct="1"/>
            <a:r>
              <a:rPr lang="tr-TR" altLang="tr-TR" sz="2400"/>
              <a:t>Progesteron etkisiyle endometrial bezlerde salgı artışı meydana gelir. </a:t>
            </a:r>
          </a:p>
          <a:p>
            <a:pPr eaLnBrk="1" hangingPunct="1"/>
            <a:r>
              <a:rPr lang="tr-TR" altLang="tr-TR" sz="2400"/>
              <a:t>Oluşan bu salgı </a:t>
            </a:r>
            <a:r>
              <a:rPr lang="tr-TR" altLang="tr-TR" sz="2400" b="1" i="1"/>
              <a:t> uterus sütü </a:t>
            </a:r>
            <a:r>
              <a:rPr lang="tr-TR" altLang="tr-TR" sz="2400"/>
              <a:t>adını alır ve implantasyona kadar geçen süreçte yavrunun beslenmesini sağlar.</a:t>
            </a:r>
          </a:p>
          <a:p>
            <a:pPr eaLnBrk="1" hangingPunct="1"/>
            <a:r>
              <a:rPr lang="tr-TR" altLang="tr-TR" sz="2400"/>
              <a:t>14-18. günün sonunda Cl. regrese olur.</a:t>
            </a:r>
          </a:p>
        </p:txBody>
      </p:sp>
    </p:spTree>
    <p:extLst>
      <p:ext uri="{BB962C8B-B14F-4D97-AF65-F5344CB8AC3E}">
        <p14:creationId xmlns:p14="http://schemas.microsoft.com/office/powerpoint/2010/main" val="237532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1443" name="Rectangle 3"/>
          <p:cNvSpPr>
            <a:spLocks noGrp="1" noChangeArrowheads="1"/>
          </p:cNvSpPr>
          <p:nvPr>
            <p:ph idx="1"/>
          </p:nvPr>
        </p:nvSpPr>
        <p:spPr>
          <a:xfrm>
            <a:off x="2209800" y="1295400"/>
            <a:ext cx="7772400" cy="4800600"/>
          </a:xfrm>
        </p:spPr>
        <p:txBody>
          <a:bodyPr/>
          <a:lstStyle/>
          <a:p>
            <a:pPr algn="ctr" eaLnBrk="1" hangingPunct="1">
              <a:buFontTx/>
              <a:buNone/>
            </a:pPr>
            <a:r>
              <a:rPr lang="tr-TR" altLang="tr-TR" sz="2400" b="1" u="sng">
                <a:solidFill>
                  <a:srgbClr val="FF0000"/>
                </a:solidFill>
                <a:latin typeface="Tahoma" charset="0"/>
                <a:ea typeface="Tahoma" charset="0"/>
                <a:cs typeface="Tahoma" charset="0"/>
              </a:rPr>
              <a:t>MEVSİMSEL REPRODUKTİF AŞAMALAR</a:t>
            </a:r>
            <a:r>
              <a:rPr lang="tr-TR" altLang="tr-TR" sz="2400">
                <a:solidFill>
                  <a:srgbClr val="FF0000"/>
                </a:solidFill>
              </a:rPr>
              <a:t> </a:t>
            </a:r>
          </a:p>
          <a:p>
            <a:pPr algn="just" eaLnBrk="1" hangingPunct="1">
              <a:buFontTx/>
              <a:buNone/>
            </a:pPr>
            <a:r>
              <a:rPr lang="tr-TR" altLang="tr-TR" sz="2400">
                <a:solidFill>
                  <a:srgbClr val="FF0000"/>
                </a:solidFill>
                <a:latin typeface="Tahoma" charset="0"/>
              </a:rPr>
              <a:t>				</a:t>
            </a:r>
            <a:r>
              <a:rPr lang="tr-TR" altLang="tr-TR" sz="2400">
                <a:solidFill>
                  <a:srgbClr val="FF0000"/>
                </a:solidFill>
                <a:latin typeface="Tahoma" charset="0"/>
                <a:ea typeface="Tahoma" charset="0"/>
                <a:cs typeface="Tahoma" charset="0"/>
              </a:rPr>
              <a:t>ÜREME SEZONU</a:t>
            </a:r>
            <a:endParaRPr lang="tr-TR" altLang="tr-TR" sz="2400">
              <a:solidFill>
                <a:srgbClr val="FF0000"/>
              </a:solidFill>
              <a:ea typeface="Times New Roman" charset="-94"/>
              <a:cs typeface="Times New Roman" charset="-94"/>
            </a:endParaRPr>
          </a:p>
          <a:p>
            <a:pPr algn="just" eaLnBrk="1" hangingPunct="1">
              <a:buFontTx/>
              <a:buNone/>
            </a:pPr>
            <a:endParaRPr lang="tr-TR" altLang="tr-TR" sz="2400">
              <a:solidFill>
                <a:srgbClr val="FFFF00"/>
              </a:solidFill>
              <a:ea typeface="Times New Roman" charset="-94"/>
              <a:cs typeface="Times New Roman" charset="-94"/>
            </a:endParaRPr>
          </a:p>
          <a:p>
            <a:pPr algn="just" eaLnBrk="1" hangingPunct="1"/>
            <a:endParaRPr lang="tr-TR" altLang="tr-TR" sz="2400">
              <a:latin typeface="Tahoma" charset="0"/>
              <a:ea typeface="Tahoma" charset="0"/>
              <a:cs typeface="Tahoma" charset="0"/>
            </a:endParaRPr>
          </a:p>
          <a:p>
            <a:pPr algn="just" eaLnBrk="1" hangingPunct="1"/>
            <a:r>
              <a:rPr lang="tr-TR" altLang="tr-TR" sz="2400">
                <a:latin typeface="Tahoma" charset="0"/>
                <a:ea typeface="Tahoma" charset="0"/>
                <a:cs typeface="Tahoma" charset="0"/>
              </a:rPr>
              <a:t>Kısraklarda üreme sezonu, eğer kısrak gebe değilse tekrarlayan birçok östrus siklusunun gebelikle sonlanabileceği, yılın belirli bir dönemidir. </a:t>
            </a:r>
            <a:endParaRPr lang="tr-TR" altLang="tr-TR" sz="2400">
              <a:latin typeface="Tahoma" charset="0"/>
            </a:endParaRPr>
          </a:p>
          <a:p>
            <a:pPr algn="just" eaLnBrk="1" hangingPunct="1"/>
            <a:endParaRPr lang="tr-TR" altLang="tr-TR" sz="2400">
              <a:latin typeface="Tahoma" charset="0"/>
              <a:ea typeface="Tahoma" charset="0"/>
              <a:cs typeface="Tahoma" charset="0"/>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39199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2467" name="Rectangle 3"/>
          <p:cNvSpPr>
            <a:spLocks noGrp="1" noChangeArrowheads="1"/>
          </p:cNvSpPr>
          <p:nvPr>
            <p:ph idx="1"/>
          </p:nvPr>
        </p:nvSpPr>
        <p:spPr>
          <a:xfrm>
            <a:off x="2209800" y="1295400"/>
            <a:ext cx="7772400" cy="4800600"/>
          </a:xfrm>
        </p:spPr>
        <p:txBody>
          <a:bodyPr/>
          <a:lstStyle/>
          <a:p>
            <a:pPr algn="ctr" eaLnBrk="1" hangingPunct="1">
              <a:buFontTx/>
              <a:buNone/>
            </a:pPr>
            <a:r>
              <a:rPr lang="tr-TR" altLang="tr-TR" sz="2400">
                <a:solidFill>
                  <a:srgbClr val="FF0000"/>
                </a:solidFill>
                <a:latin typeface="Tahoma" charset="0"/>
                <a:ea typeface="Tahoma" charset="0"/>
                <a:cs typeface="Tahoma" charset="0"/>
              </a:rPr>
              <a:t>SONBAHAR GEÇİŞİ (AUTMNAL TRANSITION)</a:t>
            </a:r>
            <a:endParaRPr lang="tr-TR" altLang="tr-TR" sz="2400">
              <a:solidFill>
                <a:srgbClr val="FF0000"/>
              </a:solidFill>
              <a:ea typeface="Times New Roman" charset="-94"/>
              <a:cs typeface="Times New Roman" charset="-94"/>
            </a:endParaRPr>
          </a:p>
          <a:p>
            <a:pPr algn="just" eaLnBrk="1" hangingPunct="1"/>
            <a:endParaRPr lang="tr-TR" altLang="tr-TR" sz="2400">
              <a:latin typeface="Tahoma" charset="0"/>
              <a:ea typeface="Tahoma" charset="0"/>
              <a:cs typeface="Tahoma" charset="0"/>
            </a:endParaRPr>
          </a:p>
          <a:p>
            <a:pPr algn="just" eaLnBrk="1" hangingPunct="1"/>
            <a:r>
              <a:rPr lang="tr-TR" altLang="tr-TR" sz="2400">
                <a:latin typeface="Tahoma" charset="0"/>
                <a:ea typeface="Tahoma" charset="0"/>
                <a:cs typeface="Tahoma" charset="0"/>
              </a:rPr>
              <a:t>Sonbahar aylarında reproduktif verimliliğin kesilmesi, diğer reproduktif evrelere göre daha az tanımlanabilen bir dönemdir. </a:t>
            </a:r>
            <a:endParaRPr lang="tr-TR" altLang="tr-TR" sz="2400">
              <a:latin typeface="Tahoma" charset="0"/>
            </a:endParaRPr>
          </a:p>
          <a:p>
            <a:pPr algn="just" eaLnBrk="1" hangingPunct="1"/>
            <a:r>
              <a:rPr lang="tr-TR" altLang="tr-TR" sz="2400">
                <a:latin typeface="Tahoma" charset="0"/>
                <a:ea typeface="Tahoma" charset="0"/>
                <a:cs typeface="Tahoma" charset="0"/>
              </a:rPr>
              <a:t>GnRH ve dolayısı ile LH ve FSH salınımındaki azalmanın etkisiyle başlar. </a:t>
            </a:r>
            <a:endParaRPr lang="tr-TR" altLang="tr-TR" sz="2400">
              <a:latin typeface="Tahoma" charset="0"/>
            </a:endParaRPr>
          </a:p>
          <a:p>
            <a:pPr algn="just" eaLnBrk="1" hangingPunct="1"/>
            <a:r>
              <a:rPr lang="tr-TR" altLang="tr-TR" sz="2400">
                <a:latin typeface="Tahoma" charset="0"/>
                <a:ea typeface="Tahoma" charset="0"/>
                <a:cs typeface="Tahoma" charset="0"/>
              </a:rPr>
              <a:t>Bu evreye geçişte ise azalan gün ışığı gibi çevresel faktörler adı geçen bu hormonların salınımını azaltır. </a:t>
            </a:r>
            <a:endParaRPr lang="tr-TR" altLang="tr-TR" sz="2400">
              <a:ea typeface="Times New Roman" charset="-94"/>
              <a:cs typeface="Times New Roman" charset="-94"/>
            </a:endParaRPr>
          </a:p>
          <a:p>
            <a:pPr eaLnBrk="1" hangingPunct="1"/>
            <a:endParaRPr lang="tr-TR" altLang="tr-TR" sz="2400">
              <a:solidFill>
                <a:srgbClr val="FFFF00"/>
              </a:solidFill>
            </a:endParaRPr>
          </a:p>
        </p:txBody>
      </p:sp>
    </p:spTree>
    <p:extLst>
      <p:ext uri="{BB962C8B-B14F-4D97-AF65-F5344CB8AC3E}">
        <p14:creationId xmlns:p14="http://schemas.microsoft.com/office/powerpoint/2010/main" val="1690924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2209800" y="609600"/>
            <a:ext cx="7772400" cy="533400"/>
          </a:xfrm>
        </p:spPr>
        <p:txBody>
          <a:bodyPr rtlCol="0">
            <a:normAutofit/>
          </a:bodyPr>
          <a:lstStyle/>
          <a:p>
            <a:pPr>
              <a:defRPr/>
            </a:pPr>
            <a:r>
              <a:rPr lang="tr-TR" sz="3200" dirty="0">
                <a:solidFill>
                  <a:srgbClr val="FF0000"/>
                </a:solidFill>
              </a:rPr>
              <a:t>Kısrakta Östrus Siklusu</a:t>
            </a:r>
          </a:p>
        </p:txBody>
      </p:sp>
      <p:sp>
        <p:nvSpPr>
          <p:cNvPr id="63491" name="Rectangle 3"/>
          <p:cNvSpPr>
            <a:spLocks noGrp="1" noChangeArrowheads="1"/>
          </p:cNvSpPr>
          <p:nvPr>
            <p:ph idx="1"/>
          </p:nvPr>
        </p:nvSpPr>
        <p:spPr>
          <a:xfrm>
            <a:off x="1828800" y="1295400"/>
            <a:ext cx="8534400" cy="4800600"/>
          </a:xfrm>
        </p:spPr>
        <p:txBody>
          <a:bodyPr/>
          <a:lstStyle/>
          <a:p>
            <a:pPr algn="ctr" eaLnBrk="1" hangingPunct="1">
              <a:lnSpc>
                <a:spcPct val="90000"/>
              </a:lnSpc>
              <a:buFontTx/>
              <a:buNone/>
            </a:pPr>
            <a:r>
              <a:rPr lang="tr-TR" altLang="tr-TR" sz="2400">
                <a:solidFill>
                  <a:srgbClr val="FF0000"/>
                </a:solidFill>
                <a:latin typeface="Tahoma" charset="0"/>
                <a:ea typeface="Tahoma" charset="0"/>
                <a:cs typeface="Tahoma" charset="0"/>
              </a:rPr>
              <a:t>ANÖSTRUS</a:t>
            </a:r>
          </a:p>
          <a:p>
            <a:pPr algn="ctr" eaLnBrk="1" hangingPunct="1">
              <a:lnSpc>
                <a:spcPct val="90000"/>
              </a:lnSpc>
              <a:buFontTx/>
              <a:buNone/>
            </a:pPr>
            <a:endParaRPr lang="tr-TR" altLang="tr-TR" sz="2400">
              <a:solidFill>
                <a:srgbClr val="FF0000"/>
              </a:solidFill>
              <a:ea typeface="Times New Roman" charset="-94"/>
              <a:cs typeface="Times New Roman" charset="-94"/>
            </a:endParaRPr>
          </a:p>
          <a:p>
            <a:pPr algn="just" eaLnBrk="1" hangingPunct="1">
              <a:lnSpc>
                <a:spcPct val="90000"/>
              </a:lnSpc>
            </a:pPr>
            <a:r>
              <a:rPr lang="tr-TR" altLang="tr-TR" sz="2400">
                <a:ea typeface="Tahoma" charset="0"/>
                <a:cs typeface="Tahoma" charset="0"/>
              </a:rPr>
              <a:t>Anöstrus, reproduktif yetersizliğin tam olarak başladığı ve hipotalamik GnRH, FSH ve LH’nın miktar ve salınımında belirgin olarak bir azalma . </a:t>
            </a:r>
            <a:endParaRPr lang="tr-TR" altLang="tr-TR" sz="2400"/>
          </a:p>
          <a:p>
            <a:pPr algn="just" eaLnBrk="1" hangingPunct="1">
              <a:lnSpc>
                <a:spcPct val="90000"/>
              </a:lnSpc>
            </a:pPr>
            <a:r>
              <a:rPr lang="tr-TR" altLang="tr-TR" sz="2400">
                <a:ea typeface="Tahoma" charset="0"/>
                <a:cs typeface="Tahoma" charset="0"/>
              </a:rPr>
              <a:t>Ovaryumlarda morfolojik olmayan , fonksiyonel bir atrofi gözlenmektedir.</a:t>
            </a:r>
            <a:endParaRPr lang="tr-TR" altLang="tr-TR" sz="2400"/>
          </a:p>
          <a:p>
            <a:pPr algn="just" eaLnBrk="1" hangingPunct="1">
              <a:lnSpc>
                <a:spcPct val="90000"/>
              </a:lnSpc>
            </a:pPr>
            <a:r>
              <a:rPr lang="tr-TR" altLang="tr-TR" sz="2400"/>
              <a:t>O</a:t>
            </a:r>
            <a:r>
              <a:rPr lang="tr-TR" altLang="tr-TR" sz="2400">
                <a:ea typeface="Tahoma" charset="0"/>
                <a:cs typeface="Tahoma" charset="0"/>
              </a:rPr>
              <a:t>varyumlar üzerinde 5-10 mm büyüklüğünde folliküllere rastlanılabilmektedir. </a:t>
            </a:r>
            <a:endParaRPr lang="tr-TR" altLang="tr-TR" sz="2400"/>
          </a:p>
          <a:p>
            <a:pPr algn="just" eaLnBrk="1" hangingPunct="1">
              <a:lnSpc>
                <a:spcPct val="90000"/>
              </a:lnSpc>
            </a:pPr>
            <a:r>
              <a:rPr lang="tr-TR" altLang="tr-TR" sz="2400"/>
              <a:t>K</a:t>
            </a:r>
            <a:r>
              <a:rPr lang="tr-TR" altLang="tr-TR" sz="2400">
                <a:ea typeface="Tahoma" charset="0"/>
                <a:cs typeface="Tahoma" charset="0"/>
              </a:rPr>
              <a:t>ısraklar aygıra karşı pasif davranışlar gösterir. Kısrak, aygırın varlığında herhangi bir reaksiyon vermez, aşıma izin verse de çiftleşme kuyruğun aşağıda tutulmasıyla engellenir.</a:t>
            </a:r>
            <a:endParaRPr lang="tr-TR" altLang="tr-TR" sz="2400">
              <a:ea typeface="Times New Roman" charset="-94"/>
              <a:cs typeface="Times New Roman" charset="-94"/>
            </a:endParaRPr>
          </a:p>
          <a:p>
            <a:pPr eaLnBrk="1" hangingPunct="1">
              <a:lnSpc>
                <a:spcPct val="90000"/>
              </a:lnSpc>
            </a:pPr>
            <a:endParaRPr lang="tr-TR" altLang="tr-TR" sz="2400">
              <a:solidFill>
                <a:srgbClr val="FFFF00"/>
              </a:solidFill>
            </a:endParaRPr>
          </a:p>
        </p:txBody>
      </p:sp>
    </p:spTree>
    <p:extLst>
      <p:ext uri="{BB962C8B-B14F-4D97-AF65-F5344CB8AC3E}">
        <p14:creationId xmlns:p14="http://schemas.microsoft.com/office/powerpoint/2010/main" val="1722080077"/>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1311</Words>
  <Application>Microsoft Macintosh PowerPoint</Application>
  <PresentationFormat>Geniş Ekran</PresentationFormat>
  <Paragraphs>224</Paragraphs>
  <Slides>33</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33</vt:i4>
      </vt:variant>
    </vt:vector>
  </HeadingPairs>
  <TitlesOfParts>
    <vt:vector size="41" baseType="lpstr">
      <vt:lpstr>Calibri Light</vt:lpstr>
      <vt:lpstr>Arial</vt:lpstr>
      <vt:lpstr>Calibri</vt:lpstr>
      <vt:lpstr>Garamond</vt:lpstr>
      <vt:lpstr>Tahoma</vt:lpstr>
      <vt:lpstr>Times New Roman</vt:lpstr>
      <vt:lpstr>Wingdings</vt:lpstr>
      <vt:lpstr>Office Teması</vt:lpstr>
      <vt:lpstr>PUBERTAS ve SİKLİK AKTİVİTENİN BAŞLAMASI-3</vt:lpstr>
      <vt:lpstr>İneklerde Östrus Siklusu</vt:lpstr>
      <vt:lpstr>İneklerde Östrus Siklusu</vt:lpstr>
      <vt:lpstr>İneklerde Östrus Siklusu</vt:lpstr>
      <vt:lpstr>İneklerde Östrus Siklusu</vt:lpstr>
      <vt:lpstr>İneklerde Östrus Siklusu</vt:lpstr>
      <vt:lpstr>Kısrakta Östrus Siklusu</vt:lpstr>
      <vt:lpstr>Kısrakta Östrus Siklusu</vt:lpstr>
      <vt:lpstr>Kısrakta Östrus Siklusu</vt:lpstr>
      <vt:lpstr>Kısrakta Östrus Siklusu</vt:lpstr>
      <vt:lpstr>Kısrakta Östrus Siklusu</vt:lpstr>
      <vt:lpstr>Kısrakta Östrus Siklusu</vt:lpstr>
      <vt:lpstr>Kısrakta Östrus Siklusu</vt:lpstr>
      <vt:lpstr>Kısrakta Östrus Siklusu</vt:lpstr>
      <vt:lpstr>Köpeklerde Östrus Siklusu</vt:lpstr>
      <vt:lpstr>PowerPoint Sunusu</vt:lpstr>
      <vt:lpstr>PowerPoint Sunusu</vt:lpstr>
      <vt:lpstr>Kedilerde Östrus Siklusu</vt:lpstr>
      <vt:lpstr>Kedilerde Östrus Siklusu</vt:lpstr>
      <vt:lpstr>Kedilerde Östrus Siklusu</vt:lpstr>
      <vt:lpstr>Kedilerde Östrus Siklusu</vt:lpstr>
      <vt:lpstr>Kedilerde Östrus Siklusu</vt:lpstr>
      <vt:lpstr>Kedilerde Östrus Siklusu</vt:lpstr>
      <vt:lpstr>Kedilerde Östrus Siklusu</vt:lpstr>
      <vt:lpstr>Koyunlarda Östrus Siklusu</vt:lpstr>
      <vt:lpstr>Koyunlarda Östrus Siklusu</vt:lpstr>
      <vt:lpstr>Koyunlarda Östrus Siklusu</vt:lpstr>
      <vt:lpstr>Koyunlarda Östrus Siklusu</vt:lpstr>
      <vt:lpstr>Koyunlarda Östrus Siklusu</vt:lpstr>
      <vt:lpstr>Koyunlarda Östrus Siklusu</vt:lpstr>
      <vt:lpstr>Keçilerde Östrus Siklusu</vt:lpstr>
      <vt:lpstr>Keçilerde Östrus Siklusu</vt:lpstr>
      <vt:lpstr>Keçilerde Östrus Siklusu</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Microsoft Office Kullanıcısı</cp:lastModifiedBy>
  <cp:revision>2</cp:revision>
  <dcterms:created xsi:type="dcterms:W3CDTF">2018-01-22T08:04:41Z</dcterms:created>
  <dcterms:modified xsi:type="dcterms:W3CDTF">2018-01-22T08:06:14Z</dcterms:modified>
</cp:coreProperties>
</file>