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7" r:id="rId8"/>
    <p:sldId id="269" r:id="rId9"/>
    <p:sldId id="272" r:id="rId10"/>
    <p:sldId id="285" r:id="rId11"/>
    <p:sldId id="28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76896-0730-44D0-AF4C-C482A590AD3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01A5-816B-4A19-AE9D-6CD259F3A40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6038290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 Sistemlerinde Dönüşüme Yol Açan– “Gelişmiş Ülkeler”</a:t>
                      </a:r>
                    </a:p>
                    <a:p>
                      <a:pPr lvl="1">
                        <a:buFont typeface="Wingdings" pitchFamily="2" charset="2"/>
                        <a:buChar char="v"/>
                      </a:pPr>
                      <a:r>
                        <a:rPr lang="tr-T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 Krizinin Nedenleri </a:t>
                      </a:r>
                      <a:endParaRPr lang="tr-T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1.Toplumsal 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 lvl="1"/>
            <a:r>
              <a:rPr lang="tr-TR" b="1" dirty="0" smtClean="0"/>
              <a:t>İşgücü</a:t>
            </a:r>
          </a:p>
          <a:p>
            <a:endParaRPr lang="tr-TR" dirty="0" smtClean="0"/>
          </a:p>
          <a:p>
            <a:pPr lvl="0"/>
            <a:r>
              <a:rPr lang="tr-TR" dirty="0"/>
              <a:t>Kronik ve yüksek işsizlik, sosyal güvenlik sistemleri açısından çift yönlü bir olumsuz etki yaratmaktadır.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Bir </a:t>
            </a:r>
            <a:r>
              <a:rPr lang="tr-TR" dirty="0"/>
              <a:t>yandan sosyal güvenlik sistemlerine yapılan katılımlarda bir düşüşün yaşanmasına neden olurken,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diğer </a:t>
            </a:r>
            <a:r>
              <a:rPr lang="tr-TR" dirty="0"/>
              <a:t>yandan işsizlik sigortasından yararlananların düzeyinde bir artış yaşanması şartıyla bu sistemlerin giderlerinde artışlar yaşanmasına katkı sağlamaktadır.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1.Toplumsal 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 lvl="1"/>
            <a:r>
              <a:rPr lang="tr-TR" b="1" dirty="0" smtClean="0"/>
              <a:t>Aile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Geleneksel aile yapısının özellikle Batı toplumlarında son yıllarda ciddi bir değişim geçirdiği gözlenmektedir. 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Aile yapısında yaşanan değişimler; </a:t>
            </a:r>
          </a:p>
          <a:p>
            <a:pPr lvl="1"/>
            <a:r>
              <a:rPr lang="tr-TR" dirty="0" smtClean="0"/>
              <a:t>boşanma oranlarının artması,</a:t>
            </a:r>
          </a:p>
          <a:p>
            <a:pPr lvl="1"/>
            <a:r>
              <a:rPr lang="tr-TR" dirty="0" smtClean="0"/>
              <a:t> tek ebeveynli aile sayısında yaşanan artışlar, </a:t>
            </a:r>
          </a:p>
          <a:p>
            <a:pPr lvl="1"/>
            <a:r>
              <a:rPr lang="tr-TR" dirty="0" smtClean="0"/>
              <a:t>çocukla ilgili toplumsal kabullerin değişmesi ve </a:t>
            </a:r>
          </a:p>
          <a:p>
            <a:pPr lvl="1"/>
            <a:r>
              <a:rPr lang="tr-TR" dirty="0" smtClean="0"/>
              <a:t>doğurganlık oranının azalması, </a:t>
            </a:r>
          </a:p>
          <a:p>
            <a:pPr lvl="1"/>
            <a:r>
              <a:rPr lang="tr-TR" dirty="0" smtClean="0"/>
              <a:t>bireyciliğin ön plana çıkmaya başlaması, </a:t>
            </a:r>
          </a:p>
          <a:p>
            <a:pPr lvl="1"/>
            <a:r>
              <a:rPr lang="tr-TR" dirty="0" smtClean="0"/>
              <a:t>bağımsız yaşama isteğinin genel kabul görmesi </a:t>
            </a:r>
          </a:p>
          <a:p>
            <a:pPr lvl="1"/>
            <a:r>
              <a:rPr lang="tr-TR" dirty="0" smtClean="0"/>
              <a:t>ve ailenin giderek daha da küçülmesi </a:t>
            </a:r>
          </a:p>
          <a:p>
            <a:pPr lvl="0"/>
            <a:r>
              <a:rPr lang="tr-TR" dirty="0" smtClean="0"/>
              <a:t>olarak sıralanabilir.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</a:t>
            </a:r>
            <a:r>
              <a:rPr lang="tr-TR" b="1" u="sng" dirty="0">
                <a:solidFill>
                  <a:srgbClr val="FF0000"/>
                </a:solidFill>
              </a:rPr>
              <a:t>Güvenlik Krizinin </a:t>
            </a:r>
            <a:r>
              <a:rPr lang="tr-TR" b="1" u="sng" dirty="0" smtClean="0">
                <a:solidFill>
                  <a:srgbClr val="FF0000"/>
                </a:solidFill>
              </a:rPr>
              <a:t>Nedenleri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r>
              <a:rPr lang="tr-TR" dirty="0"/>
              <a:t>Gelişmiş ülkelerde gerek toplumsal yapıda yaşanan dönüşüm, gerekse ekonomik yapıda ve diğer alanlarda gerçekleşen dönüşüm bu ülkelerin sosyal güvenlik sistemlerinde krizin yaşanmasına neden olmuş ve yeni arayışları gündeme getirmiştir.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</a:t>
            </a:r>
            <a:r>
              <a:rPr lang="tr-TR" b="1" u="sng" dirty="0">
                <a:solidFill>
                  <a:srgbClr val="FF0000"/>
                </a:solidFill>
              </a:rPr>
              <a:t>Güvenlik Krizinin </a:t>
            </a:r>
            <a:r>
              <a:rPr lang="tr-TR" b="1" u="sng" dirty="0" smtClean="0">
                <a:solidFill>
                  <a:srgbClr val="FF0000"/>
                </a:solidFill>
              </a:rPr>
              <a:t>Nedenleri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b="1" dirty="0"/>
              <a:t>1.Toplumsal </a:t>
            </a:r>
            <a:r>
              <a:rPr lang="tr-TR" b="1" dirty="0" smtClean="0"/>
              <a:t>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 lvl="1"/>
            <a:r>
              <a:rPr lang="tr-TR" dirty="0"/>
              <a:t>Devletin Yeniden </a:t>
            </a:r>
            <a:r>
              <a:rPr lang="tr-TR" dirty="0" smtClean="0"/>
              <a:t>Yapılanması</a:t>
            </a:r>
          </a:p>
          <a:p>
            <a:pPr lvl="1"/>
            <a:r>
              <a:rPr lang="tr-TR" dirty="0" smtClean="0"/>
              <a:t>İşgücü</a:t>
            </a:r>
          </a:p>
          <a:p>
            <a:pPr lvl="1"/>
            <a:r>
              <a:rPr lang="tr-TR" dirty="0" smtClean="0"/>
              <a:t>Aile</a:t>
            </a:r>
            <a:endParaRPr lang="tr-TR" b="1" dirty="0" smtClean="0"/>
          </a:p>
          <a:p>
            <a:pPr>
              <a:buNone/>
            </a:pPr>
            <a:r>
              <a:rPr lang="tr-TR" b="1" dirty="0"/>
              <a:t>2.Ekonomik Yapıda </a:t>
            </a:r>
            <a:r>
              <a:rPr lang="tr-TR" b="1" dirty="0" smtClean="0"/>
              <a:t>Yaşanan Dönüşüm</a:t>
            </a:r>
          </a:p>
          <a:p>
            <a:pPr>
              <a:buNone/>
            </a:pPr>
            <a:r>
              <a:rPr lang="tr-TR" b="1" dirty="0" smtClean="0"/>
              <a:t>3.Diğer </a:t>
            </a:r>
            <a:r>
              <a:rPr lang="tr-TR" b="1" dirty="0"/>
              <a:t>Nedenler</a:t>
            </a:r>
            <a:endParaRPr lang="tr-TR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1.Toplumsal 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dirty="0"/>
              <a:t>Toplumsal yapıda yaşanan dönüşüm, bireylerin yaşadıkları çevre ile ilgili değer yargılarında meydana </a:t>
            </a:r>
            <a:r>
              <a:rPr lang="tr-TR" dirty="0" smtClean="0"/>
              <a:t>gelen </a:t>
            </a:r>
            <a:r>
              <a:rPr lang="tr-TR" dirty="0"/>
              <a:t>değişim olarak ifade edilebilir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toplumsal </a:t>
            </a:r>
            <a:r>
              <a:rPr lang="tr-TR" dirty="0" smtClean="0"/>
              <a:t>dönüşüm kapsamında; </a:t>
            </a:r>
            <a:r>
              <a:rPr lang="tr-TR" dirty="0"/>
              <a:t>“devletin yeniden yapılanması”, “işgücü” ve “aile” olmak üzere üçlü bir yapıda </a:t>
            </a:r>
            <a:r>
              <a:rPr lang="tr-TR" dirty="0" smtClean="0"/>
              <a:t>değerlendirmede bulunacağız.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1.Toplumsal 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 lvl="1"/>
            <a:r>
              <a:rPr lang="tr-TR" b="1" i="1" u="sng" dirty="0"/>
              <a:t>Devletin Yeniden </a:t>
            </a:r>
            <a:r>
              <a:rPr lang="tr-TR" b="1" i="1" u="sng" dirty="0" smtClean="0"/>
              <a:t>Yapılanması</a:t>
            </a:r>
          </a:p>
          <a:p>
            <a:pPr lvl="1">
              <a:buNone/>
            </a:pPr>
            <a:endParaRPr lang="tr-TR" b="1" i="1" u="sng" dirty="0" smtClean="0"/>
          </a:p>
          <a:p>
            <a:r>
              <a:rPr lang="tr-TR" dirty="0"/>
              <a:t>1970’lerde yaşanan ekonomik ve sosyal krizler, devletin işlev ve görevleri üzerine bir dizi yeni tartışmalar başlatarak, süreç içerisinde devletin ekonomik ve sosyal refaha ilişkin fonksiyonlarını aşındırmaya başlamıştır.</a:t>
            </a:r>
            <a:endParaRPr lang="tr-TR" b="1" i="1" u="sn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1.Toplumsal 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 lvl="1"/>
            <a:r>
              <a:rPr lang="tr-TR" b="1" i="1" u="sng" dirty="0"/>
              <a:t>Devletin Yeniden </a:t>
            </a:r>
            <a:r>
              <a:rPr lang="tr-TR" b="1" i="1" u="sng" dirty="0" smtClean="0"/>
              <a:t>Yapılanması</a:t>
            </a:r>
          </a:p>
          <a:p>
            <a:pPr lvl="1">
              <a:buNone/>
            </a:pPr>
            <a:endParaRPr lang="tr-TR" b="1" i="1" u="sng" dirty="0" smtClean="0"/>
          </a:p>
          <a:p>
            <a:r>
              <a:rPr lang="tr-TR" dirty="0"/>
              <a:t>Daha öncede ifade </a:t>
            </a:r>
            <a:r>
              <a:rPr lang="tr-TR" dirty="0" smtClean="0"/>
              <a:t>ettiğimiz </a:t>
            </a:r>
            <a:r>
              <a:rPr lang="tr-TR" dirty="0"/>
              <a:t>gibi </a:t>
            </a:r>
            <a:r>
              <a:rPr lang="tr-TR" dirty="0" err="1"/>
              <a:t>neo</a:t>
            </a:r>
            <a:r>
              <a:rPr lang="tr-TR" dirty="0"/>
              <a:t>-liberal anlayış çerçevesinde devlete;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ekonomik </a:t>
            </a:r>
            <a:r>
              <a:rPr lang="tr-TR" dirty="0"/>
              <a:t>ve toplumsal yaşama müdahalede bulunan bir görevden ziyade,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kapitalist </a:t>
            </a:r>
            <a:r>
              <a:rPr lang="tr-TR" dirty="0"/>
              <a:t>üretim ilişkilerinin düzen ve güven içerisinde kurulmasına katkı sağlayacak bir görev tanımlaması </a:t>
            </a:r>
            <a:r>
              <a:rPr lang="tr-TR" dirty="0" smtClean="0"/>
              <a:t>yapılmıştır.</a:t>
            </a:r>
            <a:endParaRPr lang="tr-TR" b="1" i="1" u="sng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1.Toplumsal 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 lvl="1"/>
            <a:r>
              <a:rPr lang="tr-TR" b="1" i="1" u="sng" dirty="0"/>
              <a:t>Devletin Yeniden </a:t>
            </a:r>
            <a:r>
              <a:rPr lang="tr-TR" b="1" i="1" u="sng" dirty="0" smtClean="0"/>
              <a:t>Yapılanması</a:t>
            </a:r>
          </a:p>
          <a:p>
            <a:pPr lvl="1">
              <a:buNone/>
            </a:pPr>
            <a:endParaRPr lang="tr-TR" b="1" i="1" u="sng" dirty="0" smtClean="0"/>
          </a:p>
          <a:p>
            <a:r>
              <a:rPr lang="tr-TR" dirty="0"/>
              <a:t>Hizmetlerin özel sektör tarafından sunulmasının yarattığı etki, özellikle dar gelirli toplumsal guruplar üzerinde etkili olmakta ve bu kesimin sosyal hizmetlere erişimi konusunda çeşitli sıkıntılarla karşı karşıya kalmasına neden olmaktadır.</a:t>
            </a:r>
            <a:endParaRPr lang="tr-TR" b="1" i="1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1.Toplumsal 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 lvl="1"/>
            <a:r>
              <a:rPr lang="tr-TR" b="1" dirty="0" smtClean="0"/>
              <a:t>İşgücü</a:t>
            </a:r>
          </a:p>
          <a:p>
            <a:endParaRPr lang="tr-TR" dirty="0" smtClean="0"/>
          </a:p>
          <a:p>
            <a:r>
              <a:rPr lang="tr-TR" dirty="0" smtClean="0"/>
              <a:t>Sosyal </a:t>
            </a:r>
            <a:r>
              <a:rPr lang="tr-TR" dirty="0"/>
              <a:t>güvenlik sisteminin sağlıklı bir şekilde işleyebilmesi bir bakıma işgücünün yapısına bağlıdır.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İşgücünün </a:t>
            </a:r>
            <a:r>
              <a:rPr lang="tr-TR" dirty="0"/>
              <a:t>yapısındaki değişiklikler sosyal güvenlik sistemlerinin en önemli finansman kaynağı olan primlerde de olumlu veya olumsuz anlamda değişimi beraberinde getirmektedir.</a:t>
            </a:r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1.Toplumsal Yapıda </a:t>
            </a:r>
            <a:r>
              <a:rPr lang="tr-TR" b="1" dirty="0"/>
              <a:t>Yaşanan </a:t>
            </a:r>
            <a:r>
              <a:rPr lang="tr-TR" b="1" dirty="0" smtClean="0"/>
              <a:t>Dönüşüm</a:t>
            </a:r>
          </a:p>
          <a:p>
            <a:pPr lvl="1"/>
            <a:r>
              <a:rPr lang="tr-TR" b="1" dirty="0" smtClean="0"/>
              <a:t>İşgücü</a:t>
            </a:r>
          </a:p>
          <a:p>
            <a:endParaRPr lang="tr-TR" dirty="0" smtClean="0"/>
          </a:p>
          <a:p>
            <a:r>
              <a:rPr lang="tr-TR" dirty="0"/>
              <a:t>Gelecek yıllarda yaşlı nüfusun daha da artması beklenmektedir.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da çalışmayan ve emekli aylığı alan nüfusun artışına işaret etmektedir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Özellikle son yıllarda birçok gelişmiş ülkede yaşanan sosyal güvenlik krizinin altında ülkelerin demografik yapılarını şekillendiren hızlı yaşlanma eğilimi yer almaktadır.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569</Words>
  <Application>Microsoft Office PowerPoint</Application>
  <PresentationFormat>Ekran Gösterisi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Ofis Teması</vt:lpstr>
      <vt:lpstr>T.C. ANKARA ÜNİVERSİTESİ   AYAŞ MESLEK YÜKSEK OKULU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6</cp:revision>
  <dcterms:created xsi:type="dcterms:W3CDTF">2019-03-09T13:03:30Z</dcterms:created>
  <dcterms:modified xsi:type="dcterms:W3CDTF">2020-01-15T09:40:42Z</dcterms:modified>
</cp:coreProperties>
</file>