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>
      <p:cViewPr>
        <p:scale>
          <a:sx n="123" d="100"/>
          <a:sy n="123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Hafta: Hegemonya &amp; </a:t>
            </a:r>
            <a:r>
              <a:rPr lang="tr-TR" dirty="0" err="1" smtClean="0"/>
              <a:t>sİvİl</a:t>
            </a:r>
            <a:r>
              <a:rPr lang="tr-TR" dirty="0" smtClean="0"/>
              <a:t> toplum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kavramının kullanımları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Kültürel çalışmalar – </a:t>
            </a:r>
            <a:r>
              <a:rPr lang="tr-TR" sz="2600" dirty="0" err="1" smtClean="0"/>
              <a:t>Stuart</a:t>
            </a:r>
            <a:r>
              <a:rPr lang="tr-TR" sz="2600" dirty="0" smtClean="0"/>
              <a:t> </a:t>
            </a:r>
            <a:r>
              <a:rPr lang="tr-TR" sz="2600" dirty="0" err="1" smtClean="0"/>
              <a:t>Hall</a:t>
            </a:r>
            <a:r>
              <a:rPr lang="tr-TR" sz="2600" dirty="0" smtClean="0"/>
              <a:t>: 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rıza ve tahakküm ilişkilerinin kültür alanındaki etkisi</a:t>
            </a:r>
          </a:p>
          <a:p>
            <a:pPr lvl="1"/>
            <a:r>
              <a:rPr lang="tr-TR" sz="2600" dirty="0" smtClean="0"/>
              <a:t>Düzenleme Okulu – </a:t>
            </a:r>
            <a:r>
              <a:rPr lang="tr-TR" sz="2600" dirty="0" err="1" smtClean="0"/>
              <a:t>Bob</a:t>
            </a:r>
            <a:r>
              <a:rPr lang="tr-TR" sz="2600" dirty="0" smtClean="0"/>
              <a:t> </a:t>
            </a:r>
            <a:r>
              <a:rPr lang="tr-TR" sz="2600" dirty="0" err="1" smtClean="0"/>
              <a:t>Jessop</a:t>
            </a:r>
            <a:r>
              <a:rPr lang="tr-TR" sz="2600" dirty="0" smtClean="0"/>
              <a:t>: «Birikim stratejisi» ve «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proje»</a:t>
            </a:r>
          </a:p>
          <a:p>
            <a:pPr lvl="1"/>
            <a:r>
              <a:rPr lang="tr-TR" sz="2600" dirty="0" smtClean="0"/>
              <a:t>Post-Marksizm – </a:t>
            </a:r>
            <a:r>
              <a:rPr lang="tr-TR" sz="2600" dirty="0" err="1" smtClean="0"/>
              <a:t>Laclau</a:t>
            </a:r>
            <a:r>
              <a:rPr lang="tr-TR" sz="2600" dirty="0" smtClean="0"/>
              <a:t> ve </a:t>
            </a:r>
            <a:r>
              <a:rPr lang="tr-TR" sz="2600" dirty="0" err="1" smtClean="0"/>
              <a:t>Mouffe</a:t>
            </a:r>
            <a:r>
              <a:rPr lang="tr-TR" sz="2600" dirty="0" smtClean="0"/>
              <a:t>: söylem düzeyindeki hegemonya ve radikal demokrasi</a:t>
            </a:r>
          </a:p>
          <a:p>
            <a:pPr lvl="1"/>
            <a:r>
              <a:rPr lang="tr-TR" sz="2600" dirty="0" err="1" smtClean="0"/>
              <a:t>Hegemonik</a:t>
            </a:r>
            <a:r>
              <a:rPr lang="tr-TR" sz="2600" dirty="0" smtClean="0"/>
              <a:t> uluslararası ilişkiler – </a:t>
            </a:r>
            <a:r>
              <a:rPr lang="tr-TR" sz="2600" dirty="0" err="1" smtClean="0"/>
              <a:t>Cox</a:t>
            </a:r>
            <a:r>
              <a:rPr lang="tr-TR" sz="2600" dirty="0" smtClean="0"/>
              <a:t> ve </a:t>
            </a:r>
            <a:r>
              <a:rPr lang="tr-TR" sz="2600" dirty="0" err="1" smtClean="0"/>
              <a:t>Gill</a:t>
            </a:r>
            <a:r>
              <a:rPr lang="tr-TR" sz="2600" dirty="0" smtClean="0"/>
              <a:t>: Küresel ölçekteki 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düzenin inşası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56150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/>
                </a:solidFill>
              </a:rPr>
              <a:t>Sivil toplum </a:t>
            </a:r>
            <a:r>
              <a:rPr lang="tr-TR" dirty="0" smtClean="0"/>
              <a:t>- 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Sovyetlerin dağılmasından sonra Doğu Avrupa’daki rejim değişiklikleri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Yeni toplumsal hareketler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Refah devletine yönelik eleştiriler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43434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– sivil toplum ayrımı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Özgürlüğün, gönüllülüğün, siyasal mücadelenin alanı olarak sivil toplum vs. Baskı ve müdahale aygıtı olan devlet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Hegel</a:t>
            </a:r>
            <a:r>
              <a:rPr lang="tr-TR" sz="2600" dirty="0" smtClean="0"/>
              <a:t>: sivil toplum hukukun, ortaklıkların, piyasa ekonomisinin alanı; siyasal devlet ve evrensel devlet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Hükümet dışı örgütler, özel özgürlük alanı, ekonomi ve devlet arasındaki kolektif eylem alanı olarak kamusal alan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/>
              <a:t>D</a:t>
            </a:r>
            <a:r>
              <a:rPr lang="tr-TR" sz="2600" dirty="0" smtClean="0"/>
              <a:t>evletin etkinlik alanını sınırlamak için sivil toplum içinde baskının örgütlenmesi – demokrasinin genişlemesi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32509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 – sivil toplum ikiliğinin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Gramsci</a:t>
            </a:r>
            <a:r>
              <a:rPr lang="tr-TR" sz="2600" dirty="0" smtClean="0"/>
              <a:t>: Devlet ve sivil toplum arasındaki ilişkiler tarihsel koşullar içinde kurulur – bu ayrım tarihseldir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Devlet - sivil toplum ayrımı gerçek/organik değil analitik/yöntemsel bir ayrımdır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err="1" smtClean="0"/>
              <a:t>Marx</a:t>
            </a:r>
            <a:r>
              <a:rPr lang="tr-TR" sz="2600" dirty="0" smtClean="0"/>
              <a:t>: Devlet - sivil toplum ayrımı kapitalizmin ürünüdür, siyasal devletin toplumdan bağımsızlaşması ve sivil toplumun özel çıkarın ve emeğin alanı haline gelmesi kapitalizme geçişle gerçekleşmiştir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83800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 ve 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Toplumsal sınıflar arasındaki kendiliğinden rızaya dayalı ideolojik üstünlük, denetim ve yönlendirme ilişkileri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Antik Yunan’da </a:t>
            </a:r>
            <a:r>
              <a:rPr lang="tr-TR" sz="2600" i="1" dirty="0" err="1" smtClean="0"/>
              <a:t>hegemonia</a:t>
            </a:r>
            <a:r>
              <a:rPr lang="tr-TR" sz="2600" dirty="0" smtClean="0"/>
              <a:t>: yönlendirici üstünlük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Rus devrimcileri: Çarlık rejimine karşı çıkan toplumsal gruplar arasında işçi sınıfının yönlendiriciliği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233601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Antonio</a:t>
            </a:r>
            <a:r>
              <a:rPr lang="tr-TR" dirty="0" smtClean="0"/>
              <a:t> </a:t>
            </a:r>
            <a:r>
              <a:rPr lang="tr-TR" dirty="0" err="1" smtClean="0"/>
              <a:t>Gramsci</a:t>
            </a:r>
            <a:r>
              <a:rPr lang="tr-TR" dirty="0" smtClean="0"/>
              <a:t> (1891-1937)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Kapitalizmin Avrupa’daki bunalımlarına rağmen burjuva egemenliği nasıl devam ediyor?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 egemenliğinin iki biçimi: tahakküm ve hegemonya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Tarihsel blok</a:t>
            </a:r>
            <a:r>
              <a:rPr lang="tr-TR" sz="2600" dirty="0" smtClean="0"/>
              <a:t>: ekonomik yapı ve üstyapılar bütünlüğünün organik birliği</a:t>
            </a:r>
            <a:endParaRPr lang="tr-TR" sz="2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241" y="1846263"/>
            <a:ext cx="3450108" cy="4300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52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ve ideoloji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Kendiliğinden rıza süreçleriyle yaygınlaşan egemen sınıf ideolojisinin «ortak duyu» haline gelmesi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 bilincinin üç evresi:</a:t>
            </a:r>
          </a:p>
          <a:p>
            <a:pPr lvl="2"/>
            <a:r>
              <a:rPr lang="tr-TR" sz="2200" dirty="0" smtClean="0"/>
              <a:t>Ekonomik-korporatif evre</a:t>
            </a:r>
          </a:p>
          <a:p>
            <a:pPr lvl="2"/>
            <a:r>
              <a:rPr lang="tr-TR" sz="2200" dirty="0" smtClean="0"/>
              <a:t>Ekonomik </a:t>
            </a:r>
            <a:r>
              <a:rPr lang="tr-TR" sz="2200" dirty="0" err="1" smtClean="0"/>
              <a:t>belirlenimli</a:t>
            </a:r>
            <a:r>
              <a:rPr lang="tr-TR" sz="2200" dirty="0" smtClean="0"/>
              <a:t> sınıf bilinci</a:t>
            </a:r>
          </a:p>
          <a:p>
            <a:pPr lvl="2"/>
            <a:r>
              <a:rPr lang="tr-TR" sz="2200" dirty="0" err="1" smtClean="0"/>
              <a:t>Hegemonik</a:t>
            </a:r>
            <a:r>
              <a:rPr lang="tr-TR" sz="2200" dirty="0" smtClean="0"/>
              <a:t> evre: bütünlüklü bir bilince ulaşan sınıfın diğer toplumsal kesimlere ideolojik, siyasal ve entelektüel önderlik yaptığı evre</a:t>
            </a:r>
          </a:p>
        </p:txBody>
      </p:sp>
    </p:spTree>
    <p:extLst>
      <p:ext uri="{BB962C8B-B14F-4D97-AF65-F5344CB8AC3E}">
        <p14:creationId xmlns:p14="http://schemas.microsoft.com/office/powerpoint/2010/main" val="2838321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inşa sürecinin üç düzeyi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Felsefe: Dünya görüşünün en yoğun ve gelişkin düzeyi</a:t>
            </a:r>
          </a:p>
          <a:p>
            <a:pPr lvl="1"/>
            <a:r>
              <a:rPr lang="tr-TR" sz="2600" dirty="0" smtClean="0"/>
              <a:t>Ortak duyu: Kitlelerin ortak psikolojisi ve algılama düzeyi – «kendiliğinden felsefe»</a:t>
            </a:r>
          </a:p>
          <a:p>
            <a:pPr lvl="1"/>
            <a:r>
              <a:rPr lang="tr-TR" sz="2600" dirty="0" smtClean="0"/>
              <a:t>Folklor: Tarihsel birikimden aktarılan dağınık ve bağlantısız kültürel, gelenekler, düşünceler, pratikler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54450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blokun üstyapısı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Sivil toplum: </a:t>
            </a:r>
            <a:r>
              <a:rPr lang="tr-TR" sz="2600" dirty="0" err="1" smtClean="0"/>
              <a:t>Hegemonik</a:t>
            </a:r>
            <a:r>
              <a:rPr lang="tr-TR" sz="2600" dirty="0" smtClean="0"/>
              <a:t> rıza ilişkilerinin kurulduğu özel örgütlenmeler alanı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Politik toplum (devlet): Zorlama ve baskı işlevinin uygulandığı yönetim alanı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Entegral devlet: Zorlama ve rızanın, tahakküm ve hegemonyanın birliği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433470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Aydınlar ve hegemonya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Sınıf bilincinin kitlelere aktarılmasını sağlayan toplumsal bir kategori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Devletle sivil toplum arasındaki bağlantıyı kuran bir etkinliğin özneleri</a:t>
            </a:r>
          </a:p>
          <a:p>
            <a:pPr lvl="1"/>
            <a:endParaRPr lang="tr-TR" sz="2600" dirty="0"/>
          </a:p>
          <a:p>
            <a:pPr lvl="1"/>
            <a:r>
              <a:rPr lang="tr-TR" sz="2600" i="1" dirty="0" smtClean="0"/>
              <a:t>Organik aydın</a:t>
            </a:r>
            <a:r>
              <a:rPr lang="tr-TR" sz="2600" dirty="0" smtClean="0"/>
              <a:t>: Sınıfın görüş, değer ve pratiklerini yaygınlaştıracak entelektüel etkinliğin özneleri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754601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krizi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Egemen sınıf hegemonyasının kesintiye uğraması</a:t>
            </a:r>
          </a:p>
          <a:p>
            <a:pPr lvl="2"/>
            <a:r>
              <a:rPr lang="tr-TR" sz="2200" dirty="0"/>
              <a:t>Egemen sınıfın siyasal girişimi başarısız olduğunda</a:t>
            </a:r>
          </a:p>
          <a:p>
            <a:pPr lvl="2"/>
            <a:r>
              <a:rPr lang="tr-TR" sz="2200" dirty="0"/>
              <a:t>Edilgen kitleler </a:t>
            </a:r>
            <a:r>
              <a:rPr lang="tr-TR" sz="2200" dirty="0" err="1" smtClean="0"/>
              <a:t>devrimcileştiğinde</a:t>
            </a:r>
            <a:endParaRPr lang="tr-TR" sz="2200" dirty="0" smtClean="0"/>
          </a:p>
          <a:p>
            <a:pPr lvl="1"/>
            <a:r>
              <a:rPr lang="tr-TR" sz="2600" dirty="0" smtClean="0"/>
              <a:t>Temsil krizi: Partilerle temsil ettikleri sınıflar arasındaki yönetim ilişkilerinin sürdürülemez hale gelmesi</a:t>
            </a:r>
          </a:p>
          <a:p>
            <a:pPr lvl="1"/>
            <a:r>
              <a:rPr lang="tr-TR" sz="2600" dirty="0" smtClean="0"/>
              <a:t>Krizin çözümü:</a:t>
            </a:r>
          </a:p>
          <a:p>
            <a:pPr lvl="2"/>
            <a:r>
              <a:rPr lang="tr-TR" sz="2200" dirty="0" smtClean="0"/>
              <a:t>Egemen sınıfın partilerinin birleşmesiyle yeni </a:t>
            </a:r>
            <a:r>
              <a:rPr lang="tr-TR" sz="2200" dirty="0" err="1" smtClean="0"/>
              <a:t>hegemonik</a:t>
            </a:r>
            <a:r>
              <a:rPr lang="tr-TR" sz="2200" dirty="0" smtClean="0"/>
              <a:t> blok</a:t>
            </a:r>
          </a:p>
          <a:p>
            <a:pPr lvl="2"/>
            <a:r>
              <a:rPr lang="tr-TR" sz="2200" dirty="0" smtClean="0"/>
              <a:t>Bağımsız bir siyasal gücün devreye girmesi</a:t>
            </a:r>
          </a:p>
          <a:p>
            <a:pPr lvl="2"/>
            <a:r>
              <a:rPr lang="tr-TR" sz="2200" dirty="0" smtClean="0"/>
              <a:t>Karşı-hegemonyanın başarıya ulaşması</a:t>
            </a:r>
          </a:p>
        </p:txBody>
      </p:sp>
    </p:spTree>
    <p:extLst>
      <p:ext uri="{BB962C8B-B14F-4D97-AF65-F5344CB8AC3E}">
        <p14:creationId xmlns:p14="http://schemas.microsoft.com/office/powerpoint/2010/main" val="3306480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Hegemonya mücadelesi ve karşı-hegemonya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Hegemonik</a:t>
            </a:r>
            <a:r>
              <a:rPr lang="tr-TR" sz="2600" dirty="0" smtClean="0"/>
              <a:t> sistem kendisine karşıt eğilimler de içerir ve bunlara karşı sürekli tahakküm kurmaya çalışır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Karşı-hegemonya egemen sınıfın ideolojik ve siyasal üstünlüğünü sağlayan </a:t>
            </a:r>
            <a:r>
              <a:rPr lang="tr-TR" sz="2600" dirty="0" err="1" smtClean="0"/>
              <a:t>oydaşmayı</a:t>
            </a:r>
            <a:r>
              <a:rPr lang="tr-TR" sz="2600" dirty="0" smtClean="0"/>
              <a:t> etkisizleştirir</a:t>
            </a:r>
          </a:p>
          <a:p>
            <a:pPr lvl="2"/>
            <a:r>
              <a:rPr lang="tr-TR" sz="2200" dirty="0" smtClean="0"/>
              <a:t>Mevzi savaşı: Siyasal iktidar kazanılmadan önce sivil toplumda yürütülecek olan etkinlikler</a:t>
            </a:r>
          </a:p>
          <a:p>
            <a:pPr lvl="2"/>
            <a:r>
              <a:rPr lang="tr-TR" sz="2200" dirty="0" smtClean="0"/>
              <a:t>Manevra savaşı: Devlet iktidarını ele geçirme uğrağına yönelik etkinlikler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200402574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539</Words>
  <Application>Microsoft Office PowerPoint</Application>
  <PresentationFormat>Özel</PresentationFormat>
  <Paragraphs>77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Geçmişe bakış</vt:lpstr>
      <vt:lpstr>Siyaset Bilimi </vt:lpstr>
      <vt:lpstr>Tanım ve kökenler</vt:lpstr>
      <vt:lpstr>Antonio Gramsci (1891-1937)</vt:lpstr>
      <vt:lpstr>Hegemonya ve ideoloji</vt:lpstr>
      <vt:lpstr>Hegemonya inşa sürecinin üç düzeyi</vt:lpstr>
      <vt:lpstr>Tarihsel blokun üstyapısı </vt:lpstr>
      <vt:lpstr>Aydınlar ve hegemonya</vt:lpstr>
      <vt:lpstr>Hegemonya krizi</vt:lpstr>
      <vt:lpstr>Hegemonya mücadelesi ve karşı-hegemonya</vt:lpstr>
      <vt:lpstr>Hegemonya kavramının kullanımları</vt:lpstr>
      <vt:lpstr>Sivil toplum - kökenler</vt:lpstr>
      <vt:lpstr>Devlet – sivil toplum ayrımı</vt:lpstr>
      <vt:lpstr>Devlet – sivil toplum ikiliğinin eleştirisi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13</cp:revision>
  <dcterms:created xsi:type="dcterms:W3CDTF">2018-06-19T11:27:11Z</dcterms:created>
  <dcterms:modified xsi:type="dcterms:W3CDTF">2021-05-03T08:46:54Z</dcterms:modified>
</cp:coreProperties>
</file>