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33" r:id="rId2"/>
    <p:sldId id="441" r:id="rId3"/>
    <p:sldId id="535" r:id="rId4"/>
    <p:sldId id="534" r:id="rId5"/>
    <p:sldId id="443" r:id="rId6"/>
    <p:sldId id="449" r:id="rId7"/>
    <p:sldId id="512" r:id="rId8"/>
    <p:sldId id="513" r:id="rId9"/>
    <p:sldId id="452" r:id="rId10"/>
    <p:sldId id="453" r:id="rId11"/>
    <p:sldId id="455" r:id="rId12"/>
    <p:sldId id="515" r:id="rId13"/>
    <p:sldId id="457" r:id="rId14"/>
    <p:sldId id="459" r:id="rId15"/>
    <p:sldId id="516" r:id="rId16"/>
    <p:sldId id="517" r:id="rId17"/>
    <p:sldId id="462" r:id="rId18"/>
    <p:sldId id="463" r:id="rId19"/>
    <p:sldId id="465" r:id="rId20"/>
    <p:sldId id="467" r:id="rId21"/>
    <p:sldId id="470" r:id="rId22"/>
    <p:sldId id="471" r:id="rId23"/>
    <p:sldId id="473" r:id="rId24"/>
    <p:sldId id="474" r:id="rId25"/>
    <p:sldId id="475" r:id="rId26"/>
    <p:sldId id="520" r:id="rId27"/>
    <p:sldId id="522" r:id="rId28"/>
    <p:sldId id="524" r:id="rId29"/>
    <p:sldId id="526" r:id="rId30"/>
    <p:sldId id="527" r:id="rId31"/>
    <p:sldId id="476" r:id="rId32"/>
    <p:sldId id="477" r:id="rId33"/>
    <p:sldId id="479" r:id="rId34"/>
    <p:sldId id="481" r:id="rId35"/>
    <p:sldId id="483" r:id="rId36"/>
    <p:sldId id="486" r:id="rId37"/>
    <p:sldId id="488" r:id="rId38"/>
    <p:sldId id="531" r:id="rId39"/>
    <p:sldId id="532" r:id="rId40"/>
    <p:sldId id="495" r:id="rId41"/>
    <p:sldId id="496" r:id="rId42"/>
    <p:sldId id="497" r:id="rId43"/>
    <p:sldId id="498" r:id="rId44"/>
    <p:sldId id="546" r:id="rId45"/>
    <p:sldId id="499" r:id="rId46"/>
    <p:sldId id="536" r:id="rId47"/>
    <p:sldId id="539" r:id="rId48"/>
    <p:sldId id="538" r:id="rId49"/>
    <p:sldId id="540" r:id="rId50"/>
    <p:sldId id="544" r:id="rId51"/>
    <p:sldId id="545" r:id="rId52"/>
    <p:sldId id="543" r:id="rId53"/>
    <p:sldId id="550" r:id="rId54"/>
    <p:sldId id="548" r:id="rId55"/>
    <p:sldId id="553" r:id="rId5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  <a:srgbClr val="FF66FF"/>
    <a:srgbClr val="00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32" autoAdjust="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945F-A537-4B12-A0D0-DF5B7097E741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46DED-BD1E-4479-89B8-609E3516EC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71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6DED-BD1E-4479-89B8-609E3516ECF1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2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tr-TR" altLang="tr-TR" b="1" dirty="0" smtClean="0">
                <a:solidFill>
                  <a:schemeClr val="bg1"/>
                </a:solidFill>
                <a:latin typeface="Candara" pitchFamily="34" charset="0"/>
              </a:rPr>
              <a:t>Otomatik </a:t>
            </a:r>
            <a:r>
              <a:rPr lang="tr-TR" altLang="tr-TR" b="1" dirty="0" err="1" smtClean="0">
                <a:solidFill>
                  <a:schemeClr val="bg1"/>
                </a:solidFill>
                <a:latin typeface="Candara" pitchFamily="34" charset="0"/>
              </a:rPr>
              <a:t>eksternal</a:t>
            </a:r>
            <a:r>
              <a:rPr lang="tr-TR" altLang="tr-TR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tr-TR" altLang="tr-TR" b="1" dirty="0" err="1" smtClean="0">
                <a:solidFill>
                  <a:schemeClr val="bg1"/>
                </a:solidFill>
                <a:latin typeface="Candara" pitchFamily="34" charset="0"/>
              </a:rPr>
              <a:t>defibrilatör</a:t>
            </a:r>
            <a:r>
              <a:rPr lang="tr-TR" altLang="tr-TR" b="1" dirty="0" smtClean="0">
                <a:solidFill>
                  <a:schemeClr val="bg1"/>
                </a:solidFill>
                <a:latin typeface="Candara" pitchFamily="34" charset="0"/>
              </a:rPr>
              <a:t> (OED)</a:t>
            </a:r>
            <a:r>
              <a:rPr lang="tr-TR" altLang="tr-TR" dirty="0" smtClean="0">
                <a:solidFill>
                  <a:schemeClr val="bg1"/>
                </a:solidFill>
                <a:latin typeface="Candara" pitchFamily="34" charset="0"/>
              </a:rPr>
              <a:t>  kullanımı TYD içerisinde kabul edilir.</a:t>
            </a:r>
          </a:p>
          <a:p>
            <a:pPr lvl="1"/>
            <a:r>
              <a:rPr lang="tr-TR" altLang="tr-TR" b="1" dirty="0" smtClean="0">
                <a:solidFill>
                  <a:schemeClr val="bg1"/>
                </a:solidFill>
                <a:latin typeface="Candara" pitchFamily="34" charset="0"/>
              </a:rPr>
              <a:t>Yabancı cisim </a:t>
            </a:r>
            <a:r>
              <a:rPr lang="tr-TR" altLang="tr-TR" b="1" dirty="0" err="1" smtClean="0">
                <a:solidFill>
                  <a:schemeClr val="bg1"/>
                </a:solidFill>
                <a:latin typeface="Candara" pitchFamily="34" charset="0"/>
              </a:rPr>
              <a:t>aspirasyonuna</a:t>
            </a:r>
            <a:r>
              <a:rPr lang="tr-TR" altLang="tr-TR" b="1" dirty="0" smtClean="0">
                <a:solidFill>
                  <a:schemeClr val="bg1"/>
                </a:solidFill>
                <a:latin typeface="Candara" pitchFamily="34" charset="0"/>
              </a:rPr>
              <a:t> (YCA)</a:t>
            </a:r>
            <a:r>
              <a:rPr lang="tr-TR" altLang="tr-TR" dirty="0" smtClean="0">
                <a:solidFill>
                  <a:schemeClr val="bg1"/>
                </a:solidFill>
                <a:latin typeface="Candara" pitchFamily="34" charset="0"/>
              </a:rPr>
              <a:t> bağlı boğulmalar da TYD içindedir.</a:t>
            </a:r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F91FE-9EB9-4E2E-AD11-A3446235EE6A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99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731838"/>
            <a:ext cx="6497637" cy="3656012"/>
          </a:xfrm>
          <a:noFill/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tr-T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4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9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7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00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89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17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210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692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753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385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61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257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661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47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88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0D5C2-37E1-485C-A355-6C1F33AD4BC3}" type="datetimeFigureOut">
              <a:rPr lang="tr-TR" smtClean="0"/>
              <a:pPr/>
              <a:t>2.04.2020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50C65-1FEF-4C5A-BBFF-BE043FD2968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40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&#199;EK&#304;RDEK%20E&#286;&#304;T&#304;M%20PROGRAMI\4.SINIF%20DERS\4.s&#305;n&#305;f\TYD%20VE%20&#304;KYD%20G&#220;NCEL\kpr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11" y="2298590"/>
            <a:ext cx="5960194" cy="435133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Metin kutusu 2"/>
          <p:cNvSpPr txBox="1"/>
          <p:nvPr/>
        </p:nvSpPr>
        <p:spPr>
          <a:xfrm>
            <a:off x="5925637" y="1355835"/>
            <a:ext cx="633064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</a:t>
            </a:r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tr-T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esteği </a:t>
            </a:r>
          </a:p>
          <a:p>
            <a:pPr algn="ctr"/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tr-T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İleri Yaşam </a:t>
            </a:r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tr-T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esteği</a:t>
            </a:r>
            <a:endParaRPr lang="tr-T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071945" y="5136411"/>
            <a:ext cx="3550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 smtClean="0">
                <a:solidFill>
                  <a:srgbClr val="FFFF00"/>
                </a:solidFill>
                <a:latin typeface="Brush Script MT" panose="03060802040406070304" pitchFamily="66" charset="0"/>
              </a:rPr>
              <a:t>Dr.Müge</a:t>
            </a:r>
            <a:r>
              <a:rPr lang="tr-TR" sz="32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 Günalp </a:t>
            </a:r>
            <a:r>
              <a:rPr lang="tr-TR" sz="3200" dirty="0" err="1" smtClean="0">
                <a:solidFill>
                  <a:srgbClr val="FFFF00"/>
                </a:solidFill>
                <a:latin typeface="Brush Script MT" panose="03060802040406070304" pitchFamily="66" charset="0"/>
              </a:rPr>
              <a:t>Eneyli</a:t>
            </a:r>
            <a:endParaRPr lang="tr-TR" sz="3200" dirty="0">
              <a:solidFill>
                <a:srgbClr val="FFFF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46385" y="476250"/>
            <a:ext cx="10957035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Desteği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00200"/>
            <a:ext cx="9144000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1.Basamak</a:t>
            </a:r>
            <a:r>
              <a:rPr lang="tr-T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tr-T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/>
              <a:t>Olay yerinin ve sizin güvende olduğunuzdan emin olun</a:t>
            </a:r>
          </a:p>
          <a:p>
            <a:pPr>
              <a:buNone/>
            </a:pPr>
            <a:r>
              <a:rPr lang="tr-TR" dirty="0"/>
              <a:t>		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200000"/>
              </a:lnSpc>
              <a:buFontTx/>
              <a:buNone/>
              <a:defRPr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5" y="3134053"/>
            <a:ext cx="3465786" cy="173289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86" y="3134053"/>
            <a:ext cx="2827282" cy="187461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86" y="3031816"/>
            <a:ext cx="2956034" cy="19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476250"/>
            <a:ext cx="8964612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Desteği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19250"/>
            <a:ext cx="8686800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Yanıtsızlığı Değerlendir</a:t>
            </a:r>
          </a:p>
          <a:p>
            <a:pPr>
              <a:buNone/>
            </a:pPr>
            <a:r>
              <a:rPr lang="tr-TR" dirty="0"/>
              <a:t>		Bilinç açık mı?</a:t>
            </a:r>
          </a:p>
          <a:p>
            <a:pPr>
              <a:buNone/>
            </a:pPr>
            <a:r>
              <a:rPr lang="tr-TR" dirty="0">
                <a:solidFill>
                  <a:schemeClr val="tx2"/>
                </a:solidFill>
              </a:rPr>
              <a:t>		</a:t>
            </a:r>
            <a:r>
              <a:rPr lang="tr-TR" dirty="0"/>
              <a:t>Omuzlardan tutup hafifçe sarsarak yüksek sesle  </a:t>
            </a:r>
            <a:r>
              <a:rPr lang="tr-TR" dirty="0">
                <a:solidFill>
                  <a:schemeClr val="tx2"/>
                </a:solidFill>
              </a:rPr>
              <a:t>		                   </a:t>
            </a:r>
            <a:r>
              <a:rPr lang="tr-TR" dirty="0">
                <a:solidFill>
                  <a:srgbClr val="FFFF00"/>
                </a:solidFill>
              </a:rPr>
              <a:t> NASILSIN?</a:t>
            </a:r>
          </a:p>
          <a:p>
            <a:pPr>
              <a:buNone/>
            </a:pPr>
            <a:r>
              <a:rPr lang="tr-TR" dirty="0"/>
              <a:t>		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200000"/>
              </a:lnSpc>
              <a:buFontTx/>
              <a:buNone/>
              <a:defRPr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57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05" y="1008993"/>
            <a:ext cx="8008883" cy="509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2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invGray">
          <a:xfrm>
            <a:off x="1271752" y="2266407"/>
            <a:ext cx="10315903" cy="33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7350" indent="-387350">
              <a:lnSpc>
                <a:spcPct val="150000"/>
              </a:lnSpc>
              <a:spcBef>
                <a:spcPct val="20000"/>
              </a:spcBef>
            </a:pPr>
            <a:r>
              <a:rPr lang="tr-TR" sz="2800" u="sng" dirty="0" smtClean="0">
                <a:solidFill>
                  <a:schemeClr val="bg1"/>
                </a:solidFill>
              </a:rPr>
              <a:t>Sözlü olarak yanıt (+) (Bilinç Açık)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bg1"/>
                </a:solidFill>
              </a:rPr>
              <a:t> Güvenli bir pozisyon verin veya bir tehlike söz konusu değilse olduğu pozisyonda bırakın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bg1"/>
                </a:solidFill>
              </a:rPr>
              <a:t> Sorunun ne olduğunu anlamaya </a:t>
            </a:r>
            <a:r>
              <a:rPr lang="tr-TR" sz="2800" dirty="0" err="1" smtClean="0">
                <a:solidFill>
                  <a:schemeClr val="bg1"/>
                </a:solidFill>
              </a:rPr>
              <a:t>çalışın,gerekli</a:t>
            </a:r>
            <a:r>
              <a:rPr lang="tr-TR" sz="2800" dirty="0" smtClean="0">
                <a:solidFill>
                  <a:schemeClr val="bg1"/>
                </a:solidFill>
              </a:rPr>
              <a:t> ise yardım çağırın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Düzenli aralıklarla durumu yeniden değerlendirin</a:t>
            </a:r>
          </a:p>
          <a:p>
            <a:pPr marL="387350" indent="-387350">
              <a:spcBef>
                <a:spcPct val="20000"/>
              </a:spcBef>
              <a:buFont typeface="Tahoma" pitchFamily="34" charset="0"/>
              <a:buChar char="•"/>
            </a:pPr>
            <a:endParaRPr lang="tr-TR" sz="2800" dirty="0">
              <a:solidFill>
                <a:schemeClr val="bg1"/>
              </a:solidFill>
            </a:endParaRPr>
          </a:p>
          <a:p>
            <a:pPr marL="387350" indent="-387350"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  <a:p>
            <a:pPr marL="387350" indent="-387350"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  <a:p>
            <a:pPr marL="387350" indent="-387350"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60786" y="476250"/>
            <a:ext cx="9107214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271752" y="1382580"/>
            <a:ext cx="19062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165" y="5300663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4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9200" y="2407944"/>
            <a:ext cx="9131696" cy="838200"/>
          </a:xfrm>
        </p:spPr>
        <p:txBody>
          <a:bodyPr>
            <a:noAutofit/>
          </a:bodyPr>
          <a:lstStyle/>
          <a:p>
            <a:r>
              <a:rPr lang="tr-TR" sz="2800" u="sng" dirty="0">
                <a:solidFill>
                  <a:schemeClr val="bg1"/>
                </a:solidFill>
                <a:latin typeface="+mn-lt"/>
              </a:rPr>
              <a:t>Sözlü olarak yanıt (-) Solunum var, Dolaşım var (Bilinç Kapalı)</a:t>
            </a:r>
            <a:r>
              <a:rPr lang="tr-TR" sz="2800" u="sng" dirty="0">
                <a:solidFill>
                  <a:schemeClr val="bg1"/>
                </a:solidFill>
              </a:rPr>
              <a:t/>
            </a:r>
            <a:br>
              <a:rPr lang="tr-TR" sz="2800" u="sng" dirty="0">
                <a:solidFill>
                  <a:schemeClr val="bg1"/>
                </a:solidFill>
              </a:rPr>
            </a:b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97518" y="3044143"/>
            <a:ext cx="9776351" cy="3637957"/>
          </a:xfrm>
        </p:spPr>
        <p:txBody>
          <a:bodyPr>
            <a:normAutofit/>
          </a:bodyPr>
          <a:lstStyle/>
          <a:p>
            <a:r>
              <a:rPr lang="tr-TR" altLang="tr-TR" dirty="0" smtClean="0"/>
              <a:t>H</a:t>
            </a:r>
            <a:r>
              <a:rPr lang="en-US" altLang="tr-TR" dirty="0" err="1"/>
              <a:t>avayolunun</a:t>
            </a:r>
            <a:r>
              <a:rPr lang="en-US" altLang="tr-TR" dirty="0"/>
              <a:t> </a:t>
            </a:r>
            <a:r>
              <a:rPr lang="en-US" altLang="tr-TR" dirty="0" err="1"/>
              <a:t>devam</a:t>
            </a:r>
            <a:r>
              <a:rPr lang="tr-TR" altLang="tr-TR" dirty="0"/>
              <a:t>ı</a:t>
            </a:r>
            <a:r>
              <a:rPr lang="en-US" altLang="tr-TR" dirty="0"/>
              <a:t> </a:t>
            </a:r>
            <a:r>
              <a:rPr lang="en-US" altLang="tr-TR" dirty="0" err="1"/>
              <a:t>ve</a:t>
            </a:r>
            <a:r>
              <a:rPr lang="en-US" altLang="tr-TR" dirty="0"/>
              <a:t> </a:t>
            </a:r>
            <a:r>
              <a:rPr lang="en-US" altLang="tr-TR" dirty="0" err="1"/>
              <a:t>havayolu</a:t>
            </a:r>
            <a:r>
              <a:rPr lang="en-US" altLang="tr-TR" dirty="0"/>
              <a:t> t</a:t>
            </a:r>
            <a:r>
              <a:rPr lang="tr-TR" altLang="tr-TR" dirty="0"/>
              <a:t>ı</a:t>
            </a:r>
            <a:r>
              <a:rPr lang="en-US" altLang="tr-TR" dirty="0" err="1"/>
              <a:t>kan</a:t>
            </a:r>
            <a:r>
              <a:rPr lang="tr-TR" altLang="tr-TR" dirty="0"/>
              <a:t>ı</a:t>
            </a:r>
            <a:r>
              <a:rPr lang="en-US" altLang="tr-TR" dirty="0" err="1"/>
              <a:t>kl</a:t>
            </a:r>
            <a:r>
              <a:rPr lang="tr-TR" altLang="tr-TR" dirty="0" err="1"/>
              <a:t>ığı</a:t>
            </a:r>
            <a:r>
              <a:rPr lang="en-US" altLang="tr-TR" dirty="0"/>
              <a:t>n</a:t>
            </a:r>
            <a:r>
              <a:rPr lang="tr-TR" altLang="tr-TR" dirty="0"/>
              <a:t>ı</a:t>
            </a:r>
            <a:r>
              <a:rPr lang="en-US" altLang="tr-TR" dirty="0"/>
              <a:t> </a:t>
            </a:r>
            <a:r>
              <a:rPr lang="en-US" altLang="tr-TR" dirty="0" err="1"/>
              <a:t>ve</a:t>
            </a:r>
            <a:r>
              <a:rPr lang="en-US" altLang="tr-TR" dirty="0"/>
              <a:t> </a:t>
            </a:r>
            <a:r>
              <a:rPr lang="en-US" altLang="tr-TR" dirty="0" err="1"/>
              <a:t>aspi</a:t>
            </a:r>
            <a:r>
              <a:rPr lang="tr-TR" altLang="tr-TR" dirty="0"/>
              <a:t>r</a:t>
            </a:r>
            <a:r>
              <a:rPr lang="en-US" altLang="tr-TR" dirty="0" err="1"/>
              <a:t>asyonu</a:t>
            </a:r>
            <a:r>
              <a:rPr lang="en-US" altLang="tr-TR" dirty="0"/>
              <a:t> </a:t>
            </a:r>
            <a:r>
              <a:rPr lang="en-US" altLang="tr-TR" dirty="0" err="1"/>
              <a:t>azaltmak</a:t>
            </a:r>
            <a:r>
              <a:rPr lang="en-US" altLang="tr-TR" dirty="0"/>
              <a:t> </a:t>
            </a:r>
            <a:r>
              <a:rPr lang="en-US" altLang="tr-TR" dirty="0" err="1"/>
              <a:t>i</a:t>
            </a:r>
            <a:r>
              <a:rPr lang="tr-TR" altLang="tr-TR" dirty="0"/>
              <a:t>ç</a:t>
            </a:r>
            <a:r>
              <a:rPr lang="en-US" altLang="tr-TR" dirty="0" smtClean="0"/>
              <a:t>in</a:t>
            </a:r>
            <a:r>
              <a:rPr lang="tr-TR" altLang="tr-TR" dirty="0" smtClean="0"/>
              <a:t>…</a:t>
            </a:r>
            <a:endParaRPr lang="tr-TR" altLang="tr-TR" dirty="0"/>
          </a:p>
          <a:p>
            <a:pPr eaLnBrk="1" hangingPunct="1"/>
            <a:r>
              <a:rPr lang="tr-TR" altLang="tr-TR" dirty="0"/>
              <a:t>Pozisyon stabil ve gerçek </a:t>
            </a:r>
            <a:r>
              <a:rPr lang="tr-TR" altLang="tr-TR" dirty="0" err="1"/>
              <a:t>lateral</a:t>
            </a:r>
            <a:r>
              <a:rPr lang="tr-TR" altLang="tr-TR" dirty="0"/>
              <a:t> pozisyona yakın olmalı, kafa sabit durmalı ve solunumu bozacak şekilde göğüs kafesine basınç </a:t>
            </a:r>
            <a:r>
              <a:rPr lang="tr-TR" altLang="tr-TR" dirty="0" smtClean="0"/>
              <a:t>olmamalı</a:t>
            </a:r>
            <a:endParaRPr lang="tr-TR" dirty="0"/>
          </a:p>
          <a:p>
            <a:endParaRPr lang="tr-T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03388" y="476250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1219200" y="1453837"/>
            <a:ext cx="19062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634" y="5405968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3598" cy="287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98" y="1150883"/>
            <a:ext cx="2793693" cy="288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91" y="2503455"/>
            <a:ext cx="2688590" cy="307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81" y="4240924"/>
            <a:ext cx="3846119" cy="261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9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7 Dikdörtgen"/>
          <p:cNvSpPr>
            <a:spLocks noGrp="1"/>
          </p:cNvSpPr>
          <p:nvPr>
            <p:ph idx="1"/>
          </p:nvPr>
        </p:nvSpPr>
        <p:spPr>
          <a:xfrm>
            <a:off x="834258" y="1196915"/>
            <a:ext cx="10796752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tr-TR" u="sng" dirty="0" smtClean="0"/>
              <a:t>Sözlü </a:t>
            </a:r>
            <a:r>
              <a:rPr lang="tr-TR" u="sng" dirty="0"/>
              <a:t>olarak yanıt (+) (bilinç açık) ama </a:t>
            </a:r>
            <a:r>
              <a:rPr lang="tr-TR" u="sng" dirty="0" smtClean="0"/>
              <a:t>solunum sıkıntılı</a:t>
            </a:r>
            <a:r>
              <a:rPr lang="tr-TR" u="sng" dirty="0">
                <a:sym typeface="Wingdings"/>
              </a:rPr>
              <a:t></a:t>
            </a:r>
            <a:r>
              <a:rPr lang="tr-TR" dirty="0">
                <a:sym typeface="Wingdings"/>
              </a:rPr>
              <a:t> </a:t>
            </a:r>
            <a:endParaRPr lang="tr-TR" dirty="0" smtClean="0"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tr-TR" dirty="0" smtClean="0">
                <a:sym typeface="Wingdings"/>
              </a:rPr>
              <a:t>Yabancı </a:t>
            </a:r>
            <a:r>
              <a:rPr lang="tr-TR" dirty="0">
                <a:sym typeface="Wingdings"/>
              </a:rPr>
              <a:t>cisim </a:t>
            </a:r>
            <a:r>
              <a:rPr lang="tr-TR" dirty="0" err="1" smtClean="0">
                <a:sym typeface="Wingdings"/>
              </a:rPr>
              <a:t>aspirasyonu</a:t>
            </a:r>
            <a:endParaRPr lang="tr-TR" dirty="0">
              <a:sym typeface="Wingdings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tr-TR" sz="2800" dirty="0" smtClean="0"/>
              <a:t>Hastaya </a:t>
            </a:r>
            <a:r>
              <a:rPr lang="tr-TR" sz="2800" dirty="0"/>
              <a:t>sorun: </a:t>
            </a:r>
            <a:r>
              <a:rPr lang="ja-JP" altLang="tr-TR" sz="2800" dirty="0">
                <a:solidFill>
                  <a:srgbClr val="FF0000"/>
                </a:solidFill>
              </a:rPr>
              <a:t>“</a:t>
            </a:r>
            <a:r>
              <a:rPr lang="tr-TR" altLang="ja-JP" sz="2800" dirty="0">
                <a:solidFill>
                  <a:srgbClr val="FF0000"/>
                </a:solidFill>
              </a:rPr>
              <a:t>Boğuluyor musunuz?</a:t>
            </a:r>
            <a:r>
              <a:rPr lang="ja-JP" altLang="tr-TR" sz="2800" dirty="0">
                <a:solidFill>
                  <a:srgbClr val="FF0000"/>
                </a:solidFill>
              </a:rPr>
              <a:t>”</a:t>
            </a:r>
            <a:r>
              <a:rPr lang="tr-TR" altLang="ja-JP" sz="2800" dirty="0">
                <a:solidFill>
                  <a:srgbClr val="FF0000"/>
                </a:solidFill>
              </a:rPr>
              <a:t> </a:t>
            </a:r>
            <a:endParaRPr lang="tr-TR" altLang="ja-JP" sz="28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tr-TR" sz="2800" dirty="0" smtClean="0"/>
              <a:t>Ses </a:t>
            </a:r>
            <a:r>
              <a:rPr lang="tr-TR" sz="2800" dirty="0"/>
              <a:t>çıkaramıyorsa</a:t>
            </a:r>
            <a:r>
              <a:rPr lang="tr-TR" sz="2800" dirty="0" smtClean="0"/>
              <a:t>:“</a:t>
            </a:r>
            <a:r>
              <a:rPr lang="tr-TR" sz="2800" dirty="0" err="1"/>
              <a:t>Heimlich</a:t>
            </a:r>
            <a:r>
              <a:rPr lang="tr-TR" sz="2800" dirty="0"/>
              <a:t> manevrası” uygulayın, </a:t>
            </a:r>
            <a:r>
              <a:rPr lang="tr-TR" sz="2800" dirty="0" smtClean="0"/>
              <a:t>veya</a:t>
            </a:r>
            <a:endParaRPr lang="tr-TR" dirty="0" smtClean="0"/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tr-TR" sz="2800" dirty="0" smtClean="0"/>
              <a:t>Her </a:t>
            </a:r>
            <a:r>
              <a:rPr lang="tr-TR" sz="2800" dirty="0"/>
              <a:t>iki </a:t>
            </a:r>
            <a:r>
              <a:rPr lang="tr-TR" sz="2800" dirty="0" err="1"/>
              <a:t>skapula</a:t>
            </a:r>
            <a:r>
              <a:rPr lang="tr-TR" sz="2800" dirty="0"/>
              <a:t> arasına sertçe el ayasıyla birkaç kez </a:t>
            </a:r>
            <a:r>
              <a:rPr lang="tr-TR" sz="2800" dirty="0" smtClean="0"/>
              <a:t>vurun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tr-TR" sz="2800" dirty="0" smtClean="0"/>
              <a:t>Bilinç </a:t>
            </a:r>
            <a:r>
              <a:rPr lang="tr-TR" sz="2800" dirty="0"/>
              <a:t>kapanırsa KPR</a:t>
            </a:r>
            <a:r>
              <a:rPr lang="ja-JP" altLang="tr-TR" sz="2800" dirty="0"/>
              <a:t>’</a:t>
            </a:r>
            <a:r>
              <a:rPr lang="tr-TR" altLang="ja-JP" sz="2800" dirty="0"/>
              <a:t>ye başlayın</a:t>
            </a:r>
          </a:p>
          <a:p>
            <a:pPr marL="0" indent="0">
              <a:lnSpc>
                <a:spcPct val="130000"/>
              </a:lnSpc>
              <a:spcBef>
                <a:spcPct val="20000"/>
              </a:spcBef>
              <a:buNone/>
            </a:pPr>
            <a:endParaRPr lang="tr-TR" dirty="0"/>
          </a:p>
        </p:txBody>
      </p: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3" y="1690688"/>
            <a:ext cx="2180897" cy="256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634" y="5405968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5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03388" y="560626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740979" y="1132126"/>
            <a:ext cx="19062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</p:txBody>
      </p:sp>
      <p:pic>
        <p:nvPicPr>
          <p:cNvPr id="9" name="Resi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2" y="2086233"/>
            <a:ext cx="2601311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74" y="2086233"/>
            <a:ext cx="2459420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95" y="2125645"/>
            <a:ext cx="2443655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94" y="2125645"/>
            <a:ext cx="3072599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634" y="5405968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560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hwkb17_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366" y="2304648"/>
            <a:ext cx="4779621" cy="3422184"/>
          </a:xfrm>
          <a:prstGeom prst="rect">
            <a:avLst/>
          </a:prstGeom>
          <a:noFill/>
        </p:spPr>
      </p:pic>
      <p:pic>
        <p:nvPicPr>
          <p:cNvPr id="3075" name="Picture 3" descr="C:\Users\user\Desktop\h5550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313" y="2110740"/>
            <a:ext cx="3556000" cy="3810000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</a:t>
            </a:r>
            <a:endParaRPr lang="tr-TR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4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19343" y="2443037"/>
            <a:ext cx="10326421" cy="4530824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Omuzuna dokunarak ya da seslenerek </a:t>
            </a:r>
            <a:r>
              <a:rPr lang="tr-TR" dirty="0" smtClean="0"/>
              <a:t> yanıtı değerlendir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0010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Desteği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951854" y="1414402"/>
            <a:ext cx="19062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2.Basamak:</a:t>
            </a:r>
          </a:p>
        </p:txBody>
      </p:sp>
      <p:pic>
        <p:nvPicPr>
          <p:cNvPr id="8" name="Picture 6" descr="Resim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74014" y="766445"/>
            <a:ext cx="1656184" cy="163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İçerik Yer Tutucusu"/>
          <p:cNvSpPr txBox="1">
            <a:spLocks/>
          </p:cNvSpPr>
          <p:nvPr/>
        </p:nvSpPr>
        <p:spPr>
          <a:xfrm>
            <a:off x="1119343" y="2981666"/>
            <a:ext cx="10710855" cy="2545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65000"/>
            </a:pPr>
            <a:r>
              <a:rPr lang="tr-TR" dirty="0" smtClean="0"/>
              <a:t>Cevap vermiyorsa,</a:t>
            </a:r>
          </a:p>
          <a:p>
            <a:pPr>
              <a:buClr>
                <a:schemeClr val="bg1"/>
              </a:buClr>
              <a:buSzPct val="65000"/>
            </a:pPr>
            <a:r>
              <a:rPr lang="tr-TR" dirty="0" smtClean="0"/>
              <a:t>Yardım çağırın, 112</a:t>
            </a:r>
            <a:r>
              <a:rPr lang="ja-JP" altLang="tr-TR" dirty="0" smtClean="0"/>
              <a:t>’</a:t>
            </a:r>
            <a:r>
              <a:rPr lang="tr-TR" altLang="ja-JP" dirty="0" err="1" smtClean="0"/>
              <a:t>yi</a:t>
            </a:r>
            <a:r>
              <a:rPr lang="tr-TR" altLang="ja-JP" dirty="0" smtClean="0"/>
              <a:t> arayın</a:t>
            </a:r>
          </a:p>
          <a:p>
            <a:pPr>
              <a:buClr>
                <a:schemeClr val="bg1"/>
              </a:buClr>
              <a:buSzPct val="65000"/>
            </a:pPr>
            <a:r>
              <a:rPr lang="tr-TR" dirty="0" smtClean="0"/>
              <a:t> Kimse yoksa 112</a:t>
            </a:r>
            <a:r>
              <a:rPr lang="ja-JP" altLang="tr-TR" dirty="0" smtClean="0"/>
              <a:t>’</a:t>
            </a:r>
            <a:r>
              <a:rPr lang="tr-TR" altLang="ja-JP" dirty="0" err="1" smtClean="0"/>
              <a:t>yi</a:t>
            </a:r>
            <a:r>
              <a:rPr lang="tr-TR" altLang="ja-JP" dirty="0" smtClean="0"/>
              <a:t> siz </a:t>
            </a:r>
            <a:r>
              <a:rPr lang="tr-TR" altLang="ja-JP" dirty="0" err="1" smtClean="0"/>
              <a:t>arayın,</a:t>
            </a:r>
            <a:r>
              <a:rPr lang="tr-TR" altLang="ja-JP" sz="2800" dirty="0" err="1" smtClean="0"/>
              <a:t>defibrilatör</a:t>
            </a:r>
            <a:r>
              <a:rPr lang="tr-TR" altLang="ja-JP" sz="2800" dirty="0" smtClean="0"/>
              <a:t> bulun, kardiyak masaj için   </a:t>
            </a:r>
          </a:p>
          <a:p>
            <a:pPr marL="0" indent="0">
              <a:buClr>
                <a:schemeClr val="bg1"/>
              </a:buClr>
              <a:buSzPct val="65000"/>
              <a:buNone/>
            </a:pPr>
            <a:r>
              <a:rPr lang="tr-TR" altLang="ja-JP" dirty="0" smtClean="0"/>
              <a:t>    </a:t>
            </a:r>
            <a:r>
              <a:rPr lang="tr-TR" altLang="ja-JP" sz="2800" dirty="0" smtClean="0"/>
              <a:t>geri  dönün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SzPct val="65000"/>
              <a:buFont typeface="Wingdings" pitchFamily="2" charset="2"/>
              <a:buChar char="v"/>
            </a:pPr>
            <a:endParaRPr lang="tr-TR" sz="2800" dirty="0" smtClean="0"/>
          </a:p>
          <a:p>
            <a:pPr>
              <a:buClr>
                <a:schemeClr val="bg1"/>
              </a:buClr>
              <a:buSzPct val="65000"/>
              <a:buFont typeface="Wingdings" pitchFamily="2" charset="2"/>
              <a:buChar char="v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60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(TYD)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825625"/>
            <a:ext cx="1073369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tr-TR" dirty="0"/>
              <a:t>Yaşamı herhangi bir şekilde kesintiye  uğramış bir kişinin: </a:t>
            </a:r>
            <a:endParaRPr lang="tr-TR" sz="2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tr-TR" sz="2800" dirty="0"/>
              <a:t>Araç-gereç kullanılmaksızın (kurtarıcıyı koruyacak basit yüz örtüleri-yardımcı hava yolu araçlarıyla) uygulanan destek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tr-TR" sz="2800" dirty="0"/>
              <a:t>Hastanın ilk değerlendirilmesinin yanı sıra y</a:t>
            </a:r>
            <a:r>
              <a:rPr lang="tr-TR" altLang="tr-TR" sz="2800" dirty="0"/>
              <a:t>apay solunum ile akciğere oksijen gitmesini, dış kalp masajı ile de kalpten kan pompalanmasını sağlamak üzere yapılan ilaçsız müdahalelerdir.</a:t>
            </a:r>
          </a:p>
        </p:txBody>
      </p:sp>
    </p:spTree>
    <p:extLst>
      <p:ext uri="{BB962C8B-B14F-4D97-AF65-F5344CB8AC3E}">
        <p14:creationId xmlns:p14="http://schemas.microsoft.com/office/powerpoint/2010/main" val="911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295756" y="1828774"/>
            <a:ext cx="9779875" cy="5184775"/>
          </a:xfrm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tr-TR" b="1" u="sng" dirty="0" smtClean="0">
                <a:solidFill>
                  <a:srgbClr val="FF0000"/>
                </a:solidFill>
              </a:rPr>
              <a:t>3.Basamak</a:t>
            </a:r>
            <a:r>
              <a:rPr lang="tr-TR" b="1" u="sng" dirty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buFontTx/>
              <a:buNone/>
              <a:defRPr/>
            </a:pPr>
            <a:r>
              <a:rPr lang="tr-TR" b="1" dirty="0"/>
              <a:t>	</a:t>
            </a:r>
            <a:endParaRPr lang="tr-TR" dirty="0" smtClean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 bwMode="auto">
          <a:xfrm>
            <a:off x="1224454" y="2429670"/>
            <a:ext cx="1037896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8640" lvl="1" indent="-41148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defRPr/>
            </a:pPr>
            <a:r>
              <a:rPr lang="tr-TR" sz="2800" u="sng" kern="0" dirty="0">
                <a:solidFill>
                  <a:schemeClr val="bg1"/>
                </a:solidFill>
                <a:latin typeface="Calibri" panose="020F0502020204030204" pitchFamily="34" charset="0"/>
              </a:rPr>
              <a:t>Solunumun değerlendirilmesi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1"/>
                </a:solidFill>
                <a:latin typeface="Calibri" panose="020F0502020204030204" pitchFamily="34" charset="0"/>
              </a:rPr>
              <a:t>Hastanın solumasını 10 saniyeyi geçmeyecek şekilde </a:t>
            </a:r>
            <a:endParaRPr lang="tr-TR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tr-T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bak</a:t>
            </a:r>
            <a:r>
              <a:rPr lang="tr-T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, dinle, hisset</a:t>
            </a:r>
            <a:r>
              <a:rPr lang="tr-TR" sz="2800" dirty="0">
                <a:solidFill>
                  <a:schemeClr val="bg1"/>
                </a:solidFill>
                <a:latin typeface="Calibri" panose="020F0502020204030204" pitchFamily="34" charset="0"/>
              </a:rPr>
              <a:t> yöntemiyle değerlendirin.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1"/>
                </a:solidFill>
                <a:latin typeface="Calibri" panose="020F0502020204030204" pitchFamily="34" charset="0"/>
              </a:rPr>
              <a:t>Hasta normal solumuyorsa veya şüpheniz varsa kalp masajı için hazırlık yapın.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45" y="1257932"/>
            <a:ext cx="2510155" cy="200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4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ChangeArrowheads="1"/>
          </p:cNvSpPr>
          <p:nvPr/>
        </p:nvSpPr>
        <p:spPr bwMode="invGray">
          <a:xfrm>
            <a:off x="1481959" y="1916833"/>
            <a:ext cx="10710041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r>
              <a:rPr lang="tr-TR" sz="2800" dirty="0">
                <a:solidFill>
                  <a:schemeClr val="bg1"/>
                </a:solidFill>
              </a:rPr>
              <a:t>Sağlık personeli solunum ve nabız kontrolünü eş </a:t>
            </a:r>
            <a:r>
              <a:rPr lang="tr-TR" sz="2800" dirty="0" smtClean="0">
                <a:solidFill>
                  <a:schemeClr val="bg1"/>
                </a:solidFill>
              </a:rPr>
              <a:t>zamanlı yapmalı </a:t>
            </a:r>
            <a:endParaRPr lang="tr-TR" sz="2800" dirty="0">
              <a:solidFill>
                <a:schemeClr val="bg1"/>
              </a:solidFill>
            </a:endParaRP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5844" name="Picture 6" descr="Image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8774" y="2636914"/>
            <a:ext cx="1874114" cy="285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481959" y="1393613"/>
            <a:ext cx="1806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tr-TR" sz="2800" b="1" u="sng" dirty="0">
                <a:solidFill>
                  <a:srgbClr val="FF0000"/>
                </a:solidFill>
              </a:rPr>
              <a:t>3</a:t>
            </a:r>
            <a:r>
              <a:rPr lang="tr-TR" sz="2800" b="1" u="sng" dirty="0" smtClean="0">
                <a:solidFill>
                  <a:srgbClr val="FF0000"/>
                </a:solidFill>
              </a:rPr>
              <a:t>.Basamak</a:t>
            </a:r>
            <a:endParaRPr lang="tr-TR" sz="2800" b="1" u="sng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2056" y="2636913"/>
            <a:ext cx="2815593" cy="285508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-888344">
            <a:off x="3447596" y="2705677"/>
            <a:ext cx="5822950" cy="22844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tr-TR" sz="14200" b="1" i="1" dirty="0">
                <a:solidFill>
                  <a:srgbClr val="FF0000"/>
                </a:solidFill>
              </a:rPr>
              <a:t>10 sn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177" y="5300663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858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invGray">
          <a:xfrm>
            <a:off x="1905000" y="1928813"/>
            <a:ext cx="2534816" cy="7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7350" indent="-387350">
              <a:lnSpc>
                <a:spcPct val="170000"/>
              </a:lnSpc>
              <a:spcBef>
                <a:spcPct val="20000"/>
              </a:spcBef>
            </a:pPr>
            <a:r>
              <a:rPr lang="tr-TR" sz="2800" dirty="0">
                <a:solidFill>
                  <a:srgbClr val="CCFFFF"/>
                </a:solidFill>
                <a:latin typeface="Tahoma" pitchFamily="34" charset="0"/>
              </a:rPr>
              <a:t>		</a:t>
            </a:r>
            <a:r>
              <a:rPr lang="tr-TR" sz="2800" dirty="0">
                <a:solidFill>
                  <a:schemeClr val="tx2"/>
                </a:solidFill>
                <a:latin typeface="Tahoma" pitchFamily="34" charset="0"/>
              </a:rPr>
              <a:t>                   </a:t>
            </a: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  <a:latin typeface="Tahoma" pitchFamily="34" charset="0"/>
            </a:endParaRP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endParaRPr lang="tr-TR" sz="20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invGray">
          <a:xfrm>
            <a:off x="1884876" y="2311359"/>
            <a:ext cx="45365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r>
              <a:rPr lang="tr-TR" sz="2800" dirty="0">
                <a:solidFill>
                  <a:schemeClr val="bg1"/>
                </a:solidFill>
              </a:rPr>
              <a:t>Göğüs kompresyonu </a:t>
            </a: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r>
              <a:rPr lang="tr-TR" sz="2800" dirty="0" err="1">
                <a:solidFill>
                  <a:schemeClr val="bg1"/>
                </a:solidFill>
              </a:rPr>
              <a:t>Sternum</a:t>
            </a:r>
            <a:r>
              <a:rPr lang="tr-TR" sz="2800" dirty="0">
                <a:solidFill>
                  <a:schemeClr val="bg1"/>
                </a:solidFill>
              </a:rPr>
              <a:t> ALT YARISI</a:t>
            </a:r>
          </a:p>
          <a:p>
            <a:pPr marL="387350" indent="-387350">
              <a:lnSpc>
                <a:spcPct val="170000"/>
              </a:lnSpc>
              <a:spcBef>
                <a:spcPct val="20000"/>
              </a:spcBef>
            </a:pPr>
            <a:r>
              <a:rPr lang="tr-TR" sz="2800" dirty="0">
                <a:solidFill>
                  <a:schemeClr val="bg1"/>
                </a:solidFill>
              </a:rPr>
              <a:t>    </a:t>
            </a: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  <a:p>
            <a:pPr marL="387350" indent="-387350">
              <a:lnSpc>
                <a:spcPct val="130000"/>
              </a:lnSpc>
              <a:spcBef>
                <a:spcPct val="20000"/>
              </a:spcBef>
            </a:pP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884876" y="1357252"/>
            <a:ext cx="19062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4.Basamak:</a:t>
            </a:r>
          </a:p>
        </p:txBody>
      </p:sp>
      <p:pic>
        <p:nvPicPr>
          <p:cNvPr id="8" name="Resi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10" y="1589664"/>
            <a:ext cx="4192290" cy="340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634" y="5405968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4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1323949" y="1771076"/>
            <a:ext cx="10705141" cy="489585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shade val="75000"/>
                </a:schemeClr>
              </a:buCl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Efektif göğüs kompresyonu ile hastanın beyin ve </a:t>
            </a:r>
            <a:r>
              <a:rPr lang="tr-TR" dirty="0" smtClean="0"/>
              <a:t>kalp dolaşımı </a:t>
            </a:r>
            <a:r>
              <a:rPr lang="tr-TR" dirty="0"/>
              <a:t>sağlanır ve yaşam </a:t>
            </a:r>
            <a:r>
              <a:rPr lang="tr-TR" dirty="0" smtClean="0"/>
              <a:t>şansı </a:t>
            </a:r>
            <a:r>
              <a:rPr lang="tr-TR" dirty="0"/>
              <a:t>artar </a:t>
            </a:r>
          </a:p>
          <a:p>
            <a:pPr>
              <a:defRPr/>
            </a:pPr>
            <a:r>
              <a:rPr lang="tr-TR" dirty="0"/>
              <a:t>Kaliteli bir göğüs kompresyonunda :</a:t>
            </a:r>
          </a:p>
          <a:p>
            <a:pPr lvl="1">
              <a:defRPr/>
            </a:pPr>
            <a:r>
              <a:rPr lang="tr-TR" sz="2800" dirty="0"/>
              <a:t>Dakikada en az 100-120 atım sağlanmalı</a:t>
            </a:r>
          </a:p>
          <a:p>
            <a:pPr lvl="1">
              <a:defRPr/>
            </a:pPr>
            <a:r>
              <a:rPr lang="tr-TR" sz="2800" dirty="0"/>
              <a:t>Kompresyon </a:t>
            </a:r>
            <a:r>
              <a:rPr lang="tr-TR" sz="2800" dirty="0" smtClean="0"/>
              <a:t>derinliği </a:t>
            </a:r>
            <a:r>
              <a:rPr lang="tr-TR" sz="2800" dirty="0"/>
              <a:t>5 cm </a:t>
            </a:r>
            <a:r>
              <a:rPr lang="tr-TR" sz="2800" dirty="0" smtClean="0"/>
              <a:t>olmalı</a:t>
            </a:r>
            <a:endParaRPr lang="tr-TR" sz="2800" dirty="0"/>
          </a:p>
          <a:p>
            <a:pPr marL="0" indent="0">
              <a:buNone/>
            </a:pPr>
            <a:endParaRPr lang="tr-TR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323949" y="1177641"/>
            <a:ext cx="19062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4.Basamak:</a:t>
            </a:r>
          </a:p>
        </p:txBody>
      </p:sp>
    </p:spTree>
    <p:extLst>
      <p:ext uri="{BB962C8B-B14F-4D97-AF65-F5344CB8AC3E}">
        <p14:creationId xmlns:p14="http://schemas.microsoft.com/office/powerpoint/2010/main" val="28578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874986" y="2156420"/>
            <a:ext cx="10949152" cy="4895850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tr-TR" sz="2800" dirty="0" smtClean="0"/>
              <a:t>Kompresyon </a:t>
            </a:r>
            <a:r>
              <a:rPr lang="tr-TR" sz="2800" dirty="0"/>
              <a:t>sonrası kalbin dolumuna izin verilmeli</a:t>
            </a:r>
          </a:p>
          <a:p>
            <a:pPr lvl="1">
              <a:defRPr/>
            </a:pPr>
            <a:r>
              <a:rPr lang="tr-TR" sz="2800" dirty="0"/>
              <a:t>Kurtarıcı sayısı fazla ise 2 dk bir değişim yapılmalı</a:t>
            </a:r>
          </a:p>
          <a:p>
            <a:pPr lvl="1">
              <a:defRPr/>
            </a:pPr>
            <a:r>
              <a:rPr lang="tr-TR" sz="2800" dirty="0"/>
              <a:t>Yada kompresyon yapan kurtarıcı yorulduğunu ifade ettiğinde hemen değişim </a:t>
            </a:r>
            <a:r>
              <a:rPr lang="tr-TR" sz="2800" dirty="0" smtClean="0"/>
              <a:t>yapılmalı</a:t>
            </a:r>
          </a:p>
          <a:p>
            <a:pPr lvl="1">
              <a:defRPr/>
            </a:pPr>
            <a:r>
              <a:rPr lang="tr-TR" altLang="tr-TR" sz="2800" dirty="0"/>
              <a:t>Kompresyonlar arası </a:t>
            </a:r>
            <a:r>
              <a:rPr lang="tr-TR" altLang="tr-TR" sz="2800" dirty="0">
                <a:solidFill>
                  <a:srgbClr val="FFFF00"/>
                </a:solidFill>
              </a:rPr>
              <a:t>kesinti olmamalı</a:t>
            </a:r>
            <a:r>
              <a:rPr lang="tr-TR" altLang="tr-TR" sz="2800" dirty="0"/>
              <a:t>, zorunlu hallerde bu </a:t>
            </a:r>
            <a:r>
              <a:rPr lang="tr-TR" altLang="tr-TR" sz="2800" dirty="0">
                <a:solidFill>
                  <a:srgbClr val="FFFF00"/>
                </a:solidFill>
              </a:rPr>
              <a:t>kesinti süresi 10 saniyeyi aşmamalı </a:t>
            </a:r>
          </a:p>
          <a:p>
            <a:pPr lvl="1">
              <a:defRPr/>
            </a:pPr>
            <a:endParaRPr lang="tr-TR" sz="2800" dirty="0"/>
          </a:p>
          <a:p>
            <a:pPr eaLnBrk="1" hangingPunct="1">
              <a:lnSpc>
                <a:spcPct val="90000"/>
              </a:lnSpc>
            </a:pPr>
            <a:endParaRPr lang="tr-TR" b="1" dirty="0"/>
          </a:p>
          <a:p>
            <a:endParaRPr lang="tr-TR" b="1" dirty="0"/>
          </a:p>
          <a:p>
            <a:endParaRPr lang="tr-TR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524000" y="1202313"/>
            <a:ext cx="19062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4.Basamak:</a:t>
            </a:r>
          </a:p>
        </p:txBody>
      </p:sp>
    </p:spTree>
    <p:extLst>
      <p:ext uri="{BB962C8B-B14F-4D97-AF65-F5344CB8AC3E}">
        <p14:creationId xmlns:p14="http://schemas.microsoft.com/office/powerpoint/2010/main" val="36908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063103"/>
            <a:ext cx="9448800" cy="47085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tr-TR" dirty="0"/>
              <a:t>Halktan kurtarıcılar  sadece göğüs </a:t>
            </a:r>
            <a:r>
              <a:rPr lang="tr-TR" dirty="0" smtClean="0"/>
              <a:t>kompresyonu </a:t>
            </a:r>
            <a:r>
              <a:rPr lang="tr-TR" dirty="0"/>
              <a:t>ile TYD’ye devam </a:t>
            </a:r>
            <a:r>
              <a:rPr lang="tr-TR" dirty="0" smtClean="0"/>
              <a:t>ederler</a:t>
            </a:r>
            <a:endParaRPr lang="tr-TR" dirty="0"/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tr-TR" dirty="0"/>
              <a:t>	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endParaRPr lang="tr-TR" b="1" dirty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404813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Dikdörtgen"/>
          <p:cNvSpPr/>
          <p:nvPr/>
        </p:nvSpPr>
        <p:spPr>
          <a:xfrm>
            <a:off x="1524000" y="1202313"/>
            <a:ext cx="19062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4.Basamak: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06" y="3356040"/>
            <a:ext cx="2926080" cy="19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r-TR" dirty="0" err="1" smtClean="0"/>
              <a:t>Zoll</a:t>
            </a:r>
            <a:r>
              <a:rPr lang="tr-TR" dirty="0" smtClean="0"/>
              <a:t> Pocket CPR İOS </a:t>
            </a:r>
            <a:r>
              <a:rPr lang="tr-TR" dirty="0" err="1" smtClean="0"/>
              <a:t>App</a:t>
            </a:r>
            <a:endParaRPr lang="tr-TR" dirty="0" smtClean="0"/>
          </a:p>
          <a:p>
            <a:pPr lvl="1"/>
            <a:r>
              <a:rPr lang="tr-TR" dirty="0" err="1" smtClean="0"/>
              <a:t>Zoll</a:t>
            </a:r>
            <a:r>
              <a:rPr lang="tr-TR" dirty="0" smtClean="0"/>
              <a:t> </a:t>
            </a:r>
            <a:r>
              <a:rPr lang="tr-TR" dirty="0" err="1" smtClean="0"/>
              <a:t>PocketCPR</a:t>
            </a:r>
            <a:r>
              <a:rPr lang="tr-TR" baseline="30000" dirty="0" err="1" smtClean="0"/>
              <a:t>TM</a:t>
            </a:r>
            <a:endParaRPr lang="tr-TR" baseline="30000" dirty="0" smtClean="0"/>
          </a:p>
          <a:p>
            <a:pPr lvl="1"/>
            <a:r>
              <a:rPr lang="tr-TR" dirty="0" err="1" smtClean="0"/>
              <a:t>Zoll</a:t>
            </a:r>
            <a:r>
              <a:rPr lang="tr-TR" dirty="0" smtClean="0"/>
              <a:t> </a:t>
            </a:r>
            <a:r>
              <a:rPr lang="tr-TR" dirty="0" err="1" smtClean="0"/>
              <a:t>Monitor</a:t>
            </a:r>
            <a:r>
              <a:rPr lang="tr-TR" dirty="0" smtClean="0"/>
              <a:t> X Serisi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3171" y="3585566"/>
            <a:ext cx="5199860" cy="31200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7431" y="3541051"/>
            <a:ext cx="4638186" cy="320906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Etkin KPR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1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Etkin KPR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r="618"/>
          <a:stretch/>
        </p:blipFill>
        <p:spPr>
          <a:xfrm>
            <a:off x="373487" y="1532586"/>
            <a:ext cx="6790913" cy="532541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9113" y="1532585"/>
            <a:ext cx="3459597" cy="2045853"/>
          </a:xfrm>
          <a:prstGeom prst="rect">
            <a:avLst/>
          </a:prstGeom>
        </p:spPr>
      </p:pic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831" b="2304"/>
          <a:stretch/>
        </p:blipFill>
        <p:spPr>
          <a:xfrm>
            <a:off x="7164400" y="3581642"/>
            <a:ext cx="4383834" cy="32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Physiocontrol</a:t>
            </a:r>
            <a:r>
              <a:rPr lang="tr-TR" dirty="0" smtClean="0"/>
              <a:t> True CPR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583866"/>
            <a:ext cx="3759558" cy="288532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4754" y="3521205"/>
            <a:ext cx="2947046" cy="301064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1317" y="3508501"/>
            <a:ext cx="3099479" cy="3036047"/>
          </a:xfrm>
          <a:prstGeom prst="rect">
            <a:avLst/>
          </a:prstGeom>
        </p:spPr>
      </p:pic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Etkin KPR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8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Etkin KPR</a:t>
            </a: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lt Başlık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3000" dirty="0" smtClean="0"/>
              <a:t>Manuel </a:t>
            </a:r>
            <a:r>
              <a:rPr lang="tr-TR" sz="3000" dirty="0"/>
              <a:t>KPR çoğunlukla kalite standardının </a:t>
            </a:r>
            <a:r>
              <a:rPr lang="tr-TR" sz="3000" dirty="0" smtClean="0"/>
              <a:t>altında</a:t>
            </a:r>
            <a:r>
              <a:rPr lang="tr-TR" sz="3000" baseline="30000" dirty="0" smtClean="0"/>
              <a:t>1,2</a:t>
            </a:r>
            <a:endParaRPr lang="tr-TR" sz="3000" baseline="30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3000" dirty="0" smtClean="0"/>
              <a:t>Manual kompresyonlar ile  normale göre %30 oranında kardiyak </a:t>
            </a:r>
            <a:r>
              <a:rPr lang="tr-TR" sz="3000" dirty="0" err="1" smtClean="0"/>
              <a:t>output</a:t>
            </a:r>
            <a:r>
              <a:rPr lang="tr-TR" sz="3000" dirty="0" smtClean="0"/>
              <a:t> </a:t>
            </a:r>
            <a:endParaRPr lang="tr-TR" sz="3000" baseline="30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3000" dirty="0" smtClean="0"/>
              <a:t>Uygulayıcılar, genellikle yorulduklarının ve KPR kalitesinin azaldığının farkında değil </a:t>
            </a:r>
            <a:r>
              <a:rPr lang="tr-TR" sz="3000" baseline="30000" dirty="0"/>
              <a:t>3</a:t>
            </a:r>
            <a:endParaRPr lang="tr-TR" sz="3000" baseline="30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3000" dirty="0" smtClean="0"/>
              <a:t>Özellikle ambulans ile nakil edilen hastalar, zayıf kalitede ve kesintili KPR riski altında</a:t>
            </a:r>
            <a:r>
              <a:rPr lang="tr-TR" sz="3000" baseline="30000" dirty="0" smtClean="0"/>
              <a:t>3</a:t>
            </a:r>
          </a:p>
          <a:p>
            <a:pPr algn="l"/>
            <a:endParaRPr lang="tr-TR" baseline="30000" dirty="0" smtClean="0"/>
          </a:p>
          <a:p>
            <a:pPr algn="l"/>
            <a:endParaRPr lang="tr-TR" sz="1000" baseline="30000" dirty="0" smtClean="0"/>
          </a:p>
          <a:p>
            <a:pPr algn="l"/>
            <a:r>
              <a:rPr lang="tr-TR" sz="1200" baseline="30000" dirty="0" smtClean="0"/>
              <a:t>1</a:t>
            </a:r>
            <a:r>
              <a:rPr lang="tr-TR" sz="1200" dirty="0" smtClean="0"/>
              <a:t> </a:t>
            </a:r>
            <a:r>
              <a:rPr lang="tr-TR" sz="1200" dirty="0" err="1" smtClean="0"/>
              <a:t>Olasveengen</a:t>
            </a:r>
            <a:r>
              <a:rPr lang="tr-TR" sz="1200" dirty="0" smtClean="0"/>
              <a:t> </a:t>
            </a:r>
            <a:r>
              <a:rPr lang="tr-TR" sz="1200" dirty="0"/>
              <a:t>TM, </a:t>
            </a:r>
            <a:r>
              <a:rPr lang="tr-TR" sz="1200" dirty="0" err="1"/>
              <a:t>Wik</a:t>
            </a:r>
            <a:r>
              <a:rPr lang="tr-TR" sz="1200" dirty="0"/>
              <a:t> L, </a:t>
            </a:r>
            <a:r>
              <a:rPr lang="tr-TR" sz="1200" dirty="0" err="1"/>
              <a:t>Steen</a:t>
            </a:r>
            <a:r>
              <a:rPr lang="tr-TR" sz="1200" dirty="0"/>
              <a:t> PA. </a:t>
            </a:r>
            <a:r>
              <a:rPr lang="tr-TR" sz="1200" dirty="0" err="1"/>
              <a:t>Quality</a:t>
            </a:r>
            <a:r>
              <a:rPr lang="tr-TR" sz="1200" dirty="0"/>
              <a:t> of </a:t>
            </a:r>
            <a:r>
              <a:rPr lang="tr-TR" sz="1200" dirty="0" err="1"/>
              <a:t>cardiopulmonary</a:t>
            </a:r>
            <a:r>
              <a:rPr lang="tr-TR" sz="1200" dirty="0"/>
              <a:t> </a:t>
            </a:r>
            <a:r>
              <a:rPr lang="tr-TR" sz="1200" dirty="0" err="1" smtClean="0"/>
              <a:t>resuscitation</a:t>
            </a:r>
            <a:r>
              <a:rPr lang="tr-TR" sz="1200" dirty="0" smtClean="0"/>
              <a:t> </a:t>
            </a:r>
            <a:r>
              <a:rPr lang="tr-TR" sz="1200" dirty="0" err="1" smtClean="0"/>
              <a:t>before</a:t>
            </a:r>
            <a:r>
              <a:rPr lang="tr-TR" sz="1200" dirty="0" smtClean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during</a:t>
            </a:r>
            <a:r>
              <a:rPr lang="tr-TR" sz="1200" dirty="0"/>
              <a:t> transport in </a:t>
            </a:r>
            <a:r>
              <a:rPr lang="tr-TR" sz="1200" dirty="0" err="1"/>
              <a:t>out</a:t>
            </a:r>
            <a:r>
              <a:rPr lang="tr-TR" sz="1200" dirty="0"/>
              <a:t>-of-</a:t>
            </a:r>
            <a:r>
              <a:rPr lang="tr-TR" sz="1200" dirty="0" err="1"/>
              <a:t>hospital</a:t>
            </a:r>
            <a:r>
              <a:rPr lang="tr-TR" sz="1200" dirty="0"/>
              <a:t> </a:t>
            </a:r>
            <a:r>
              <a:rPr lang="tr-TR" sz="1200" dirty="0" err="1"/>
              <a:t>cardiac</a:t>
            </a:r>
            <a:r>
              <a:rPr lang="tr-TR" sz="1200" dirty="0"/>
              <a:t> </a:t>
            </a:r>
            <a:r>
              <a:rPr lang="tr-TR" sz="1200" dirty="0" err="1"/>
              <a:t>arrest</a:t>
            </a:r>
            <a:r>
              <a:rPr lang="tr-TR" sz="1200" dirty="0"/>
              <a:t>. </a:t>
            </a:r>
            <a:r>
              <a:rPr lang="tr-TR" sz="1200" dirty="0" err="1" smtClean="0"/>
              <a:t>Resuscitation</a:t>
            </a:r>
            <a:r>
              <a:rPr lang="tr-TR" sz="1200" dirty="0" smtClean="0"/>
              <a:t> 2008;76:185–90.7</a:t>
            </a:r>
            <a:r>
              <a:rPr lang="tr-TR" sz="1200" dirty="0"/>
              <a:t>. </a:t>
            </a:r>
            <a:endParaRPr lang="tr-TR" sz="1200" dirty="0" smtClean="0"/>
          </a:p>
          <a:p>
            <a:pPr algn="l"/>
            <a:r>
              <a:rPr lang="tr-TR" sz="1200" baseline="30000" dirty="0"/>
              <a:t>2</a:t>
            </a:r>
            <a:r>
              <a:rPr lang="tr-TR" sz="1200" dirty="0" smtClean="0"/>
              <a:t>Wik </a:t>
            </a:r>
            <a:r>
              <a:rPr lang="tr-TR" sz="1200" dirty="0"/>
              <a:t>L, </a:t>
            </a:r>
            <a:r>
              <a:rPr lang="tr-TR" sz="1200" dirty="0" err="1"/>
              <a:t>Kramer-Johansen</a:t>
            </a:r>
            <a:r>
              <a:rPr lang="tr-TR" sz="1200" dirty="0"/>
              <a:t> J, </a:t>
            </a:r>
            <a:r>
              <a:rPr lang="tr-TR" sz="1200" dirty="0" err="1"/>
              <a:t>Myklebust</a:t>
            </a:r>
            <a:r>
              <a:rPr lang="tr-TR" sz="1200" dirty="0"/>
              <a:t> H, et al. </a:t>
            </a:r>
            <a:r>
              <a:rPr lang="tr-TR" sz="1200" dirty="0" err="1"/>
              <a:t>Quality</a:t>
            </a:r>
            <a:r>
              <a:rPr lang="tr-TR" sz="1200" dirty="0"/>
              <a:t> of </a:t>
            </a:r>
            <a:r>
              <a:rPr lang="tr-TR" sz="1200" dirty="0" err="1"/>
              <a:t>cardiopulmonary</a:t>
            </a:r>
            <a:r>
              <a:rPr lang="tr-TR" sz="1200" dirty="0"/>
              <a:t> </a:t>
            </a:r>
            <a:r>
              <a:rPr lang="tr-TR" sz="1200" dirty="0" err="1" smtClean="0"/>
              <a:t>resuscitation</a:t>
            </a:r>
            <a:r>
              <a:rPr lang="tr-TR" sz="1200" dirty="0" smtClean="0"/>
              <a:t> </a:t>
            </a:r>
            <a:r>
              <a:rPr lang="tr-TR" sz="1200" dirty="0" err="1"/>
              <a:t>during</a:t>
            </a:r>
            <a:r>
              <a:rPr lang="tr-TR" sz="1200" dirty="0"/>
              <a:t> </a:t>
            </a:r>
            <a:r>
              <a:rPr lang="tr-TR" sz="1200" dirty="0" err="1"/>
              <a:t>out</a:t>
            </a:r>
            <a:r>
              <a:rPr lang="tr-TR" sz="1200" dirty="0"/>
              <a:t>-of-</a:t>
            </a:r>
            <a:r>
              <a:rPr lang="tr-TR" sz="1200" dirty="0" err="1"/>
              <a:t>hospital</a:t>
            </a:r>
            <a:r>
              <a:rPr lang="tr-TR" sz="1200" dirty="0"/>
              <a:t> </a:t>
            </a:r>
            <a:r>
              <a:rPr lang="tr-TR" sz="1200" dirty="0" err="1"/>
              <a:t>cardiac</a:t>
            </a:r>
            <a:r>
              <a:rPr lang="tr-TR" sz="1200" dirty="0"/>
              <a:t> </a:t>
            </a:r>
            <a:r>
              <a:rPr lang="tr-TR" sz="1200" dirty="0" err="1"/>
              <a:t>arrest</a:t>
            </a:r>
            <a:r>
              <a:rPr lang="tr-TR" sz="1200" dirty="0"/>
              <a:t>. JAMA 2005;293:299–304.8</a:t>
            </a:r>
            <a:r>
              <a:rPr lang="tr-TR" sz="1200" dirty="0" smtClean="0"/>
              <a:t>.</a:t>
            </a:r>
          </a:p>
          <a:p>
            <a:pPr algn="l"/>
            <a:r>
              <a:rPr lang="tr-TR" sz="1200" baseline="30000" dirty="0"/>
              <a:t>3</a:t>
            </a:r>
            <a:r>
              <a:rPr lang="en-US" sz="1200" dirty="0" smtClean="0"/>
              <a:t>Hightower </a:t>
            </a:r>
            <a:r>
              <a:rPr lang="en-US" sz="1200" dirty="0"/>
              <a:t>D, Thomas SH, Stone CK, </a:t>
            </a:r>
            <a:r>
              <a:rPr lang="tr-TR" sz="1200" dirty="0" smtClean="0"/>
              <a:t>et al. </a:t>
            </a:r>
            <a:r>
              <a:rPr lang="en-US" sz="1200" dirty="0" smtClean="0"/>
              <a:t>Decay </a:t>
            </a:r>
            <a:r>
              <a:rPr lang="en-US" sz="1200" dirty="0"/>
              <a:t>in quality of closed-chest compressions over time. Ann </a:t>
            </a:r>
            <a:r>
              <a:rPr lang="en-US" sz="1200" dirty="0" err="1"/>
              <a:t>Emerg</a:t>
            </a:r>
            <a:r>
              <a:rPr lang="en-US" sz="1200" dirty="0"/>
              <a:t> Med </a:t>
            </a:r>
            <a:r>
              <a:rPr lang="en-US" sz="1200" dirty="0" smtClean="0"/>
              <a:t>1995;26:300–3</a:t>
            </a:r>
            <a:r>
              <a:rPr lang="tr-TR" sz="12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9957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tr-TR" dirty="0" smtClean="0"/>
              <a:t>Kardiyak </a:t>
            </a:r>
            <a:r>
              <a:rPr lang="tr-TR" dirty="0" err="1" smtClean="0"/>
              <a:t>arrestte</a:t>
            </a:r>
            <a:r>
              <a:rPr lang="tr-TR" dirty="0" smtClean="0"/>
              <a:t> (kalp durması) altta yatan neden geri  döndürülünceye kadar, etkili dolaşımın ve solunumun sürdürülmesi amacıyla, göğüs kompresyonları, hava yolu açıklığı ve </a:t>
            </a:r>
            <a:r>
              <a:rPr lang="tr-TR" dirty="0" err="1" smtClean="0"/>
              <a:t>ventilasyonun</a:t>
            </a:r>
            <a:r>
              <a:rPr lang="tr-TR" dirty="0" smtClean="0"/>
              <a:t> sağlanmasını kapsayan uygulamalar</a:t>
            </a:r>
          </a:p>
          <a:p>
            <a:pPr algn="ctr">
              <a:lnSpc>
                <a:spcPct val="100000"/>
              </a:lnSpc>
            </a:pPr>
            <a:endParaRPr lang="tr-TR" dirty="0"/>
          </a:p>
        </p:txBody>
      </p:sp>
      <p:sp>
        <p:nvSpPr>
          <p:cNvPr id="5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Kardiyopulmoner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Resüsitasyon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(KPR)</a:t>
            </a:r>
          </a:p>
        </p:txBody>
      </p:sp>
      <p:pic>
        <p:nvPicPr>
          <p:cNvPr id="6" name="kpr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627253" y="2227240"/>
            <a:ext cx="4500093" cy="337507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238596" y="1695796"/>
            <a:ext cx="10349346" cy="4696691"/>
          </a:xfrm>
        </p:spPr>
        <p:txBody>
          <a:bodyPr/>
          <a:lstStyle/>
          <a:p>
            <a:pPr algn="l"/>
            <a:endParaRPr lang="tr-TR" dirty="0" smtClean="0"/>
          </a:p>
        </p:txBody>
      </p:sp>
      <p:pic>
        <p:nvPicPr>
          <p:cNvPr id="5" name="Picture 4" descr="mechanical cpr device 2018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6" y="552451"/>
            <a:ext cx="10439053" cy="60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523999" y="2459043"/>
            <a:ext cx="10505091" cy="4708525"/>
          </a:xfrm>
        </p:spPr>
        <p:txBody>
          <a:bodyPr>
            <a:normAutofit/>
          </a:bodyPr>
          <a:lstStyle/>
          <a:p>
            <a:pPr eaLnBrk="1" hangingPunct="1"/>
            <a:r>
              <a:rPr lang="tr-TR" dirty="0"/>
              <a:t>Eğitimli kurtarıcılar veya sağlık personeli için 30 göğüs kompresyonundan sonra 2 kurtarıcı soluk </a:t>
            </a:r>
          </a:p>
          <a:p>
            <a:pPr eaLnBrk="1" hangingPunct="1"/>
            <a:r>
              <a:rPr lang="tr-TR" dirty="0"/>
              <a:t>Kurtarıcı soluklar için göğüs kompresyonlarına en fazla 10 </a:t>
            </a:r>
            <a:r>
              <a:rPr lang="tr-TR" dirty="0" err="1"/>
              <a:t>sn</a:t>
            </a:r>
            <a:r>
              <a:rPr lang="tr-TR" dirty="0"/>
              <a:t> ara verilmeli</a:t>
            </a:r>
          </a:p>
          <a:p>
            <a:pPr eaLnBrk="1" hangingPunct="1"/>
            <a:r>
              <a:rPr lang="tr-TR" dirty="0"/>
              <a:t>Yeterli tidal volüm sağlanması için; yeterli göğüs yükselmesi sağlanmalı</a:t>
            </a:r>
          </a:p>
          <a:p>
            <a:pPr eaLnBrk="1" hangingPunct="1">
              <a:buFontTx/>
              <a:buNone/>
            </a:pPr>
            <a:r>
              <a:rPr lang="tr-TR" dirty="0"/>
              <a:t>	</a:t>
            </a:r>
          </a:p>
          <a:p>
            <a:pPr eaLnBrk="1" hangingPunct="1">
              <a:buFontTx/>
              <a:buNone/>
            </a:pPr>
            <a:endParaRPr lang="tr-TR" b="1" dirty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404813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524000" y="1316043"/>
            <a:ext cx="19062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5.Basamak:</a:t>
            </a:r>
          </a:p>
        </p:txBody>
      </p:sp>
    </p:spTree>
    <p:extLst>
      <p:ext uri="{BB962C8B-B14F-4D97-AF65-F5344CB8AC3E}">
        <p14:creationId xmlns:p14="http://schemas.microsoft.com/office/powerpoint/2010/main" val="42421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R49-05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98978" y="2370073"/>
            <a:ext cx="4593021" cy="3564765"/>
          </a:xfrm>
          <a:prstGeom prst="rect">
            <a:avLst/>
          </a:prstGeom>
          <a:noFill/>
        </p:spPr>
      </p:pic>
      <p:pic>
        <p:nvPicPr>
          <p:cNvPr id="9" name="Resim 8" descr="J:\AED\30.05.2018\20180530_160121_HD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45" y="2370074"/>
            <a:ext cx="2680138" cy="356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esim 9" descr="J:\AED\30.05.2018\20180530_155735_HD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0" y="2370074"/>
            <a:ext cx="4233008" cy="356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4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713972"/>
            <a:ext cx="10363200" cy="2871795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endParaRPr lang="tr-TR" dirty="0"/>
          </a:p>
          <a:p>
            <a:pPr eaLnBrk="1" hangingPunct="1">
              <a:lnSpc>
                <a:spcPct val="120000"/>
              </a:lnSpc>
              <a:buNone/>
            </a:pPr>
            <a:r>
              <a:rPr lang="tr-TR" b="1" dirty="0" err="1" smtClean="0"/>
              <a:t>Defibrilasyon</a:t>
            </a:r>
            <a:endParaRPr lang="tr-TR" b="1" dirty="0"/>
          </a:p>
          <a:p>
            <a:pPr eaLnBrk="1" hangingPunct="1">
              <a:lnSpc>
                <a:spcPct val="120000"/>
              </a:lnSpc>
            </a:pPr>
            <a:r>
              <a:rPr lang="tr-TR" dirty="0"/>
              <a:t>Eğer bulunuyorsa otomatik </a:t>
            </a:r>
            <a:r>
              <a:rPr lang="tr-TR" dirty="0" err="1"/>
              <a:t>eksternal</a:t>
            </a:r>
            <a:r>
              <a:rPr lang="tr-TR" dirty="0"/>
              <a:t> </a:t>
            </a:r>
            <a:r>
              <a:rPr lang="tr-TR" dirty="0" err="1"/>
              <a:t>defibrilatörün</a:t>
            </a:r>
            <a:r>
              <a:rPr lang="tr-TR" dirty="0"/>
              <a:t> (OED) kullanılması </a:t>
            </a:r>
          </a:p>
          <a:p>
            <a:pPr>
              <a:defRPr/>
            </a:pPr>
            <a:r>
              <a:rPr lang="tr-TR" dirty="0"/>
              <a:t>OED yoksa profesyonel kurtarıcılar gelene kadar </a:t>
            </a:r>
            <a:r>
              <a:rPr lang="tr-TR" dirty="0" err="1"/>
              <a:t>KPR’ye</a:t>
            </a:r>
            <a:r>
              <a:rPr lang="tr-TR" dirty="0"/>
              <a:t> devam edilmesi</a:t>
            </a:r>
          </a:p>
          <a:p>
            <a:pPr eaLnBrk="1" hangingPunct="1">
              <a:lnSpc>
                <a:spcPct val="120000"/>
              </a:lnSpc>
              <a:buNone/>
            </a:pPr>
            <a:endParaRPr lang="tr-TR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500042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524000" y="1453576"/>
            <a:ext cx="1906291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None/>
              <a:defRPr/>
            </a:pPr>
            <a:r>
              <a:rPr lang="tr-T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6.Basamak:</a:t>
            </a:r>
          </a:p>
        </p:txBody>
      </p:sp>
    </p:spTree>
    <p:extLst>
      <p:ext uri="{BB962C8B-B14F-4D97-AF65-F5344CB8AC3E}">
        <p14:creationId xmlns:p14="http://schemas.microsoft.com/office/powerpoint/2010/main" val="25849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2 İçerik Yer Tutucusu"/>
          <p:cNvSpPr>
            <a:spLocks noGrp="1"/>
          </p:cNvSpPr>
          <p:nvPr>
            <p:ph idx="1"/>
          </p:nvPr>
        </p:nvSpPr>
        <p:spPr>
          <a:xfrm>
            <a:off x="1992313" y="1989138"/>
            <a:ext cx="8229600" cy="182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tr-TR" sz="2400" dirty="0"/>
          </a:p>
          <a:p>
            <a:pPr eaLnBrk="1" hangingPunct="1">
              <a:buFontTx/>
              <a:buNone/>
              <a:defRPr/>
            </a:pPr>
            <a:endParaRPr lang="tr-TR" sz="2400" dirty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00664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ANd9GcQ_JsjcpnkZ41iaMnp2-1SIlkikiSixEDaYjbccFiiXmMenfNB8g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2649" y="2560922"/>
            <a:ext cx="265176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ANd9GcShK1CPUkzNr8aQxEBUvneNPmlf5_zf6NbjwLgEAX98X6s3-k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4" y="2510459"/>
            <a:ext cx="23551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ANd9GcSSeRnCKip18lKH9G5Q9w7mSUpNGCSKSFE3whY8IwPifHq8R150f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605" y="2539887"/>
            <a:ext cx="234668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500042"/>
            <a:ext cx="896461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Yaşam Desteği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Survivalinkn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06897" y="2578767"/>
            <a:ext cx="1813330" cy="19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AED%20Samarit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129" y="2545914"/>
            <a:ext cx="2023338" cy="202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4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C:\Users\d\Desktop\Japonya havaalan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0514" y="79754"/>
            <a:ext cx="2591271" cy="3455608"/>
          </a:xfrm>
          <a:noFill/>
        </p:spPr>
      </p:pic>
      <p:pic>
        <p:nvPicPr>
          <p:cNvPr id="33796" name="Picture 3" descr="C:\Users\d\Desktop\A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9145" y="242312"/>
            <a:ext cx="2448619" cy="313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C:\Users\d\Desktop\Foto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3892" y="3862552"/>
            <a:ext cx="4452937" cy="299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C:\Users\d\Desktop\defibrilla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0514" y="3748088"/>
            <a:ext cx="4141788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C:\Users\d\Desktop\Automated_External_Defibrillator_Amsterdam_airpo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4596" y="230173"/>
            <a:ext cx="2327002" cy="330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7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te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3339" y="2586039"/>
            <a:ext cx="3965575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ae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288" y="2566988"/>
            <a:ext cx="42481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81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Resim 5" descr="J:\AED\30.05.2018\20180530_163729_HD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03" y="2270232"/>
            <a:ext cx="3342290" cy="3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si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17" y="2270233"/>
            <a:ext cx="3151953" cy="357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94" y="2270234"/>
            <a:ext cx="3005958" cy="357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840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Defibrilasyon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Elektrotlar (</a:t>
            </a:r>
            <a:r>
              <a:rPr lang="tr-TR" dirty="0" err="1"/>
              <a:t>ped</a:t>
            </a:r>
            <a:r>
              <a:rPr lang="tr-TR" dirty="0"/>
              <a:t> ya da kaşık) </a:t>
            </a:r>
            <a:r>
              <a:rPr lang="tr-TR" dirty="0" err="1"/>
              <a:t>sternal</a:t>
            </a:r>
            <a:r>
              <a:rPr lang="tr-TR" dirty="0"/>
              <a:t> – </a:t>
            </a:r>
            <a:r>
              <a:rPr lang="tr-TR" dirty="0" err="1"/>
              <a:t>apikal</a:t>
            </a:r>
            <a:r>
              <a:rPr lang="tr-TR" dirty="0"/>
              <a:t> pozisyona yerleştirilir. </a:t>
            </a:r>
          </a:p>
          <a:p>
            <a:pPr>
              <a:lnSpc>
                <a:spcPct val="150000"/>
              </a:lnSpc>
            </a:pPr>
            <a:r>
              <a:rPr lang="tr-TR" dirty="0"/>
              <a:t>Sağ (</a:t>
            </a:r>
            <a:r>
              <a:rPr lang="tr-TR" dirty="0" err="1"/>
              <a:t>sternal</a:t>
            </a:r>
            <a:r>
              <a:rPr lang="tr-TR" dirty="0"/>
              <a:t>) elektrot </a:t>
            </a:r>
            <a:r>
              <a:rPr lang="tr-TR" dirty="0" err="1"/>
              <a:t>klavikula</a:t>
            </a:r>
            <a:r>
              <a:rPr lang="tr-TR" dirty="0"/>
              <a:t> altına </a:t>
            </a:r>
            <a:r>
              <a:rPr lang="tr-TR" dirty="0" err="1"/>
              <a:t>sternum</a:t>
            </a:r>
            <a:r>
              <a:rPr lang="tr-TR" dirty="0"/>
              <a:t> sağına; </a:t>
            </a:r>
            <a:r>
              <a:rPr lang="tr-TR" dirty="0" err="1"/>
              <a:t>apikal</a:t>
            </a:r>
            <a:r>
              <a:rPr lang="tr-TR" dirty="0"/>
              <a:t> elektrot ise sol </a:t>
            </a:r>
            <a:r>
              <a:rPr lang="tr-TR" dirty="0" err="1"/>
              <a:t>mid-axiller</a:t>
            </a:r>
            <a:r>
              <a:rPr lang="tr-TR" dirty="0"/>
              <a:t> hat (V6 </a:t>
            </a:r>
            <a:r>
              <a:rPr lang="tr-TR" dirty="0" err="1"/>
              <a:t>ekg</a:t>
            </a:r>
            <a:r>
              <a:rPr lang="tr-TR" dirty="0"/>
              <a:t> </a:t>
            </a:r>
            <a:r>
              <a:rPr lang="tr-TR" dirty="0" err="1"/>
              <a:t>elektrodu</a:t>
            </a:r>
            <a:r>
              <a:rPr lang="tr-TR" dirty="0"/>
              <a:t> yakınlarına) hizalanır. </a:t>
            </a:r>
          </a:p>
        </p:txBody>
      </p:sp>
      <p:pic>
        <p:nvPicPr>
          <p:cNvPr id="5" name="Picture 4" descr="Defibrillation patches 1 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4" y="4353059"/>
            <a:ext cx="3883105" cy="25049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Defibrillation paddles 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42" y="4314423"/>
            <a:ext cx="3969801" cy="2543576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4"/>
            <a:ext cx="11017469" cy="4890485"/>
          </a:xfrm>
        </p:spPr>
        <p:txBody>
          <a:bodyPr>
            <a:normAutofit lnSpcReduction="10000"/>
          </a:bodyPr>
          <a:lstStyle/>
          <a:p>
            <a:r>
              <a:rPr lang="tr-TR" dirty="0"/>
              <a:t>KPR devam ederken hastayı ve malzemeleri hazırla</a:t>
            </a:r>
          </a:p>
          <a:p>
            <a:r>
              <a:rPr lang="tr-TR" dirty="0"/>
              <a:t>Ritmi kontrol et (VF- Nabızsız VT?)</a:t>
            </a:r>
          </a:p>
          <a:p>
            <a:r>
              <a:rPr lang="tr-TR" dirty="0" err="1"/>
              <a:t>Defibrilatörün</a:t>
            </a:r>
            <a:r>
              <a:rPr lang="tr-TR" dirty="0"/>
              <a:t> </a:t>
            </a:r>
            <a:r>
              <a:rPr lang="tr-TR" dirty="0" err="1"/>
              <a:t>asekron</a:t>
            </a:r>
            <a:r>
              <a:rPr lang="tr-TR" dirty="0"/>
              <a:t> olduğunu kontrol et</a:t>
            </a:r>
          </a:p>
          <a:p>
            <a:r>
              <a:rPr lang="tr-TR" dirty="0"/>
              <a:t>Uygun enerji dozunu seç (üretici önerisi?)</a:t>
            </a:r>
          </a:p>
          <a:p>
            <a:r>
              <a:rPr lang="tr-TR" dirty="0" err="1"/>
              <a:t>Bifazik</a:t>
            </a:r>
            <a:r>
              <a:rPr lang="tr-TR" dirty="0"/>
              <a:t> için; </a:t>
            </a:r>
            <a:r>
              <a:rPr lang="tr-TR" dirty="0">
                <a:solidFill>
                  <a:srgbClr val="FFFF00"/>
                </a:solidFill>
              </a:rPr>
              <a:t>üretici firmanın önerdiği doz –bilinmiyorsa en yüksek enerji seviyesi</a:t>
            </a:r>
            <a:r>
              <a:rPr lang="tr-TR" dirty="0"/>
              <a:t>, </a:t>
            </a:r>
            <a:r>
              <a:rPr lang="tr-TR" dirty="0" err="1"/>
              <a:t>Monofazik</a:t>
            </a:r>
            <a:r>
              <a:rPr lang="tr-TR" dirty="0"/>
              <a:t> için; </a:t>
            </a:r>
            <a:r>
              <a:rPr lang="tr-TR" dirty="0">
                <a:solidFill>
                  <a:srgbClr val="FFFF00"/>
                </a:solidFill>
              </a:rPr>
              <a:t>360j</a:t>
            </a:r>
          </a:p>
          <a:p>
            <a:r>
              <a:rPr lang="tr-TR" dirty="0">
                <a:solidFill>
                  <a:srgbClr val="FFFF00"/>
                </a:solidFill>
              </a:rPr>
              <a:t>Hastayı</a:t>
            </a:r>
            <a:r>
              <a:rPr lang="tr-TR" dirty="0"/>
              <a:t> </a:t>
            </a:r>
            <a:r>
              <a:rPr lang="tr-TR" dirty="0">
                <a:solidFill>
                  <a:srgbClr val="FFFF00"/>
                </a:solidFill>
              </a:rPr>
              <a:t>jelle </a:t>
            </a:r>
            <a:r>
              <a:rPr lang="tr-TR" dirty="0"/>
              <a:t>– </a:t>
            </a:r>
            <a:r>
              <a:rPr lang="tr-TR" dirty="0">
                <a:solidFill>
                  <a:srgbClr val="FFFF00"/>
                </a:solidFill>
              </a:rPr>
              <a:t>kaşıkları</a:t>
            </a:r>
            <a:r>
              <a:rPr lang="tr-TR" dirty="0"/>
              <a:t> </a:t>
            </a:r>
            <a:r>
              <a:rPr lang="tr-TR" dirty="0">
                <a:solidFill>
                  <a:srgbClr val="FFFF00"/>
                </a:solidFill>
              </a:rPr>
              <a:t>yerleştir </a:t>
            </a:r>
            <a:r>
              <a:rPr lang="tr-TR" dirty="0"/>
              <a:t>- </a:t>
            </a:r>
            <a:r>
              <a:rPr lang="tr-TR" dirty="0">
                <a:solidFill>
                  <a:srgbClr val="FFFF00"/>
                </a:solidFill>
              </a:rPr>
              <a:t>şarj et</a:t>
            </a:r>
          </a:p>
          <a:p>
            <a:r>
              <a:rPr lang="tr-TR" dirty="0"/>
              <a:t>Uzaklaşın!!!</a:t>
            </a:r>
          </a:p>
          <a:p>
            <a:r>
              <a:rPr lang="tr-TR" dirty="0"/>
              <a:t>Şokla</a:t>
            </a:r>
          </a:p>
          <a:p>
            <a:r>
              <a:rPr lang="tr-TR" dirty="0" err="1"/>
              <a:t>KPR’a</a:t>
            </a:r>
            <a:r>
              <a:rPr lang="tr-TR" dirty="0"/>
              <a:t> devam et (Ritim ve nabız kontrolü 2 </a:t>
            </a:r>
            <a:r>
              <a:rPr lang="tr-TR" dirty="0" err="1"/>
              <a:t>dk</a:t>
            </a:r>
            <a:r>
              <a:rPr lang="tr-TR" dirty="0"/>
              <a:t> sonra)</a:t>
            </a:r>
          </a:p>
          <a:p>
            <a:endParaRPr lang="tr-TR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Defibrilasyon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basamakları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7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19536" y="620688"/>
            <a:ext cx="8001000" cy="838200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tr-TR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Kardiyopulmoner</a:t>
            </a:r>
            <a:r>
              <a:rPr lang="tr-T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ve </a:t>
            </a:r>
            <a:r>
              <a:rPr lang="tr-TR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serebral</a:t>
            </a:r>
            <a:r>
              <a:rPr lang="tr-T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tr-TR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resüsitasyonun</a:t>
            </a:r>
            <a:r>
              <a:rPr lang="tr-T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amacı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3945" y="2209800"/>
            <a:ext cx="10231821" cy="3739480"/>
          </a:xfrm>
        </p:spPr>
        <p:txBody>
          <a:bodyPr>
            <a:normAutofit/>
          </a:bodyPr>
          <a:lstStyle/>
          <a:p>
            <a:pPr marL="228600" lvl="1" algn="just">
              <a:lnSpc>
                <a:spcPct val="150000"/>
              </a:lnSpc>
              <a:spcBef>
                <a:spcPts val="1000"/>
              </a:spcBef>
            </a:pPr>
            <a:r>
              <a:rPr lang="tr-TR" sz="2800" dirty="0"/>
              <a:t>Normal kardiyak ve solunum aktivitesi sağlanana kadar özellikle beyin ve kalp gibi hayati organların oksijenlenmiş kan ile geçici olarak etkili dolaşımının sağlanmasıdır.</a:t>
            </a:r>
          </a:p>
          <a:p>
            <a:pPr algn="just">
              <a:lnSpc>
                <a:spcPct val="150000"/>
              </a:lnSpc>
            </a:pPr>
            <a:endParaRPr lang="tr-TR" dirty="0"/>
          </a:p>
        </p:txBody>
      </p:sp>
      <p:pic>
        <p:nvPicPr>
          <p:cNvPr id="4" name="Picture 8" descr="ANd9GcQtNxteD2arcQ8TDHrHzRAOud0VhocItmB_m4R-7bbJ_CLLIvyF5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3685" y="4594846"/>
            <a:ext cx="4928315" cy="226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9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Defibrilasyonda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Dikkat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err="1"/>
              <a:t>Bifazik</a:t>
            </a:r>
            <a:r>
              <a:rPr lang="tr-TR" dirty="0"/>
              <a:t> </a:t>
            </a:r>
            <a:r>
              <a:rPr lang="tr-TR" dirty="0" err="1"/>
              <a:t>defibrilatör</a:t>
            </a:r>
            <a:r>
              <a:rPr lang="tr-TR" dirty="0"/>
              <a:t> varsa tercih edilmeli</a:t>
            </a:r>
          </a:p>
          <a:p>
            <a:pPr algn="just"/>
            <a:r>
              <a:rPr lang="tr-TR" dirty="0"/>
              <a:t>Kaşıkları birbirine yaklaştırmamalı – sürmemeli</a:t>
            </a:r>
          </a:p>
          <a:p>
            <a:pPr algn="just"/>
            <a:r>
              <a:rPr lang="tr-TR" dirty="0" smtClean="0"/>
              <a:t>Hastanın </a:t>
            </a:r>
            <a:r>
              <a:rPr lang="tr-TR" dirty="0"/>
              <a:t>oksijen maskesi ya da nazal </a:t>
            </a:r>
            <a:r>
              <a:rPr lang="tr-TR" dirty="0" err="1"/>
              <a:t>kanülü</a:t>
            </a:r>
            <a:r>
              <a:rPr lang="tr-TR" dirty="0"/>
              <a:t> en az 1 metre uzağa alınmalı</a:t>
            </a:r>
          </a:p>
          <a:p>
            <a:pPr algn="just"/>
            <a:r>
              <a:rPr lang="tr-TR" dirty="0"/>
              <a:t>Kaşıklar havada iken şarj etmemeli</a:t>
            </a:r>
          </a:p>
        </p:txBody>
      </p:sp>
      <p:pic>
        <p:nvPicPr>
          <p:cNvPr id="35843" name="Picture 8" descr="Resi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5994" y="3800475"/>
            <a:ext cx="2336006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5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647728" y="620688"/>
            <a:ext cx="5045000" cy="6021388"/>
            <a:chOff x="3576" y="586"/>
            <a:chExt cx="2112" cy="3793"/>
          </a:xfrm>
        </p:grpSpPr>
        <p:pic>
          <p:nvPicPr>
            <p:cNvPr id="4" name="Picture 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" y="586"/>
              <a:ext cx="1856" cy="1408"/>
            </a:xfrm>
            <a:prstGeom prst="rect">
              <a:avLst/>
            </a:prstGeom>
            <a:solidFill>
              <a:srgbClr val="FAF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" y="1662"/>
              <a:ext cx="1999" cy="1607"/>
            </a:xfrm>
            <a:prstGeom prst="rect">
              <a:avLst/>
            </a:prstGeom>
            <a:solidFill>
              <a:srgbClr val="00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" y="2913"/>
              <a:ext cx="1815" cy="146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53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6816726" y="19891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2590801" y="5791201"/>
            <a:ext cx="60102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	      </a:t>
            </a:r>
            <a:r>
              <a:rPr lang="en-GB" sz="4800"/>
              <a:t>30		       	2</a:t>
            </a:r>
            <a:endParaRPr lang="en-US" sz="4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03388" y="333375"/>
            <a:ext cx="89646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Temel Yaşam Desteği </a:t>
            </a:r>
            <a:r>
              <a:rPr lang="tr-TR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Basamakları </a:t>
            </a:r>
            <a:endParaRPr lang="tr-TR" sz="4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Resi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2" y="2274943"/>
            <a:ext cx="4193628" cy="311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 descr="J:\AED\30.05.2018\20180530_155735_HD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647" y="2274943"/>
            <a:ext cx="4075353" cy="311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978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836613"/>
            <a:ext cx="80010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r-T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İKYD</a:t>
            </a:r>
            <a:br>
              <a:rPr lang="tr-T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tr-T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3154" y="1696211"/>
            <a:ext cx="9353973" cy="4708525"/>
          </a:xfrm>
        </p:spPr>
        <p:txBody>
          <a:bodyPr>
            <a:normAutofit/>
          </a:bodyPr>
          <a:lstStyle/>
          <a:p>
            <a:r>
              <a:rPr lang="tr-TR" dirty="0" smtClean="0"/>
              <a:t>Kardiyak </a:t>
            </a:r>
            <a:r>
              <a:rPr lang="tr-TR" dirty="0" err="1" smtClean="0"/>
              <a:t>arrestin</a:t>
            </a:r>
            <a:r>
              <a:rPr lang="tr-TR" dirty="0" smtClean="0"/>
              <a:t> yönetimi</a:t>
            </a:r>
          </a:p>
          <a:p>
            <a:pPr lvl="1"/>
            <a:r>
              <a:rPr lang="tr-TR" dirty="0" smtClean="0"/>
              <a:t>Şok verilen ritimler (VF,VT)</a:t>
            </a:r>
          </a:p>
          <a:p>
            <a:pPr lvl="1"/>
            <a:r>
              <a:rPr lang="tr-TR" dirty="0" smtClean="0"/>
              <a:t>Şok verilmeyen ritimler (</a:t>
            </a:r>
            <a:r>
              <a:rPr lang="tr-TR" dirty="0" err="1" smtClean="0"/>
              <a:t>Asistoli</a:t>
            </a:r>
            <a:r>
              <a:rPr lang="tr-TR" dirty="0" smtClean="0"/>
              <a:t>,NEA)</a:t>
            </a:r>
          </a:p>
          <a:p>
            <a:pPr lvl="1"/>
            <a:r>
              <a:rPr lang="tr-TR" dirty="0" smtClean="0"/>
              <a:t>Geri döndürülebilir nedenlerin ayırıcı  tanısı</a:t>
            </a:r>
          </a:p>
          <a:p>
            <a:pPr lvl="1"/>
            <a:r>
              <a:rPr lang="tr-TR" dirty="0" smtClean="0"/>
              <a:t>İlaç uygulamaları</a:t>
            </a:r>
          </a:p>
          <a:p>
            <a:r>
              <a:rPr lang="tr-TR" dirty="0" smtClean="0"/>
              <a:t>Havayolu yönetimi- </a:t>
            </a:r>
            <a:r>
              <a:rPr lang="tr-TR" dirty="0" err="1" smtClean="0"/>
              <a:t>Ventilasyon</a:t>
            </a:r>
            <a:endParaRPr lang="tr-TR" dirty="0" smtClean="0"/>
          </a:p>
          <a:p>
            <a:r>
              <a:rPr lang="tr-TR" dirty="0" smtClean="0">
                <a:ea typeface="ＭＳ Ｐゴシック" pitchFamily="34" charset="-128"/>
              </a:rPr>
              <a:t>Post kardiyak </a:t>
            </a:r>
            <a:r>
              <a:rPr lang="tr-TR" dirty="0" err="1" smtClean="0">
                <a:ea typeface="ＭＳ Ｐゴシック" pitchFamily="34" charset="-128"/>
              </a:rPr>
              <a:t>arrest</a:t>
            </a:r>
            <a:r>
              <a:rPr lang="tr-TR" dirty="0" smtClean="0">
                <a:ea typeface="ＭＳ Ｐゴシック" pitchFamily="34" charset="-128"/>
              </a:rPr>
              <a:t> yaklaşımlar</a:t>
            </a:r>
            <a:endParaRPr lang="tr-TR" dirty="0" smtClean="0"/>
          </a:p>
          <a:p>
            <a:r>
              <a:rPr lang="tr-TR" dirty="0" err="1" smtClean="0"/>
              <a:t>Bradiaritmi</a:t>
            </a:r>
            <a:r>
              <a:rPr lang="tr-TR" dirty="0" smtClean="0"/>
              <a:t>- </a:t>
            </a:r>
            <a:r>
              <a:rPr lang="tr-TR" dirty="0" err="1" smtClean="0"/>
              <a:t>Taşiaritmi</a:t>
            </a:r>
            <a:r>
              <a:rPr lang="tr-TR" dirty="0" smtClean="0"/>
              <a:t>  tedavisi</a:t>
            </a:r>
          </a:p>
          <a:p>
            <a:r>
              <a:rPr lang="tr-TR" dirty="0" smtClean="0"/>
              <a:t>Özel </a:t>
            </a:r>
            <a:r>
              <a:rPr lang="tr-TR" dirty="0" err="1" smtClean="0"/>
              <a:t>resüsitatif</a:t>
            </a:r>
            <a:r>
              <a:rPr lang="tr-TR" dirty="0" smtClean="0"/>
              <a:t> durumlar: </a:t>
            </a:r>
            <a:r>
              <a:rPr lang="tr-TR" dirty="0" err="1" smtClean="0"/>
              <a:t>Hipo</a:t>
            </a:r>
            <a:r>
              <a:rPr lang="tr-TR" dirty="0" smtClean="0"/>
              <a:t>-</a:t>
            </a:r>
            <a:r>
              <a:rPr lang="tr-TR" dirty="0" err="1" smtClean="0"/>
              <a:t>hipertermi</a:t>
            </a:r>
            <a:r>
              <a:rPr lang="tr-TR" dirty="0" smtClean="0"/>
              <a:t>, boğulma, elektrik çarpması vb.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tr-TR" sz="2400" dirty="0"/>
          </a:p>
          <a:p>
            <a:pPr eaLnBrk="1" hangingPunct="1">
              <a:lnSpc>
                <a:spcPct val="110000"/>
              </a:lnSpc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593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836613"/>
            <a:ext cx="80010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r-T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İKYD</a:t>
            </a:r>
            <a:br>
              <a:rPr lang="tr-T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tr-T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3154" y="1696211"/>
            <a:ext cx="9353973" cy="4708525"/>
          </a:xfrm>
        </p:spPr>
        <p:txBody>
          <a:bodyPr>
            <a:normAutofit/>
          </a:bodyPr>
          <a:lstStyle/>
          <a:p>
            <a:r>
              <a:rPr lang="tr-TR" dirty="0" smtClean="0"/>
              <a:t>Kardiyak </a:t>
            </a:r>
            <a:r>
              <a:rPr lang="tr-TR" dirty="0" err="1" smtClean="0"/>
              <a:t>arrestin</a:t>
            </a:r>
            <a:r>
              <a:rPr lang="tr-TR" dirty="0" smtClean="0"/>
              <a:t> yönetimi</a:t>
            </a:r>
          </a:p>
          <a:p>
            <a:pPr lvl="1"/>
            <a:r>
              <a:rPr lang="tr-TR" dirty="0" smtClean="0"/>
              <a:t>Şok verilen ritimler (VF,VT)</a:t>
            </a:r>
          </a:p>
          <a:p>
            <a:pPr lvl="1"/>
            <a:r>
              <a:rPr lang="tr-TR" dirty="0" smtClean="0"/>
              <a:t>Şok verilmeyen ritimler (</a:t>
            </a:r>
            <a:r>
              <a:rPr lang="tr-TR" dirty="0" err="1" smtClean="0"/>
              <a:t>Asistoli</a:t>
            </a:r>
            <a:r>
              <a:rPr lang="tr-TR" dirty="0" smtClean="0"/>
              <a:t>,NEA)</a:t>
            </a:r>
          </a:p>
          <a:p>
            <a:pPr lvl="1"/>
            <a:r>
              <a:rPr lang="tr-TR" dirty="0" smtClean="0"/>
              <a:t>Geri döndürülebilir nedenlerin ayırıcı  tanısı</a:t>
            </a:r>
          </a:p>
          <a:p>
            <a:pPr lvl="1"/>
            <a:r>
              <a:rPr lang="tr-TR" dirty="0" smtClean="0"/>
              <a:t>İlaç uygulamaları</a:t>
            </a:r>
          </a:p>
          <a:p>
            <a:r>
              <a:rPr lang="tr-TR" dirty="0" smtClean="0"/>
              <a:t>Havayolu yönetimi- </a:t>
            </a:r>
            <a:r>
              <a:rPr lang="tr-TR" dirty="0" err="1" smtClean="0"/>
              <a:t>Ventilasyon</a:t>
            </a:r>
            <a:endParaRPr lang="tr-TR" dirty="0" smtClean="0"/>
          </a:p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ea typeface="ＭＳ Ｐゴシック" pitchFamily="34" charset="-128"/>
              </a:rPr>
              <a:t>Post kardiyak </a:t>
            </a:r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  <a:ea typeface="ＭＳ Ｐゴシック" pitchFamily="34" charset="-128"/>
              </a:rPr>
              <a:t>arrest</a:t>
            </a:r>
            <a:r>
              <a:rPr lang="tr-TR" dirty="0" smtClean="0">
                <a:solidFill>
                  <a:schemeClr val="bg2">
                    <a:lumMod val="50000"/>
                  </a:schemeClr>
                </a:solidFill>
                <a:ea typeface="ＭＳ Ｐゴシック" pitchFamily="34" charset="-128"/>
              </a:rPr>
              <a:t> bakım</a:t>
            </a:r>
            <a:endParaRPr lang="tr-TR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tr-T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Bradiaritmi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tr-T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Taşiaritmi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tedavisi</a:t>
            </a:r>
          </a:p>
          <a:p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Özel </a:t>
            </a:r>
            <a:r>
              <a:rPr lang="tr-T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resüsitatif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durumlar: </a:t>
            </a:r>
            <a:r>
              <a:rPr lang="tr-T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Hipo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tr-T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hipertermi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boğulma, elektrik çarpması vb.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tr-TR" sz="2400" dirty="0"/>
          </a:p>
          <a:p>
            <a:pPr eaLnBrk="1" hangingPunct="1">
              <a:lnSpc>
                <a:spcPct val="110000"/>
              </a:lnSpc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593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013" y="333375"/>
            <a:ext cx="6769100" cy="6477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r-TR" b="1" dirty="0"/>
              <a:t>Kardiyak </a:t>
            </a:r>
            <a:r>
              <a:rPr lang="tr-TR" b="1" dirty="0" err="1" smtClean="0"/>
              <a:t>Arrestin</a:t>
            </a:r>
            <a:r>
              <a:rPr lang="tr-TR" b="1" dirty="0" smtClean="0"/>
              <a:t> Yönetimi</a:t>
            </a:r>
            <a:endParaRPr lang="tr-TR" b="1" dirty="0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3000376" y="1341439"/>
            <a:ext cx="6073775" cy="4968875"/>
            <a:chOff x="1589" y="6380"/>
            <a:chExt cx="9563" cy="7795"/>
          </a:xfrm>
        </p:grpSpPr>
        <p:sp>
          <p:nvSpPr>
            <p:cNvPr id="6160" name="AutoShape 4"/>
            <p:cNvSpPr>
              <a:spLocks noChangeAspect="1" noChangeArrowheads="1"/>
            </p:cNvSpPr>
            <p:nvPr/>
          </p:nvSpPr>
          <p:spPr bwMode="auto">
            <a:xfrm>
              <a:off x="1589" y="6380"/>
              <a:ext cx="9563" cy="779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r-TR" sz="2000">
                <a:solidFill>
                  <a:schemeClr val="bg1"/>
                </a:solidFill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239045" name="Text Box 5"/>
            <p:cNvSpPr txBox="1">
              <a:spLocks noChangeArrowheads="1"/>
            </p:cNvSpPr>
            <p:nvPr/>
          </p:nvSpPr>
          <p:spPr bwMode="auto">
            <a:xfrm>
              <a:off x="2059" y="7658"/>
              <a:ext cx="1695" cy="897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64008" tIns="32004" rIns="64008" bIns="32004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ŞOKLANIR</a:t>
              </a:r>
            </a:p>
            <a:p>
              <a:pPr algn="ctr">
                <a:defRPr/>
              </a:pPr>
              <a:r>
                <a:rPr lang="tr-TR" sz="14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VF/ </a:t>
              </a:r>
              <a:r>
                <a:rPr lang="tr-TR" sz="14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nVT</a:t>
              </a:r>
              <a:endParaRPr lang="tr-TR" sz="14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9046" name="Text Box 6"/>
            <p:cNvSpPr txBox="1">
              <a:spLocks noChangeArrowheads="1"/>
            </p:cNvSpPr>
            <p:nvPr/>
          </p:nvSpPr>
          <p:spPr bwMode="auto">
            <a:xfrm>
              <a:off x="8590" y="7605"/>
              <a:ext cx="2360" cy="799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64008" tIns="32004" rIns="64008" bIns="32004">
              <a:spAutoFit/>
            </a:bodyPr>
            <a:lstStyle/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ŞOKLANMAZ</a:t>
              </a:r>
            </a:p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NEA, ASİSTOL</a:t>
              </a:r>
            </a:p>
          </p:txBody>
        </p:sp>
        <p:sp>
          <p:nvSpPr>
            <p:cNvPr id="1239047" name="Text Box 7"/>
            <p:cNvSpPr txBox="1">
              <a:spLocks noChangeArrowheads="1"/>
            </p:cNvSpPr>
            <p:nvPr/>
          </p:nvSpPr>
          <p:spPr bwMode="auto">
            <a:xfrm>
              <a:off x="2144" y="11074"/>
              <a:ext cx="1407" cy="902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lIns="64008" tIns="32004" rIns="64008" bIns="32004"/>
            <a:lstStyle/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KPR 30:2</a:t>
              </a:r>
            </a:p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2 dk</a:t>
              </a:r>
              <a:endParaRPr lang="tr-TR" sz="14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9048" name="Text Box 8"/>
            <p:cNvSpPr txBox="1">
              <a:spLocks noChangeArrowheads="1"/>
            </p:cNvSpPr>
            <p:nvPr/>
          </p:nvSpPr>
          <p:spPr bwMode="auto">
            <a:xfrm>
              <a:off x="8610" y="10616"/>
              <a:ext cx="2100" cy="799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64008" tIns="32004" rIns="64008" bIns="32004">
              <a:spAutoFit/>
            </a:bodyPr>
            <a:lstStyle/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KPR 30:2</a:t>
              </a:r>
            </a:p>
            <a:p>
              <a:pPr algn="ctr">
                <a:defRPr/>
              </a:pPr>
              <a:r>
                <a:rPr lang="tr-T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2 dk</a:t>
              </a:r>
              <a:endParaRPr lang="tr-TR" sz="14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9049" name="Line 9"/>
            <p:cNvSpPr>
              <a:spLocks noChangeShapeType="1"/>
            </p:cNvSpPr>
            <p:nvPr/>
          </p:nvSpPr>
          <p:spPr bwMode="auto">
            <a:xfrm>
              <a:off x="2864" y="8634"/>
              <a:ext cx="3" cy="33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1239050" name="Line 10"/>
            <p:cNvSpPr>
              <a:spLocks noChangeShapeType="1"/>
            </p:cNvSpPr>
            <p:nvPr/>
          </p:nvSpPr>
          <p:spPr bwMode="auto">
            <a:xfrm>
              <a:off x="2864" y="10559"/>
              <a:ext cx="3" cy="33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67" name="Line 11"/>
            <p:cNvSpPr>
              <a:spLocks noChangeShapeType="1"/>
            </p:cNvSpPr>
            <p:nvPr/>
          </p:nvSpPr>
          <p:spPr bwMode="auto">
            <a:xfrm flipV="1">
              <a:off x="1604" y="6395"/>
              <a:ext cx="1" cy="52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68" name="Line 12"/>
            <p:cNvSpPr>
              <a:spLocks noChangeShapeType="1"/>
            </p:cNvSpPr>
            <p:nvPr/>
          </p:nvSpPr>
          <p:spPr bwMode="auto">
            <a:xfrm flipV="1">
              <a:off x="1604" y="6474"/>
              <a:ext cx="3045" cy="2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69" name="Line 13"/>
            <p:cNvSpPr>
              <a:spLocks noChangeShapeType="1"/>
            </p:cNvSpPr>
            <p:nvPr/>
          </p:nvSpPr>
          <p:spPr bwMode="auto">
            <a:xfrm flipH="1" flipV="1">
              <a:off x="11102" y="6474"/>
              <a:ext cx="27" cy="450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70" name="Line 14"/>
            <p:cNvSpPr>
              <a:spLocks noChangeShapeType="1"/>
            </p:cNvSpPr>
            <p:nvPr/>
          </p:nvSpPr>
          <p:spPr bwMode="auto">
            <a:xfrm flipH="1">
              <a:off x="8609" y="6474"/>
              <a:ext cx="2520" cy="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71" name="Text Box 15"/>
            <p:cNvSpPr txBox="1">
              <a:spLocks noChangeArrowheads="1"/>
            </p:cNvSpPr>
            <p:nvPr/>
          </p:nvSpPr>
          <p:spPr bwMode="auto">
            <a:xfrm>
              <a:off x="1784" y="8995"/>
              <a:ext cx="2444" cy="1453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</p:spPr>
          <p:txBody>
            <a:bodyPr lIns="64008" tIns="32004" rIns="64008" bIns="32004">
              <a:spAutoFit/>
            </a:bodyPr>
            <a:lstStyle/>
            <a:p>
              <a:pPr algn="ctr"/>
              <a:r>
                <a:rPr lang="tr-TR" sz="14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1 şok</a:t>
              </a:r>
            </a:p>
            <a:p>
              <a:pPr algn="ctr"/>
              <a:r>
                <a:rPr lang="tr-TR" sz="14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Üretici firmanın önerdiği enerji</a:t>
              </a:r>
            </a:p>
            <a:p>
              <a:pPr algn="ctr"/>
              <a:r>
                <a:rPr lang="tr-TR" sz="14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360 J </a:t>
              </a:r>
              <a:r>
                <a:rPr lang="tr-TR" sz="14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monofazik</a:t>
              </a:r>
              <a:endParaRPr lang="tr-TR" sz="14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9056" name="Line 16"/>
            <p:cNvSpPr>
              <a:spLocks noChangeShapeType="1"/>
            </p:cNvSpPr>
            <p:nvPr/>
          </p:nvSpPr>
          <p:spPr bwMode="auto">
            <a:xfrm>
              <a:off x="9687" y="8796"/>
              <a:ext cx="3" cy="151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6173" name="Line 17"/>
            <p:cNvSpPr>
              <a:spLocks noChangeShapeType="1"/>
            </p:cNvSpPr>
            <p:nvPr/>
          </p:nvSpPr>
          <p:spPr bwMode="auto">
            <a:xfrm>
              <a:off x="1604" y="11613"/>
              <a:ext cx="540" cy="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1239058" name="Line 18"/>
            <p:cNvSpPr>
              <a:spLocks noChangeShapeType="1"/>
            </p:cNvSpPr>
            <p:nvPr/>
          </p:nvSpPr>
          <p:spPr bwMode="auto">
            <a:xfrm flipH="1">
              <a:off x="3431" y="6500"/>
              <a:ext cx="1427" cy="1009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1239059" name="Line 19"/>
            <p:cNvSpPr>
              <a:spLocks noChangeShapeType="1"/>
            </p:cNvSpPr>
            <p:nvPr/>
          </p:nvSpPr>
          <p:spPr bwMode="auto">
            <a:xfrm>
              <a:off x="7745" y="6512"/>
              <a:ext cx="1765" cy="10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1239060" name="Text Box 20"/>
            <p:cNvSpPr txBox="1">
              <a:spLocks noChangeArrowheads="1"/>
            </p:cNvSpPr>
            <p:nvPr/>
          </p:nvSpPr>
          <p:spPr bwMode="auto">
            <a:xfrm>
              <a:off x="4721" y="7914"/>
              <a:ext cx="3529" cy="3601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64008" tIns="32004" rIns="64008" bIns="32004"/>
            <a:lstStyle/>
            <a:p>
              <a:pPr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      </a:t>
              </a:r>
              <a:r>
                <a:rPr lang="tr-TR" sz="14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KPR sırasında</a:t>
              </a:r>
              <a:endPara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buClr>
                  <a:srgbClr val="00FF00"/>
                </a:buClr>
                <a:buFontTx/>
                <a:buChar char="•"/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Elektrotların kontrolü</a:t>
              </a:r>
            </a:p>
            <a:p>
              <a:pPr>
                <a:buClr>
                  <a:srgbClr val="00FF00"/>
                </a:buClr>
                <a:buFontTx/>
                <a:buChar char="•"/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it-I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Hava/iv yolu aç, O</a:t>
              </a:r>
              <a:r>
                <a:rPr lang="it-IT" sz="14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2</a:t>
              </a:r>
              <a:r>
                <a:rPr lang="it-I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ver</a:t>
              </a:r>
            </a:p>
            <a:p>
              <a:pPr>
                <a:buClr>
                  <a:srgbClr val="00FF00"/>
                </a:buClr>
                <a:buFontTx/>
                <a:buChar char="•"/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it-I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Havayolu açı</a:t>
              </a:r>
              <a:r>
                <a:rPr lang="tr-TR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klığı</a:t>
              </a: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sağlanırken</a:t>
              </a:r>
              <a:r>
                <a:rPr lang="it-I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masaja ara verme  </a:t>
              </a:r>
              <a:endPara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buClr>
                  <a:srgbClr val="00FF00"/>
                </a:buClr>
                <a:buFontTx/>
                <a:buChar char="•"/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3-5 </a:t>
              </a:r>
              <a:r>
                <a:rPr lang="de-DE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dk</a:t>
              </a: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da </a:t>
              </a:r>
              <a:r>
                <a:rPr lang="de-DE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bir</a:t>
              </a: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de-DE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adrenalin</a:t>
              </a: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endPara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buClr>
                  <a:srgbClr val="00FF00"/>
                </a:buClr>
                <a:buFontTx/>
                <a:buChar char="•"/>
                <a:defRPr/>
              </a:pP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VF/</a:t>
              </a:r>
              <a:r>
                <a:rPr lang="tr-TR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nVT</a:t>
              </a:r>
              <a:r>
                <a:rPr lang="tr-T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de </a:t>
              </a:r>
              <a:r>
                <a:rPr lang="tr-TR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Amiodaron</a:t>
              </a:r>
              <a:endPara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buClr>
                  <a:srgbClr val="00FF00"/>
                </a:buClr>
                <a:defRPr/>
              </a:pPr>
              <a:endParaRPr 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>
                <a:buSzPts val="1600"/>
                <a:defRPr/>
              </a:pP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  <a:endParaRPr lang="tr-TR" sz="14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9061" name="Rectangle 21"/>
            <p:cNvSpPr>
              <a:spLocks noChangeArrowheads="1"/>
            </p:cNvSpPr>
            <p:nvPr/>
          </p:nvSpPr>
          <p:spPr bwMode="auto">
            <a:xfrm>
              <a:off x="3404" y="12514"/>
              <a:ext cx="6121" cy="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tr-TR" sz="1400" b="1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 flipH="1">
              <a:off x="10769" y="10974"/>
              <a:ext cx="36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39063" name="Group 23"/>
          <p:cNvGraphicFramePr>
            <a:graphicFrameLocks noGrp="1"/>
          </p:cNvGraphicFramePr>
          <p:nvPr>
            <p:extLst/>
          </p:nvPr>
        </p:nvGraphicFramePr>
        <p:xfrm>
          <a:off x="3359151" y="5084763"/>
          <a:ext cx="5400675" cy="1158240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FF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KPR sırasında hızlı ve güçlü bas (100-120/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dak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FF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Gö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ğ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üs kafesinin tamamen geri dönmesine izin ver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FF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kompresyon: 2 soluk, 5 tur = 2 dakika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FF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Hasta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entübe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edildikten sonra solunum sayısı 8-10/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dak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FF00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9070" name="Text Box 30"/>
          <p:cNvSpPr txBox="1">
            <a:spLocks noChangeArrowheads="1"/>
          </p:cNvSpPr>
          <p:nvPr/>
        </p:nvSpPr>
        <p:spPr bwMode="auto">
          <a:xfrm>
            <a:off x="5016500" y="4581525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Ritim kontrolü</a:t>
            </a:r>
          </a:p>
        </p:txBody>
      </p:sp>
      <p:sp>
        <p:nvSpPr>
          <p:cNvPr id="6157" name="Line 31"/>
          <p:cNvSpPr>
            <a:spLocks noChangeShapeType="1"/>
          </p:cNvSpPr>
          <p:nvPr/>
        </p:nvSpPr>
        <p:spPr bwMode="auto">
          <a:xfrm>
            <a:off x="4367213" y="46529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tr-TR"/>
          </a:p>
        </p:txBody>
      </p:sp>
      <p:sp>
        <p:nvSpPr>
          <p:cNvPr id="6158" name="Line 32"/>
          <p:cNvSpPr>
            <a:spLocks noChangeShapeType="1"/>
          </p:cNvSpPr>
          <p:nvPr/>
        </p:nvSpPr>
        <p:spPr bwMode="auto">
          <a:xfrm>
            <a:off x="4367214" y="4652963"/>
            <a:ext cx="720725" cy="144462"/>
          </a:xfrm>
          <a:prstGeom prst="line">
            <a:avLst/>
          </a:prstGeom>
          <a:noFill/>
          <a:ln w="69850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tr-TR"/>
          </a:p>
        </p:txBody>
      </p:sp>
      <p:sp>
        <p:nvSpPr>
          <p:cNvPr id="6159" name="Line 33"/>
          <p:cNvSpPr>
            <a:spLocks noChangeShapeType="1"/>
          </p:cNvSpPr>
          <p:nvPr/>
        </p:nvSpPr>
        <p:spPr bwMode="auto">
          <a:xfrm flipH="1">
            <a:off x="7104063" y="4652963"/>
            <a:ext cx="863600" cy="215900"/>
          </a:xfrm>
          <a:prstGeom prst="line">
            <a:avLst/>
          </a:prstGeom>
          <a:noFill/>
          <a:ln w="69850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tr-TR"/>
          </a:p>
        </p:txBody>
      </p:sp>
      <p:pic>
        <p:nvPicPr>
          <p:cNvPr id="31" name="Picture 4" descr="Mono V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5943" y="3657789"/>
            <a:ext cx="2678806" cy="1249982"/>
          </a:xfrm>
          <a:noFill/>
        </p:spPr>
      </p:pic>
      <p:pic>
        <p:nvPicPr>
          <p:cNvPr id="32" name="Picture 4" descr="014 ECG asystole small"/>
          <p:cNvPicPr>
            <a:picLocks noChangeAspect="1" noChangeArrowheads="1"/>
          </p:cNvPicPr>
          <p:nvPr/>
        </p:nvPicPr>
        <p:blipFill>
          <a:blip r:embed="rId3" cstate="print"/>
          <a:srcRect l="3751" r="7916"/>
          <a:stretch>
            <a:fillRect/>
          </a:stretch>
        </p:blipFill>
        <p:spPr>
          <a:xfrm>
            <a:off x="9159244" y="3614057"/>
            <a:ext cx="2918674" cy="1328057"/>
          </a:xfrm>
          <a:prstGeom prst="rect">
            <a:avLst/>
          </a:prstGeom>
          <a:noFill/>
        </p:spPr>
      </p:pic>
      <p:pic>
        <p:nvPicPr>
          <p:cNvPr id="33" name="Picture 4" descr="Pict0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0503" y="1894116"/>
            <a:ext cx="2713783" cy="113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ecg_v_fib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t="11796" b="34271"/>
          <a:stretch>
            <a:fillRect/>
          </a:stretch>
        </p:blipFill>
        <p:spPr bwMode="auto">
          <a:xfrm>
            <a:off x="195944" y="1817915"/>
            <a:ext cx="27197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2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VF/ Nabızsız VT Algoritması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4" t="34006" r="8556" b="15234"/>
          <a:stretch>
            <a:fillRect/>
          </a:stretch>
        </p:blipFill>
        <p:spPr bwMode="auto">
          <a:xfrm>
            <a:off x="947057" y="1825625"/>
            <a:ext cx="1030877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946114" y="548680"/>
            <a:ext cx="8439472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r-TR" b="1" dirty="0"/>
              <a:t>Nabızsız Elektriksel </a:t>
            </a:r>
            <a:r>
              <a:rPr lang="tr-TR" b="1" dirty="0" smtClean="0"/>
              <a:t>Aktivite (NEA) ve </a:t>
            </a:r>
            <a:r>
              <a:rPr lang="tr-TR" b="1" dirty="0" err="1" smtClean="0"/>
              <a:t>Asistoli</a:t>
            </a:r>
            <a:r>
              <a:rPr lang="tr-TR" b="1" dirty="0" smtClean="0"/>
              <a:t> Algoritması </a:t>
            </a:r>
            <a:endParaRPr lang="tr-TR" b="1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825625"/>
            <a:ext cx="10863943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dirty="0" err="1"/>
              <a:t>Palpe</a:t>
            </a:r>
            <a:r>
              <a:rPr lang="tr-TR" dirty="0"/>
              <a:t> edilen bir nabız olmamasına rağmen monitörde </a:t>
            </a:r>
            <a:r>
              <a:rPr lang="tr-TR" dirty="0" err="1"/>
              <a:t>idiyoventriküler</a:t>
            </a:r>
            <a:r>
              <a:rPr lang="tr-TR" dirty="0" smtClean="0"/>
              <a:t>, </a:t>
            </a:r>
            <a:r>
              <a:rPr lang="tr-TR" dirty="0" err="1" smtClean="0"/>
              <a:t>bradiasistolik</a:t>
            </a:r>
            <a:r>
              <a:rPr lang="tr-TR" dirty="0" smtClean="0"/>
              <a:t> </a:t>
            </a:r>
            <a:r>
              <a:rPr lang="tr-TR" dirty="0"/>
              <a:t>ritimler görülmesi NEA olarak tanımlanır.</a:t>
            </a:r>
          </a:p>
          <a:p>
            <a:pPr eaLnBrk="1" hangingPunct="1">
              <a:lnSpc>
                <a:spcPct val="150000"/>
              </a:lnSpc>
            </a:pPr>
            <a:r>
              <a:rPr lang="tr-TR" dirty="0" err="1" smtClean="0"/>
              <a:t>Asistoli</a:t>
            </a:r>
            <a:r>
              <a:rPr lang="tr-TR" dirty="0" smtClean="0"/>
              <a:t> ve NEA  </a:t>
            </a:r>
            <a:r>
              <a:rPr lang="tr-TR" dirty="0"/>
              <a:t>benzer şekilde tedavi edilir.</a:t>
            </a:r>
          </a:p>
        </p:txBody>
      </p:sp>
    </p:spTree>
    <p:extLst>
      <p:ext uri="{BB962C8B-B14F-4D97-AF65-F5344CB8AC3E}">
        <p14:creationId xmlns:p14="http://schemas.microsoft.com/office/powerpoint/2010/main" val="14240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 ve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Asistoli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Algoritması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3" t="26666" r="10703" b="23071"/>
          <a:stretch>
            <a:fillRect/>
          </a:stretch>
        </p:blipFill>
        <p:spPr bwMode="auto">
          <a:xfrm>
            <a:off x="1055914" y="1621773"/>
            <a:ext cx="10297886" cy="50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Geri Döndürülebilir Nedenler : 5H-5T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08213" y="2205039"/>
            <a:ext cx="3816350" cy="32400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defRPr/>
            </a:pPr>
            <a:endParaRPr lang="tr-T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defRPr/>
            </a:pPr>
            <a:r>
              <a:rPr lang="tr-T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Hipovolemi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Hipoksi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Hipo</a:t>
            </a: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hiperkalemi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Hipotermi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defRPr/>
            </a:pP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Hidrojen iyonu(</a:t>
            </a: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asidoz</a:t>
            </a: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marL="342900" indent="-342900" algn="ctr">
              <a:defRPr/>
            </a:pP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 algn="ctr">
              <a:defRPr/>
            </a:pPr>
            <a:endParaRPr lang="tr-TR" sz="2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527801" y="2205038"/>
            <a:ext cx="3529013" cy="31686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tr-T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Tans</a:t>
            </a:r>
            <a:r>
              <a:rPr lang="tr-T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  <a:r>
              <a:rPr lang="tr-T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pnömotoraks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Tamponad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Toksinler</a:t>
            </a:r>
          </a:p>
          <a:p>
            <a:pPr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Tromboz</a:t>
            </a: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koroner</a:t>
            </a:r>
          </a:p>
          <a:p>
            <a:pPr algn="ctr">
              <a:defRPr/>
            </a:pP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Tromboz</a:t>
            </a:r>
            <a:r>
              <a:rPr lang="tr-T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tr-T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pulmoner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tr-TR" sz="28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S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0" y="1882867"/>
            <a:ext cx="2000250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iah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650" y="287698"/>
            <a:ext cx="1817688" cy="134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RCS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1707" y="1234404"/>
            <a:ext cx="1154112" cy="154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400256" y="3212976"/>
            <a:ext cx="2000250" cy="1861360"/>
            <a:chOff x="1897" y="1363"/>
            <a:chExt cx="1764" cy="1417"/>
          </a:xfrm>
        </p:grpSpPr>
        <p:pic>
          <p:nvPicPr>
            <p:cNvPr id="9" name="Picture 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7" y="1363"/>
              <a:ext cx="1075" cy="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897" y="2035"/>
              <a:ext cx="1764" cy="7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</a:rPr>
                <a:t>Australian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</a:rPr>
                <a:t>Resuscitation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</a:rPr>
                <a:t>Council</a:t>
              </a:r>
              <a:endPara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1" name="Picture 8" descr="1line_485blkwhtT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1784" y="287698"/>
            <a:ext cx="2376488" cy="86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PLUS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1546" y="5580856"/>
            <a:ext cx="43561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erc_logo"/>
          <p:cNvPicPr>
            <a:picLocks noChangeAspect="1" noChangeArrowheads="1"/>
          </p:cNvPicPr>
          <p:nvPr/>
        </p:nvPicPr>
        <p:blipFill>
          <a:blip r:embed="rId8" cstate="print"/>
          <a:srcRect l="20016"/>
          <a:stretch>
            <a:fillRect/>
          </a:stretch>
        </p:blipFill>
        <p:spPr bwMode="auto">
          <a:xfrm>
            <a:off x="7032104" y="280021"/>
            <a:ext cx="3168650" cy="82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 descr="ILCO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7078" y="1556792"/>
            <a:ext cx="2928937" cy="295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Dell\Desktop\InterAmerican Heart Foundation Website_files\finaliahfeng.gif"/>
          <p:cNvPicPr>
            <a:picLocks noChangeAspect="1" noChangeArrowheads="1"/>
          </p:cNvPicPr>
          <p:nvPr/>
        </p:nvPicPr>
        <p:blipFill>
          <a:blip r:embed="rId10" cstate="print"/>
          <a:srcRect r="8772" b="8441"/>
          <a:stretch>
            <a:fillRect/>
          </a:stretch>
        </p:blipFill>
        <p:spPr bwMode="auto">
          <a:xfrm>
            <a:off x="1771650" y="5733256"/>
            <a:ext cx="4110038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7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Kardiyak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Arrestte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İlaç Tedavisi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8971" y="1825625"/>
            <a:ext cx="10515600" cy="4351338"/>
          </a:xfrm>
        </p:spPr>
        <p:txBody>
          <a:bodyPr>
            <a:normAutofit lnSpcReduction="10000"/>
          </a:bodyPr>
          <a:lstStyle/>
          <a:p>
            <a:pPr lvl="1">
              <a:buNone/>
              <a:defRPr/>
            </a:pPr>
            <a:r>
              <a:rPr lang="tr-TR" sz="2800" dirty="0" smtClean="0"/>
              <a:t>Adrenalin (1mg IV): 3-5 dakikada bir tekrarlayan dozlarda </a:t>
            </a:r>
          </a:p>
          <a:p>
            <a:pPr lvl="2">
              <a:defRPr/>
            </a:pPr>
            <a:r>
              <a:rPr lang="tr-TR" sz="2800" dirty="0" err="1" smtClean="0"/>
              <a:t>Spontan</a:t>
            </a:r>
            <a:r>
              <a:rPr lang="tr-TR" sz="2800" dirty="0" smtClean="0"/>
              <a:t> dolaşımı artırdığına dair kanıtlar var</a:t>
            </a:r>
          </a:p>
          <a:p>
            <a:pPr lvl="2">
              <a:defRPr/>
            </a:pPr>
            <a:r>
              <a:rPr lang="tr-TR" sz="2800" dirty="0" smtClean="0"/>
              <a:t>Beta </a:t>
            </a:r>
            <a:r>
              <a:rPr lang="tr-TR" sz="2800" dirty="0" err="1" smtClean="0"/>
              <a:t>blokör</a:t>
            </a:r>
            <a:r>
              <a:rPr lang="tr-TR" sz="2800" dirty="0" smtClean="0"/>
              <a:t> veya </a:t>
            </a:r>
            <a:r>
              <a:rPr lang="tr-TR" sz="2800" dirty="0" err="1" smtClean="0"/>
              <a:t>Ca</a:t>
            </a:r>
            <a:r>
              <a:rPr lang="tr-TR" sz="2800" dirty="0" smtClean="0"/>
              <a:t> kanal </a:t>
            </a:r>
            <a:r>
              <a:rPr lang="tr-TR" sz="2800" dirty="0" err="1" smtClean="0"/>
              <a:t>blokör</a:t>
            </a:r>
            <a:r>
              <a:rPr lang="tr-TR" sz="2800" dirty="0" smtClean="0"/>
              <a:t> kullanımı varsa yüksek dozlar düşün</a:t>
            </a:r>
          </a:p>
          <a:p>
            <a:pPr lvl="1">
              <a:defRPr/>
            </a:pPr>
            <a:endParaRPr lang="tr-TR" sz="2800" dirty="0" smtClean="0"/>
          </a:p>
          <a:p>
            <a:pPr lvl="1">
              <a:buNone/>
              <a:defRPr/>
            </a:pPr>
            <a:r>
              <a:rPr lang="tr-TR" sz="2800" dirty="0" err="1" smtClean="0"/>
              <a:t>Amiodaron</a:t>
            </a:r>
            <a:r>
              <a:rPr lang="tr-TR" sz="2800" dirty="0" smtClean="0"/>
              <a:t>: İlk doz 300 mg IV </a:t>
            </a:r>
            <a:r>
              <a:rPr lang="tr-TR" sz="2800" dirty="0" err="1" smtClean="0"/>
              <a:t>bolus</a:t>
            </a:r>
            <a:r>
              <a:rPr lang="tr-TR" sz="2800" dirty="0" smtClean="0"/>
              <a:t>, ikinci doz 150 mg iv</a:t>
            </a:r>
          </a:p>
          <a:p>
            <a:pPr lvl="1">
              <a:defRPr/>
            </a:pPr>
            <a:endParaRPr lang="tr-TR" sz="2800" dirty="0" smtClean="0"/>
          </a:p>
          <a:p>
            <a:pPr lvl="1">
              <a:buNone/>
              <a:defRPr/>
            </a:pPr>
            <a:r>
              <a:rPr lang="tr-TR" sz="2800" dirty="0" err="1" smtClean="0"/>
              <a:t>Lidokain</a:t>
            </a:r>
            <a:r>
              <a:rPr lang="tr-TR" sz="2800" dirty="0" smtClean="0"/>
              <a:t>: 1-1,5 mg/kg ek 0,5-0,75 mg/kg</a:t>
            </a:r>
          </a:p>
          <a:p>
            <a:pPr lvl="1">
              <a:defRPr/>
            </a:pPr>
            <a:endParaRPr lang="tr-TR" sz="2800" dirty="0" smtClean="0"/>
          </a:p>
          <a:p>
            <a:pPr lvl="1">
              <a:buNone/>
              <a:defRPr/>
            </a:pPr>
            <a:r>
              <a:rPr lang="tr-TR" sz="2800" dirty="0" smtClean="0"/>
              <a:t>Magnezyum (2 gr IV): Uzamış QT ile birlikte olan </a:t>
            </a:r>
            <a:r>
              <a:rPr lang="tr-TR" sz="2800" dirty="0" err="1" smtClean="0"/>
              <a:t>polimorfik</a:t>
            </a:r>
            <a:r>
              <a:rPr lang="tr-TR" sz="2800" dirty="0" smtClean="0"/>
              <a:t> </a:t>
            </a:r>
            <a:r>
              <a:rPr lang="tr-TR" sz="2800" dirty="0" err="1" smtClean="0"/>
              <a:t>VT’de</a:t>
            </a:r>
            <a:endParaRPr lang="tr-TR" sz="2800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err="1" smtClean="0"/>
              <a:t>Periferal</a:t>
            </a:r>
            <a:r>
              <a:rPr lang="tr-TR" dirty="0" smtClean="0"/>
              <a:t> ilaç uygulama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dirty="0" smtClean="0"/>
              <a:t>	- İlaç sonrası </a:t>
            </a:r>
            <a:r>
              <a:rPr lang="tr-TR" dirty="0" smtClean="0">
                <a:solidFill>
                  <a:srgbClr val="00FF00"/>
                </a:solidFill>
              </a:rPr>
              <a:t>20 ml </a:t>
            </a:r>
            <a:r>
              <a:rPr lang="tr-TR" dirty="0" err="1" smtClean="0">
                <a:solidFill>
                  <a:srgbClr val="00FF00"/>
                </a:solidFill>
              </a:rPr>
              <a:t>bolus</a:t>
            </a:r>
            <a:r>
              <a:rPr lang="tr-TR" dirty="0" smtClean="0">
                <a:solidFill>
                  <a:srgbClr val="00FF00"/>
                </a:solidFill>
              </a:rPr>
              <a:t> SF / kol kaldırma </a:t>
            </a:r>
          </a:p>
          <a:p>
            <a:pPr>
              <a:defRPr/>
            </a:pPr>
            <a:r>
              <a:rPr lang="tr-TR" b="1" dirty="0" smtClean="0"/>
              <a:t>IV girişim yapılamadığı durumlarda </a:t>
            </a:r>
            <a:r>
              <a:rPr lang="tr-TR" b="1" dirty="0" smtClean="0">
                <a:solidFill>
                  <a:srgbClr val="00FF00"/>
                </a:solidFill>
              </a:rPr>
              <a:t>IO yol </a:t>
            </a:r>
            <a:r>
              <a:rPr lang="tr-TR" b="1" dirty="0" smtClean="0"/>
              <a:t>denenmeli</a:t>
            </a:r>
          </a:p>
          <a:p>
            <a:pPr>
              <a:defRPr/>
            </a:pPr>
            <a:r>
              <a:rPr lang="tr-TR" dirty="0" err="1" smtClean="0"/>
              <a:t>Endotrakeal</a:t>
            </a:r>
            <a:r>
              <a:rPr lang="tr-TR" dirty="0" smtClean="0"/>
              <a:t> tüp yolu yerine </a:t>
            </a:r>
            <a:r>
              <a:rPr lang="tr-TR" dirty="0" err="1" smtClean="0"/>
              <a:t>intraosseöz</a:t>
            </a:r>
            <a:r>
              <a:rPr lang="tr-TR" dirty="0" smtClean="0"/>
              <a:t> yol tercih edilmeli </a:t>
            </a:r>
          </a:p>
          <a:p>
            <a:pPr>
              <a:defRPr/>
            </a:pPr>
            <a:r>
              <a:rPr lang="tr-TR" dirty="0" err="1" smtClean="0"/>
              <a:t>İntraosseöz</a:t>
            </a:r>
            <a:r>
              <a:rPr lang="tr-TR" dirty="0" smtClean="0"/>
              <a:t> uygulamalar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dirty="0" smtClean="0">
                <a:solidFill>
                  <a:srgbClr val="00FF00"/>
                </a:solidFill>
              </a:rPr>
              <a:t>	- Kan örneği al, sıvı - ilaç uygula</a:t>
            </a:r>
          </a:p>
          <a:p>
            <a:pPr>
              <a:defRPr/>
            </a:pPr>
            <a:r>
              <a:rPr lang="tr-TR" dirty="0" smtClean="0"/>
              <a:t>Santral yol</a:t>
            </a:r>
          </a:p>
          <a:p>
            <a:endParaRPr lang="tr-TR" dirty="0"/>
          </a:p>
        </p:txBody>
      </p:sp>
      <p:sp>
        <p:nvSpPr>
          <p:cNvPr id="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Kardiyak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Arrestte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İlaç Tedavisi</a:t>
            </a:r>
            <a:endParaRPr lang="tr-TR" dirty="0"/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9613" y="4260191"/>
            <a:ext cx="3952387" cy="2597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Kardiyak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Arrestte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İlaç Tedavisi</a:t>
            </a: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Rutin önerilmeyen uygulamalar !!!!!</a:t>
            </a:r>
          </a:p>
          <a:p>
            <a:r>
              <a:rPr lang="tr-TR" dirty="0" smtClean="0"/>
              <a:t>Atropin</a:t>
            </a:r>
            <a:endParaRPr lang="tr-TR" dirty="0"/>
          </a:p>
          <a:p>
            <a:r>
              <a:rPr lang="tr-TR" dirty="0"/>
              <a:t>Sodyum bikarbonat</a:t>
            </a:r>
          </a:p>
          <a:p>
            <a:r>
              <a:rPr lang="tr-TR" dirty="0"/>
              <a:t>Kalsiyum</a:t>
            </a:r>
          </a:p>
          <a:p>
            <a:r>
              <a:rPr lang="tr-TR" dirty="0" err="1" smtClean="0"/>
              <a:t>Fibrinolitik</a:t>
            </a:r>
            <a:r>
              <a:rPr lang="tr-TR" dirty="0" smtClean="0"/>
              <a:t> ilaç</a:t>
            </a:r>
            <a:endParaRPr lang="tr-TR" dirty="0"/>
          </a:p>
          <a:p>
            <a:r>
              <a:rPr lang="tr-TR" dirty="0"/>
              <a:t>IV sıvı</a:t>
            </a:r>
          </a:p>
          <a:p>
            <a:r>
              <a:rPr lang="tr-TR" dirty="0" err="1"/>
              <a:t>Pacemaker</a:t>
            </a:r>
            <a:endParaRPr lang="tr-TR" dirty="0"/>
          </a:p>
          <a:p>
            <a:r>
              <a:rPr lang="tr-TR" dirty="0" err="1"/>
              <a:t>Prekordiyal</a:t>
            </a:r>
            <a:r>
              <a:rPr lang="tr-TR" dirty="0"/>
              <a:t> vuru</a:t>
            </a:r>
          </a:p>
          <a:p>
            <a:endParaRPr lang="tr-TR" dirty="0"/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3257" y="1576990"/>
            <a:ext cx="3548743" cy="528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31287" cy="4351338"/>
          </a:xfrm>
        </p:spPr>
        <p:txBody>
          <a:bodyPr/>
          <a:lstStyle/>
          <a:p>
            <a:r>
              <a:rPr lang="tr-TR" dirty="0" smtClean="0"/>
              <a:t>Balon-maske ile yeterli </a:t>
            </a:r>
            <a:r>
              <a:rPr lang="tr-TR" dirty="0" err="1" smtClean="0"/>
              <a:t>ventilasyonun</a:t>
            </a:r>
            <a:r>
              <a:rPr lang="tr-TR" dirty="0" smtClean="0"/>
              <a:t> sağlanamaması durumunda 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ileri havayolu yönetimine (</a:t>
            </a:r>
            <a:r>
              <a:rPr lang="tr-TR" dirty="0" err="1" smtClean="0">
                <a:ea typeface="Tahoma" panose="020B0604030504040204" pitchFamily="34" charset="0"/>
                <a:cs typeface="Tahoma" panose="020B0604030504040204" pitchFamily="34" charset="0"/>
              </a:rPr>
              <a:t>endotrakeal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dirty="0" err="1" smtClean="0">
                <a:ea typeface="Tahoma" panose="020B0604030504040204" pitchFamily="34" charset="0"/>
                <a:cs typeface="Tahoma" panose="020B0604030504040204" pitchFamily="34" charset="0"/>
              </a:rPr>
              <a:t>entübasyon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) karar verilmeli</a:t>
            </a:r>
          </a:p>
          <a:p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Kompresyona ara verilmemeli </a:t>
            </a:r>
          </a:p>
          <a:p>
            <a:r>
              <a:rPr lang="tr-TR" dirty="0" err="1" smtClean="0">
                <a:ea typeface="Tahoma" panose="020B0604030504040204" pitchFamily="34" charset="0"/>
                <a:cs typeface="Tahoma" panose="020B0604030504040204" pitchFamily="34" charset="0"/>
              </a:rPr>
              <a:t>Supraglottik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 havayolu araçları</a:t>
            </a:r>
          </a:p>
          <a:p>
            <a:endParaRPr lang="tr-TR" dirty="0"/>
          </a:p>
        </p:txBody>
      </p:sp>
      <p:sp>
        <p:nvSpPr>
          <p:cNvPr id="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Hava Yolu Yönetimi ve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Ventilasyon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LMA dev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05" y="4855029"/>
            <a:ext cx="1866543" cy="200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10" descr="C:\Users\Başak\Desktop\resim havayolu\lmaS.jpg"/>
          <p:cNvPicPr>
            <a:picLocks noChangeAspect="1" noChangeArrowheads="1"/>
          </p:cNvPicPr>
          <p:nvPr/>
        </p:nvPicPr>
        <p:blipFill>
          <a:blip r:embed="rId3" cstate="print"/>
          <a:srcRect t="8448" r="2275"/>
          <a:stretch>
            <a:fillRect/>
          </a:stretch>
        </p:blipFill>
        <p:spPr bwMode="auto">
          <a:xfrm>
            <a:off x="3450772" y="4963885"/>
            <a:ext cx="2686662" cy="1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Tracheal intubation - Stock Image - C006/3659 - Science Photo Libr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0715" y="3118726"/>
            <a:ext cx="2645228" cy="3739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İleri hava yolu yönetimi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 ETCO2 takibi için </a:t>
            </a:r>
            <a:r>
              <a:rPr lang="tr-TR" dirty="0" err="1" smtClean="0">
                <a:ea typeface="Tahoma" panose="020B0604030504040204" pitchFamily="34" charset="0"/>
                <a:cs typeface="Tahoma" panose="020B0604030504040204" pitchFamily="34" charset="0"/>
              </a:rPr>
              <a:t>kapnograf</a:t>
            </a:r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 kullanımı </a:t>
            </a:r>
          </a:p>
          <a:p>
            <a:r>
              <a:rPr lang="tr-TR" dirty="0" smtClean="0">
                <a:ea typeface="Tahoma" panose="020B0604030504040204" pitchFamily="34" charset="0"/>
                <a:cs typeface="Tahoma" panose="020B0604030504040204" pitchFamily="34" charset="0"/>
              </a:rPr>
              <a:t>ETCO2 izlemi</a:t>
            </a:r>
          </a:p>
          <a:p>
            <a:pPr lvl="1"/>
            <a:r>
              <a:rPr lang="tr-TR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Trakeal</a:t>
            </a:r>
            <a:r>
              <a:rPr lang="tr-TR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 tüp yerleştirilmesinde doğrulama</a:t>
            </a:r>
          </a:p>
          <a:p>
            <a:pPr lvl="1"/>
            <a:r>
              <a:rPr lang="tr-TR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KPR esnasında göğüs kompresyonlarının kalitesinin izlenimi</a:t>
            </a:r>
          </a:p>
          <a:p>
            <a:pPr lvl="1"/>
            <a:r>
              <a:rPr lang="tr-TR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KPR sırasında </a:t>
            </a:r>
            <a:r>
              <a:rPr lang="tr-TR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spontan</a:t>
            </a:r>
            <a:r>
              <a:rPr lang="tr-TR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 dolaşıma geri dönüş takibi</a:t>
            </a:r>
          </a:p>
          <a:p>
            <a:endParaRPr lang="tr-TR" dirty="0"/>
          </a:p>
        </p:txBody>
      </p:sp>
      <p:sp>
        <p:nvSpPr>
          <p:cNvPr id="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Hava Yolu Yönetimi ve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Ventilasyon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c884bfe51e234f788a8c456806785a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2174" y="4193704"/>
            <a:ext cx="32898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Resim3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4269705"/>
            <a:ext cx="2895600" cy="258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87" y="304799"/>
            <a:ext cx="6139543" cy="6139543"/>
          </a:xfrm>
          <a:prstGeom prst="rect">
            <a:avLst/>
          </a:prstGeom>
        </p:spPr>
      </p:pic>
      <p:pic>
        <p:nvPicPr>
          <p:cNvPr id="7" name="2 Resim Yer Tutucusu" descr="18253197_1960018507544658_1908757687672242176_n.jpg"/>
          <p:cNvPicPr>
            <a:picLocks noChangeAspect="1"/>
          </p:cNvPicPr>
          <p:nvPr/>
        </p:nvPicPr>
        <p:blipFill>
          <a:blip r:embed="rId3" cstate="print"/>
          <a:srcRect l="10000" r="10000"/>
          <a:stretch>
            <a:fillRect/>
          </a:stretch>
        </p:blipFill>
        <p:spPr>
          <a:xfrm>
            <a:off x="209006" y="293915"/>
            <a:ext cx="2699657" cy="337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3 Resim Yer Tutucusu" descr="20180219_163656.jpg"/>
          <p:cNvPicPr>
            <a:picLocks noChangeAspect="1"/>
          </p:cNvPicPr>
          <p:nvPr/>
        </p:nvPicPr>
        <p:blipFill>
          <a:blip r:embed="rId4" cstate="print"/>
          <a:srcRect l="4318" r="4318"/>
          <a:stretch>
            <a:fillRect/>
          </a:stretch>
        </p:blipFill>
        <p:spPr>
          <a:xfrm>
            <a:off x="9518469" y="250372"/>
            <a:ext cx="249936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Yer Tutucusu 8"/>
          <p:cNvPicPr>
            <a:picLocks noChangeAspect="1"/>
          </p:cNvPicPr>
          <p:nvPr/>
        </p:nvPicPr>
        <p:blipFill rotWithShape="1">
          <a:blip r:embed="rId5" cstate="print"/>
          <a:srcRect l="5818" t="10940" r="5818" b="3293"/>
          <a:stretch/>
        </p:blipFill>
        <p:spPr>
          <a:xfrm>
            <a:off x="9454674" y="3581399"/>
            <a:ext cx="2737326" cy="3276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2 Resim Yer Tutucusu" descr="DVTUyU_W4AAetxn.jpg"/>
          <p:cNvPicPr>
            <a:picLocks noChangeAspect="1"/>
          </p:cNvPicPr>
          <p:nvPr/>
        </p:nvPicPr>
        <p:blipFill>
          <a:blip r:embed="rId6" cstate="print"/>
          <a:srcRect t="13555" b="13555"/>
          <a:stretch>
            <a:fillRect/>
          </a:stretch>
        </p:blipFill>
        <p:spPr>
          <a:xfrm>
            <a:off x="0" y="3668486"/>
            <a:ext cx="2902847" cy="297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0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57" y="0"/>
            <a:ext cx="913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altLang="tr-TR" dirty="0" smtClean="0">
                <a:ea typeface="ＭＳ Ｐゴシック" pitchFamily="34" charset="-128"/>
              </a:rPr>
              <a:t>Başlama zamanı kritik…</a:t>
            </a:r>
          </a:p>
          <a:p>
            <a:pPr eaLnBrk="1" hangingPunct="1"/>
            <a:r>
              <a:rPr lang="tr-TR" altLang="tr-TR" dirty="0" smtClean="0">
                <a:ea typeface="ＭＳ Ｐゴシック" pitchFamily="34" charset="-128"/>
              </a:rPr>
              <a:t>İdeal olan</a:t>
            </a:r>
          </a:p>
          <a:p>
            <a:pPr eaLnBrk="1" hangingPunct="1">
              <a:buFont typeface="Arial" charset="0"/>
              <a:buNone/>
            </a:pPr>
            <a:r>
              <a:rPr lang="tr-TR" altLang="tr-TR" dirty="0" smtClean="0">
                <a:ea typeface="ＭＳ Ｐゴシック" pitchFamily="34" charset="-128"/>
              </a:rPr>
              <a:t>    - Temel yaşam desteği için &lt;4dk</a:t>
            </a:r>
          </a:p>
          <a:p>
            <a:pPr eaLnBrk="1" hangingPunct="1">
              <a:buFont typeface="Arial" charset="0"/>
              <a:buNone/>
            </a:pPr>
            <a:r>
              <a:rPr lang="tr-TR" altLang="tr-TR" dirty="0" smtClean="0">
                <a:ea typeface="ＭＳ Ｐゴシック" pitchFamily="34" charset="-128"/>
              </a:rPr>
              <a:t>    - İleri kardiyak yaşam desteği &lt;8dk</a:t>
            </a:r>
          </a:p>
          <a:p>
            <a:pPr eaLnBrk="1" hangingPunct="1"/>
            <a:endParaRPr lang="tr-TR" altLang="tr-TR" dirty="0" smtClean="0"/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/>
              <a:t>Kardiyak </a:t>
            </a:r>
            <a:r>
              <a:rPr lang="tr-TR" b="1" dirty="0" err="1" smtClean="0"/>
              <a:t>Arrest</a:t>
            </a:r>
            <a:endParaRPr lang="tr-TR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3" y="3405352"/>
            <a:ext cx="5187077" cy="3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7123" y="317673"/>
            <a:ext cx="10717755" cy="62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0979" y="620713"/>
            <a:ext cx="10720551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Sağkalım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Zinciri ‘’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700213"/>
            <a:ext cx="9937530" cy="4525962"/>
          </a:xfrm>
        </p:spPr>
        <p:txBody>
          <a:bodyPr>
            <a:normAutofit/>
          </a:bodyPr>
          <a:lstStyle/>
          <a:p>
            <a:r>
              <a:rPr lang="tr-TR" dirty="0"/>
              <a:t>Kardiyak </a:t>
            </a:r>
            <a:r>
              <a:rPr lang="tr-TR" dirty="0" err="1"/>
              <a:t>arrestin</a:t>
            </a:r>
            <a:r>
              <a:rPr lang="tr-TR" dirty="0"/>
              <a:t> değerlendirilmesi,acil tıp sistemi aktivasyonu (ATS)</a:t>
            </a:r>
          </a:p>
          <a:p>
            <a:r>
              <a:rPr lang="tr-TR" dirty="0"/>
              <a:t>Göğüs kompresyonu ile KPR</a:t>
            </a:r>
          </a:p>
          <a:p>
            <a:r>
              <a:rPr lang="tr-TR" dirty="0" err="1" smtClean="0"/>
              <a:t>Defibrilasyon</a:t>
            </a:r>
            <a:endParaRPr lang="tr-TR" dirty="0"/>
          </a:p>
          <a:p>
            <a:r>
              <a:rPr lang="tr-TR" dirty="0"/>
              <a:t>Efektif ileri kardiyak yaşam desteği</a:t>
            </a:r>
          </a:p>
          <a:p>
            <a:r>
              <a:rPr lang="tr-TR" dirty="0"/>
              <a:t>Post </a:t>
            </a:r>
            <a:r>
              <a:rPr lang="tr-TR" dirty="0" err="1"/>
              <a:t>kardiak</a:t>
            </a:r>
            <a:r>
              <a:rPr lang="tr-TR" dirty="0"/>
              <a:t> </a:t>
            </a:r>
            <a:r>
              <a:rPr lang="tr-TR" dirty="0" err="1"/>
              <a:t>arrest</a:t>
            </a:r>
            <a:r>
              <a:rPr lang="tr-TR" dirty="0"/>
              <a:t> bakımı</a:t>
            </a:r>
          </a:p>
        </p:txBody>
      </p:sp>
      <p:sp>
        <p:nvSpPr>
          <p:cNvPr id="9220" name="AutoShape 4"/>
          <p:cNvSpPr>
            <a:spLocks/>
          </p:cNvSpPr>
          <p:nvPr/>
        </p:nvSpPr>
        <p:spPr bwMode="auto">
          <a:xfrm>
            <a:off x="9048750" y="1628776"/>
            <a:ext cx="433388" cy="1655763"/>
          </a:xfrm>
          <a:prstGeom prst="rightBrace">
            <a:avLst>
              <a:gd name="adj1" fmla="val 34615"/>
              <a:gd name="adj2" fmla="val 48935"/>
            </a:avLst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975" y="5241926"/>
            <a:ext cx="55435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232400"/>
            <a:ext cx="914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1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1368</Words>
  <Application>Microsoft Office PowerPoint</Application>
  <PresentationFormat>Geniş ekran</PresentationFormat>
  <Paragraphs>262</Paragraphs>
  <Slides>55</Slides>
  <Notes>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67" baseType="lpstr">
      <vt:lpstr>ＭＳ Ｐゴシック</vt:lpstr>
      <vt:lpstr>Arial</vt:lpstr>
      <vt:lpstr>Brush Script MT</vt:lpstr>
      <vt:lpstr>Calibri</vt:lpstr>
      <vt:lpstr>Calibri Light</vt:lpstr>
      <vt:lpstr>Candara</vt:lpstr>
      <vt:lpstr>Garamond</vt:lpstr>
      <vt:lpstr>Symbol</vt:lpstr>
      <vt:lpstr>Tahoma</vt:lpstr>
      <vt:lpstr>Times New Roman</vt:lpstr>
      <vt:lpstr>Wingdings</vt:lpstr>
      <vt:lpstr>Office Teması</vt:lpstr>
      <vt:lpstr>PowerPoint Sunusu</vt:lpstr>
      <vt:lpstr>Temel Yaşam Desteği (TYD)</vt:lpstr>
      <vt:lpstr>Kardiyopulmoner Resüsitasyon (KPR)</vt:lpstr>
      <vt:lpstr>Kardiyopulmoner ve serebral resüsitasyonun amacı</vt:lpstr>
      <vt:lpstr>PowerPoint Sunusu</vt:lpstr>
      <vt:lpstr>PowerPoint Sunusu</vt:lpstr>
      <vt:lpstr>Kardiyak Arrest</vt:lpstr>
      <vt:lpstr>PowerPoint Sunusu</vt:lpstr>
      <vt:lpstr>Sağkalım Zinciri ‘’Chain Of Survival’’</vt:lpstr>
      <vt:lpstr>Temel Yaşam Desteği Basamakları </vt:lpstr>
      <vt:lpstr>Temel Yaşam Desteği Basamakları </vt:lpstr>
      <vt:lpstr>PowerPoint Sunusu</vt:lpstr>
      <vt:lpstr>PowerPoint Sunusu</vt:lpstr>
      <vt:lpstr>Sözlü olarak yanıt (-) Solunum var, Dolaşım var (Bilinç Kapalı) </vt:lpstr>
      <vt:lpstr>PowerPoint Sunusu</vt:lpstr>
      <vt:lpstr>Temel Yaşam Desteği  Basamakları </vt:lpstr>
      <vt:lpstr>PowerPoint Sunusu</vt:lpstr>
      <vt:lpstr>Temel Yaşam Desteği Basamakları </vt:lpstr>
      <vt:lpstr>Temel Yaşam Desteği Basamakları  </vt:lpstr>
      <vt:lpstr>Temel Yaşam Desteği Basamakları</vt:lpstr>
      <vt:lpstr>PowerPoint Sunusu</vt:lpstr>
      <vt:lpstr>PowerPoint Sunusu</vt:lpstr>
      <vt:lpstr>Temel Yaşam Desteği Basamakları</vt:lpstr>
      <vt:lpstr>Temel Yaşam Desteği Basamakları</vt:lpstr>
      <vt:lpstr>Temel Yaşam Desteği Basamakları </vt:lpstr>
      <vt:lpstr>Etkin KPR</vt:lpstr>
      <vt:lpstr>Etkin KPR</vt:lpstr>
      <vt:lpstr>Etkin KPR</vt:lpstr>
      <vt:lpstr>Etkin KPR</vt:lpstr>
      <vt:lpstr>PowerPoint Sunusu</vt:lpstr>
      <vt:lpstr>Temel Yaşam Desteği Basamakları </vt:lpstr>
      <vt:lpstr>PowerPoint Sunusu</vt:lpstr>
      <vt:lpstr>Temel Yaşam Desteği Basamakları</vt:lpstr>
      <vt:lpstr>Temel Yaşam Desteği Basamakları</vt:lpstr>
      <vt:lpstr>PowerPoint Sunusu</vt:lpstr>
      <vt:lpstr>PowerPoint Sunusu</vt:lpstr>
      <vt:lpstr>PowerPoint Sunusu</vt:lpstr>
      <vt:lpstr>Defibrilasyon</vt:lpstr>
      <vt:lpstr>Defibrilasyon basamakları</vt:lpstr>
      <vt:lpstr>Defibrilasyonda Dikkat</vt:lpstr>
      <vt:lpstr>PowerPoint Sunusu</vt:lpstr>
      <vt:lpstr>PowerPoint Sunusu</vt:lpstr>
      <vt:lpstr>İKYD </vt:lpstr>
      <vt:lpstr>İKYD </vt:lpstr>
      <vt:lpstr>Kardiyak Arrestin Yönetimi</vt:lpstr>
      <vt:lpstr>VF/ Nabızsız VT Algoritması</vt:lpstr>
      <vt:lpstr>Nabızsız Elektriksel Aktivite (NEA) ve Asistoli Algoritması </vt:lpstr>
      <vt:lpstr>NEA ve Asistoli Algoritması</vt:lpstr>
      <vt:lpstr>Geri Döndürülebilir Nedenler : 5H-5T</vt:lpstr>
      <vt:lpstr>Kardiyak Arrestte İlaç Tedavisi</vt:lpstr>
      <vt:lpstr>Kardiyak Arrestte İlaç Tedavisi</vt:lpstr>
      <vt:lpstr>Kardiyak Arrestte İlaç Tedavisi</vt:lpstr>
      <vt:lpstr>Hava Yolu Yönetimi ve Ventilasyon</vt:lpstr>
      <vt:lpstr>Hava Yolu Yönetimi ve Ventilasyon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Müge Günalp</dc:creator>
  <cp:lastModifiedBy>Metin Kaya Gökçe</cp:lastModifiedBy>
  <cp:revision>132</cp:revision>
  <dcterms:created xsi:type="dcterms:W3CDTF">2018-11-06T00:38:22Z</dcterms:created>
  <dcterms:modified xsi:type="dcterms:W3CDTF">2020-04-02T09:24:28Z</dcterms:modified>
</cp:coreProperties>
</file>