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1"/>
  </p:notesMasterIdLst>
  <p:sldIdLst>
    <p:sldId id="269" r:id="rId2"/>
    <p:sldId id="296" r:id="rId3"/>
    <p:sldId id="297" r:id="rId4"/>
    <p:sldId id="316" r:id="rId5"/>
    <p:sldId id="298" r:id="rId6"/>
    <p:sldId id="299" r:id="rId7"/>
    <p:sldId id="300" r:id="rId8"/>
    <p:sldId id="301" r:id="rId9"/>
    <p:sldId id="318" r:id="rId10"/>
    <p:sldId id="303" r:id="rId11"/>
    <p:sldId id="320" r:id="rId12"/>
    <p:sldId id="304" r:id="rId13"/>
    <p:sldId id="321" r:id="rId14"/>
    <p:sldId id="306" r:id="rId15"/>
    <p:sldId id="322" r:id="rId16"/>
    <p:sldId id="323" r:id="rId17"/>
    <p:sldId id="324" r:id="rId18"/>
    <p:sldId id="313" r:id="rId19"/>
    <p:sldId id="31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732"/>
  </p:normalViewPr>
  <p:slideViewPr>
    <p:cSldViewPr>
      <p:cViewPr varScale="1">
        <p:scale>
          <a:sx n="90" d="100"/>
          <a:sy n="90" d="100"/>
        </p:scale>
        <p:origin x="145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5-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IS-LM </a:t>
            </a:r>
            <a:r>
              <a:rPr lang="en-US" dirty="0" err="1">
                <a:ea typeface="ヒラギノ角ゴ Pro W3" pitchFamily="-84" charset="-128"/>
              </a:rPr>
              <a:t>Modeli</a:t>
            </a:r>
            <a:r>
              <a:rPr lang="en-US" dirty="0">
                <a:ea typeface="ヒラギノ角ゴ Pro W3" pitchFamily="-84" charset="-128"/>
              </a:rPr>
              <a:t> (</a:t>
            </a:r>
            <a:r>
              <a:rPr lang="en-US" dirty="0" err="1">
                <a:ea typeface="ヒラギノ角ゴ Pro W3" pitchFamily="-84" charset="-128"/>
              </a:rPr>
              <a:t>Devamı</a:t>
            </a:r>
            <a:r>
              <a:rPr lang="en-US" dirty="0">
                <a:ea typeface="ヒラギノ角ゴ Pro W3" pitchFamily="-84" charset="-128"/>
              </a:rPr>
              <a:t>)</a:t>
            </a:r>
            <a:br>
              <a:rPr lang="en-US" dirty="0">
                <a:ea typeface="ヒラギノ角ゴ Pro W3" pitchFamily="-84" charset="-128"/>
              </a:rPr>
            </a:br>
            <a:r>
              <a:rPr lang="en-US" dirty="0" err="1">
                <a:ea typeface="ヒラギノ角ゴ Pro W3" pitchFamily="-84" charset="-128"/>
              </a:rPr>
              <a:t>Kaynak</a:t>
            </a:r>
            <a:r>
              <a:rPr lang="en-US" dirty="0">
                <a:ea typeface="ヒラギノ角ゴ Pro W3" pitchFamily="-84" charset="-128"/>
              </a:rPr>
              <a:t>: Blanchard, O.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1371600"/>
            <a:ext cx="83820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1714500" indent="-1714500" eaLnBrk="1" hangingPunct="1">
              <a:buFontTx/>
              <a:buNone/>
              <a:defRPr/>
            </a:pPr>
            <a:r>
              <a:rPr lang="en-US" sz="2400" b="1" i="1" kern="0" dirty="0">
                <a:ea typeface="ヒラギノ角ゴ Pro W3" pitchFamily="-84" charset="-128"/>
              </a:rPr>
              <a:t>IS-LM</a:t>
            </a:r>
            <a:r>
              <a:rPr lang="en-US" sz="2400" b="1" kern="0" dirty="0">
                <a:ea typeface="ヒラギノ角ゴ Pro W3" pitchFamily="-84" charset="-128"/>
              </a:rPr>
              <a:t> </a:t>
            </a:r>
            <a:r>
              <a:rPr lang="en-US" sz="2400" b="1" kern="0" dirty="0" err="1">
                <a:ea typeface="ヒラギノ角ゴ Pro W3" pitchFamily="-84" charset="-128"/>
              </a:rPr>
              <a:t>Modeli</a:t>
            </a:r>
            <a:endParaRPr lang="en-US" sz="2400" b="1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b="1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b="1" kern="0" dirty="0">
                <a:ea typeface="ヒラギノ角ゴ Pro W3" pitchFamily="-84" charset="-128"/>
              </a:rPr>
              <a:t>Hicks </a:t>
            </a:r>
            <a:r>
              <a:rPr lang="en-US" sz="2400" b="1" kern="0" dirty="0" err="1">
                <a:ea typeface="ヒラギノ角ゴ Pro W3" pitchFamily="-84" charset="-128"/>
              </a:rPr>
              <a:t>ve</a:t>
            </a:r>
            <a:r>
              <a:rPr lang="en-US" sz="2400" b="1" kern="0" dirty="0">
                <a:ea typeface="ヒラギノ角ゴ Pro W3" pitchFamily="-84" charset="-128"/>
              </a:rPr>
              <a:t> Hansen </a:t>
            </a:r>
            <a:r>
              <a:rPr lang="en-US" sz="2400" b="1" kern="0" dirty="0" err="1">
                <a:ea typeface="ヒラギノ角ゴ Pro W3" pitchFamily="-84" charset="-128"/>
              </a:rPr>
              <a:t>modeli</a:t>
            </a:r>
            <a:endParaRPr lang="en-US" sz="2400" b="1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574" y="1924665"/>
            <a:ext cx="282431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Sadece</a:t>
            </a:r>
            <a:r>
              <a:rPr lang="en-US" sz="1600" dirty="0">
                <a:latin typeface="Verdana" panose="020B0604030504040204" pitchFamily="34" charset="0"/>
              </a:rPr>
              <a:t> A </a:t>
            </a:r>
            <a:r>
              <a:rPr lang="en-US" sz="1600" dirty="0" err="1">
                <a:latin typeface="Verdana" panose="020B0604030504040204" pitchFamily="34" charset="0"/>
              </a:rPr>
              <a:t>noktası</a:t>
            </a:r>
            <a:r>
              <a:rPr lang="en-US" sz="1600" dirty="0">
                <a:latin typeface="Verdana" panose="020B0604030504040204" pitchFamily="34" charset="0"/>
              </a:rPr>
              <a:t> hem </a:t>
            </a:r>
            <a:r>
              <a:rPr lang="en-US" sz="1600" dirty="0" err="1">
                <a:latin typeface="Verdana" panose="020B0604030504040204" pitchFamily="34" charset="0"/>
              </a:rPr>
              <a:t>mali</a:t>
            </a:r>
            <a:r>
              <a:rPr lang="en-US" sz="1600" dirty="0">
                <a:latin typeface="Verdana" panose="020B0604030504040204" pitchFamily="34" charset="0"/>
              </a:rPr>
              <a:t> hem de mal </a:t>
            </a:r>
            <a:r>
              <a:rPr lang="en-US" sz="1600" dirty="0" err="1">
                <a:latin typeface="Verdana" panose="020B0604030504040204" pitchFamily="34" charset="0"/>
              </a:rPr>
              <a:t>hizmet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piyasalarında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eşanlı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denge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olması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koşulunu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sağlar</a:t>
            </a:r>
            <a:endParaRPr lang="en-US" sz="1600" dirty="0">
              <a:latin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9219" y="1702824"/>
            <a:ext cx="5029200" cy="436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44123"/>
      </p:ext>
    </p:extLst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Maliye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Politikası</a:t>
            </a:r>
            <a:endParaRPr lang="en-US" dirty="0">
              <a:ea typeface="ヒラギノ角ゴ Pro W3" pitchFamily="-65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8710" y="1447800"/>
                <a:ext cx="8241890" cy="37338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400" dirty="0">
                    <a:ea typeface="ヒラギノ角ゴ Pro W3" pitchFamily="-84" charset="-128"/>
                  </a:rPr>
                  <a:t>Maliye </a:t>
                </a:r>
                <a:r>
                  <a:rPr lang="en-US" sz="2400" dirty="0" err="1">
                    <a:ea typeface="ヒラギノ角ゴ Pro W3" pitchFamily="-84" charset="-128"/>
                  </a:rPr>
                  <a:t>politikası</a:t>
                </a:r>
                <a:r>
                  <a:rPr lang="en-US" sz="2400" dirty="0">
                    <a:ea typeface="ヒラギノ角ゴ Pro W3" pitchFamily="-84" charset="-128"/>
                  </a:rPr>
                  <a:t>:</a:t>
                </a:r>
              </a:p>
              <a:p>
                <a:pPr marL="914400" indent="0">
                  <a:spcBef>
                    <a:spcPts val="525"/>
                  </a:spcBef>
                  <a:buNone/>
                </a:pPr>
                <a:r>
                  <a:rPr lang="en-US" sz="2400" i="1" dirty="0">
                    <a:ea typeface="ヒラギノ角ゴ Pro W3" pitchFamily="-84" charset="-128"/>
                  </a:rPr>
                  <a:t>G</a:t>
                </a:r>
                <a:r>
                  <a:rPr lang="en-US" sz="2400" i="1" dirty="0">
                    <a:latin typeface="Verdana" panose="020B0604030504040204" pitchFamily="34" charset="0"/>
                  </a:rPr>
                  <a:t>–T azaltılırsa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i="1" dirty="0">
                    <a:latin typeface="Verdana" panose="020B0604030504040204" pitchFamily="34" charset="0"/>
                  </a:rPr>
                  <a:t> </a:t>
                </a:r>
                <a:r>
                  <a:rPr lang="en-US" sz="2400" b="1" dirty="0">
                    <a:latin typeface="Verdana" panose="020B0604030504040204" pitchFamily="34" charset="0"/>
                  </a:rPr>
                  <a:t>m</a:t>
                </a:r>
                <a14:m>
                  <m:oMath xmlns:m="http://schemas.openxmlformats.org/officeDocument/2006/math"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𝐚𝐥𝐢</m:t>
                    </m:r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 </m:t>
                    </m:r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𝐝𝐚𝐫𝐚𝐥𝐦𝐚</m:t>
                    </m:r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latin typeface="Verdana" panose="020B0604030504040204" pitchFamily="34" charset="0"/>
                  </a:rPr>
                  <a:t>   </a:t>
                </a:r>
                <a:r>
                  <a:rPr lang="en-US" sz="2400" b="1" dirty="0" err="1">
                    <a:latin typeface="Verdana" panose="020B0604030504040204" pitchFamily="34" charset="0"/>
                  </a:rPr>
                  <a:t>mali</a:t>
                </a:r>
                <a:r>
                  <a:rPr lang="en-US" sz="2400" b="1" dirty="0">
                    <a:latin typeface="Verdana" panose="020B0604030504040204" pitchFamily="34" charset="0"/>
                  </a:rPr>
                  <a:t> </a:t>
                </a:r>
                <a:r>
                  <a:rPr lang="en-US" sz="2400" b="1" dirty="0" err="1">
                    <a:latin typeface="Verdana" panose="020B0604030504040204" pitchFamily="34" charset="0"/>
                  </a:rPr>
                  <a:t>konsolidasyon</a:t>
                </a:r>
                <a:endParaRPr lang="en-US" sz="2400" b="1" dirty="0">
                  <a:latin typeface="Verdana" panose="020B0604030504040204" pitchFamily="34" charset="0"/>
                </a:endParaRPr>
              </a:p>
              <a:p>
                <a:pPr marL="914400" lvl="0" indent="0">
                  <a:spcBef>
                    <a:spcPts val="525"/>
                  </a:spcBef>
                  <a:buNone/>
                </a:pPr>
                <a:r>
                  <a:rPr lang="en-US" sz="2400" i="1" dirty="0">
                    <a:ea typeface="ヒラギノ角ゴ Pro W3" pitchFamily="-84" charset="-128"/>
                  </a:rPr>
                  <a:t>G</a:t>
                </a:r>
                <a:r>
                  <a:rPr lang="en-US" sz="2400" i="1" dirty="0">
                    <a:latin typeface="Verdana" panose="020B0604030504040204" pitchFamily="34" charset="0"/>
                  </a:rPr>
                  <a:t>–T arttırılırsa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i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mali</a:t>
                </a:r>
                <a:r>
                  <a:rPr lang="en-US" sz="2400" b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genişleme</a:t>
                </a:r>
                <a:endParaRPr lang="en-US" sz="2400" dirty="0">
                  <a:latin typeface="Verdana" panose="020B0604030504040204" pitchFamily="34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710" y="1447800"/>
                <a:ext cx="8241890" cy="3733800"/>
              </a:xfrm>
              <a:blipFill>
                <a:blip r:embed="rId2"/>
                <a:stretch>
                  <a:fillRect l="-2154" t="-237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8882858"/>
      </p:ext>
    </p:extLst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 </a:t>
            </a: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405581" y="1346906"/>
            <a:ext cx="830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Vergide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Artış</a:t>
            </a:r>
            <a:endParaRPr lang="en-US" sz="1800" dirty="0">
              <a:latin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9163" y="1724947"/>
            <a:ext cx="5124450" cy="4336977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6467" y="2895600"/>
            <a:ext cx="28710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Vergide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artış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IS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</a:t>
            </a:r>
            <a:r>
              <a:rPr lang="en-US" sz="1600" dirty="0">
                <a:latin typeface="Verdana" panose="020B0604030504040204" pitchFamily="34" charset="0"/>
              </a:rPr>
              <a:t> sola </a:t>
            </a:r>
            <a:r>
              <a:rPr lang="en-US" sz="1600" dirty="0" err="1">
                <a:latin typeface="Verdana" panose="020B0604030504040204" pitchFamily="34" charset="0"/>
              </a:rPr>
              <a:t>kayar</a:t>
            </a:r>
            <a:r>
              <a:rPr lang="en-US" sz="1600" dirty="0">
                <a:latin typeface="Verdana" panose="020B0604030504040204" pitchFamily="34" charset="0"/>
              </a:rPr>
              <a:t>. </a:t>
            </a:r>
          </a:p>
          <a:p>
            <a:r>
              <a:rPr lang="en-US" sz="1600" dirty="0" err="1">
                <a:latin typeface="Verdana" panose="020B0604030504040204" pitchFamily="34" charset="0"/>
              </a:rPr>
              <a:t>Denge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azalır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8673552"/>
      </p:ext>
    </p:extLst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8710" y="1447800"/>
                <a:ext cx="8241890" cy="37338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400" dirty="0">
                    <a:ea typeface="ヒラギノ角ゴ Pro W3" pitchFamily="-84" charset="-128"/>
                  </a:rPr>
                  <a:t>Para </a:t>
                </a:r>
                <a:r>
                  <a:rPr lang="en-US" sz="2400" dirty="0" err="1">
                    <a:ea typeface="ヒラギノ角ゴ Pro W3" pitchFamily="-84" charset="-128"/>
                  </a:rPr>
                  <a:t>politikası</a:t>
                </a:r>
                <a:r>
                  <a:rPr lang="en-US" sz="2400" dirty="0">
                    <a:ea typeface="ヒラギノ角ゴ Pro W3" pitchFamily="-84" charset="-128"/>
                  </a:rPr>
                  <a:t>:</a:t>
                </a:r>
              </a:p>
              <a:p>
                <a:pPr marL="914400" indent="0">
                  <a:spcBef>
                    <a:spcPts val="525"/>
                  </a:spcBef>
                  <a:buNone/>
                </a:pPr>
                <a:r>
                  <a:rPr lang="en-US" sz="2400" i="1" dirty="0" err="1">
                    <a:ea typeface="ヒラギノ角ゴ Pro W3" pitchFamily="-84" charset="-128"/>
                  </a:rPr>
                  <a:t>i</a:t>
                </a:r>
                <a:r>
                  <a:rPr lang="en-US" sz="2400" i="1" dirty="0">
                    <a:latin typeface="Verdana" panose="020B0604030504040204" pitchFamily="34" charset="0"/>
                  </a:rPr>
                  <a:t> </a:t>
                </a:r>
                <a:r>
                  <a:rPr lang="en-US" sz="2400" i="1" dirty="0" err="1">
                    <a:latin typeface="Verdana" panose="020B0604030504040204" pitchFamily="34" charset="0"/>
                  </a:rPr>
                  <a:t>düşürülürse</a:t>
                </a:r>
                <a:r>
                  <a:rPr lang="en-US" sz="2400" i="1" dirty="0">
                    <a:latin typeface="Verdan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i="1" dirty="0">
                    <a:latin typeface="Verdana" panose="020B0604030504040204" pitchFamily="34" charset="0"/>
                  </a:rPr>
                  <a:t> </a:t>
                </a:r>
                <a:r>
                  <a:rPr lang="en-US" sz="2400" dirty="0">
                    <a:latin typeface="Verdana" panose="020B0604030504040204" pitchFamily="34" charset="0"/>
                  </a:rPr>
                  <a:t>para </a:t>
                </a:r>
                <a:r>
                  <a:rPr lang="en-US" sz="2400" dirty="0" err="1">
                    <a:latin typeface="Verdana" panose="020B0604030504040204" pitchFamily="34" charset="0"/>
                  </a:rPr>
                  <a:t>arzı</a:t>
                </a:r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dirty="0" err="1">
                    <a:latin typeface="Verdana" panose="020B0604030504040204" pitchFamily="34" charset="0"/>
                  </a:rPr>
                  <a:t>artar</a:t>
                </a:r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i="1" dirty="0">
                    <a:latin typeface="Verdana" panose="020B0604030504040204" pitchFamily="34" charset="0"/>
                  </a:rPr>
                  <a:t>M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b="1" dirty="0">
                    <a:latin typeface="Verdana" panose="020B0604030504040204" pitchFamily="34" charset="0"/>
                  </a:rPr>
                  <a:t>mali </a:t>
                </a:r>
                <a:r>
                  <a:rPr lang="en-US" sz="2400" b="1" dirty="0" err="1">
                    <a:latin typeface="Verdana" panose="020B0604030504040204" pitchFamily="34" charset="0"/>
                  </a:rPr>
                  <a:t>genişleme</a:t>
                </a:r>
                <a:endParaRPr lang="en-US" sz="2400" b="1" dirty="0">
                  <a:latin typeface="Verdana" panose="020B0604030504040204" pitchFamily="34" charset="0"/>
                </a:endParaRPr>
              </a:p>
              <a:p>
                <a:pPr marL="914400" indent="0">
                  <a:spcBef>
                    <a:spcPts val="525"/>
                  </a:spcBef>
                  <a:buNone/>
                </a:pPr>
                <a:r>
                  <a:rPr lang="en-US" sz="2400" i="1" dirty="0">
                    <a:ea typeface="ヒラギノ角ゴ Pro W3" pitchFamily="-84" charset="-128"/>
                  </a:rPr>
                  <a:t>i </a:t>
                </a:r>
                <a:r>
                  <a:rPr lang="en-US" sz="2400" i="1" dirty="0" err="1">
                    <a:ea typeface="ヒラギノ角ゴ Pro W3" pitchFamily="-84" charset="-128"/>
                  </a:rPr>
                  <a:t>yükseltilirse</a:t>
                </a:r>
                <a:r>
                  <a:rPr lang="en-US" sz="2400" i="1" dirty="0">
                    <a:latin typeface="Verdan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i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 </a:t>
                </a:r>
                <a:r>
                  <a:rPr lang="en-US" sz="2400" dirty="0">
                    <a:latin typeface="Verdana" panose="020B0604030504040204" pitchFamily="34" charset="0"/>
                  </a:rPr>
                  <a:t>para </a:t>
                </a:r>
                <a:r>
                  <a:rPr lang="en-US" sz="2400" dirty="0" err="1">
                    <a:latin typeface="Verdana" panose="020B0604030504040204" pitchFamily="34" charset="0"/>
                  </a:rPr>
                  <a:t>arzı</a:t>
                </a:r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dirty="0" err="1">
                    <a:latin typeface="Verdana" panose="020B0604030504040204" pitchFamily="34" charset="0"/>
                  </a:rPr>
                  <a:t>azalır</a:t>
                </a:r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i="1" dirty="0">
                    <a:latin typeface="Verdana" panose="020B0604030504040204" pitchFamily="34" charset="0"/>
                  </a:rPr>
                  <a:t>M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2400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4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tr-TR" sz="2400" b="1" dirty="0">
                    <a:latin typeface="Verdana" panose="020B0604030504040204" pitchFamily="34" charset="0"/>
                  </a:rPr>
                  <a:t>m</a:t>
                </a:r>
                <a14:m>
                  <m:oMath xmlns:m="http://schemas.openxmlformats.org/officeDocument/2006/math"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𝐚𝐥𝐢</m:t>
                    </m:r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 </m:t>
                    </m:r>
                    <m:r>
                      <a:rPr lang="tr-TR" b="1" i="0" dirty="0" smtClean="0"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𝐝𝐚𝐫𝐚𝐥𝐦𝐚</m:t>
                    </m:r>
                    <m:groupChr>
                      <m:groupChrPr>
                        <m:chr m:val="⇔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latin typeface="Verdana" panose="020B0604030504040204" pitchFamily="34" charset="0"/>
                  </a:rPr>
                  <a:t> </a:t>
                </a:r>
                <a:r>
                  <a:rPr lang="en-US" sz="2400" b="1" dirty="0" err="1">
                    <a:latin typeface="Verdana" panose="020B0604030504040204" pitchFamily="34" charset="0"/>
                  </a:rPr>
                  <a:t>mali</a:t>
                </a:r>
                <a:r>
                  <a:rPr lang="en-US" sz="2400" b="1" dirty="0">
                    <a:latin typeface="Verdana" panose="020B0604030504040204" pitchFamily="34" charset="0"/>
                  </a:rPr>
                  <a:t> </a:t>
                </a:r>
                <a:r>
                  <a:rPr lang="en-US" sz="2400" b="1" dirty="0" err="1">
                    <a:latin typeface="Verdana" panose="020B0604030504040204" pitchFamily="34" charset="0"/>
                  </a:rPr>
                  <a:t>sıkılaşma</a:t>
                </a:r>
                <a:endParaRPr lang="en-US" sz="2400" b="1" dirty="0">
                  <a:latin typeface="Verdana" panose="020B0604030504040204" pitchFamily="34" charset="0"/>
                </a:endParaRPr>
              </a:p>
              <a:p>
                <a:pPr marL="914400" indent="0">
                  <a:spcBef>
                    <a:spcPts val="525"/>
                  </a:spcBef>
                  <a:buNone/>
                </a:pPr>
                <a:endParaRPr lang="en-US" sz="2400" b="1" dirty="0">
                  <a:latin typeface="Verdana" panose="020B0604030504040204" pitchFamily="34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710" y="1447800"/>
                <a:ext cx="8241890" cy="3733800"/>
              </a:xfrm>
              <a:blipFill>
                <a:blip r:embed="rId2"/>
                <a:stretch>
                  <a:fillRect l="-2154" t="-237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9762400"/>
      </p:ext>
    </p:extLst>
  </p:cSld>
  <p:clrMapOvr>
    <a:masterClrMapping/>
  </p:clrMapOvr>
  <p:transition>
    <p:strips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</a:t>
            </a: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381000" y="1309943"/>
            <a:ext cx="830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Faiz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haddinde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düşüşün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etkisi</a:t>
            </a:r>
            <a:endParaRPr lang="en-US" sz="1800" dirty="0">
              <a:latin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1828800"/>
            <a:ext cx="4724400" cy="4201990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" y="3200400"/>
            <a:ext cx="265962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Parasal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genişleme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LM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eğrisinin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konumunu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değiştirirek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çıktının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yükselmesine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neden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olur</a:t>
            </a:r>
            <a:r>
              <a:rPr lang="en-US" sz="1600" dirty="0">
                <a:latin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3723512"/>
      </p:ext>
    </p:extLst>
  </p:cSld>
  <p:clrMapOvr>
    <a:masterClrMapping/>
  </p:clrMapOvr>
  <p:transition>
    <p:strips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Politika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karması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8710" y="1447800"/>
            <a:ext cx="8241890" cy="37338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Para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maliye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politikalarının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birlikte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kombinasyonların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uygulanması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Ekonominin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durgunluk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döneminde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olduğunu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varsayalım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Hem </a:t>
            </a:r>
            <a:r>
              <a:rPr lang="en-US" sz="2400" dirty="0" err="1">
                <a:ea typeface="ヒラギノ角ゴ Pro W3" pitchFamily="-84" charset="-128"/>
              </a:rPr>
              <a:t>maliye</a:t>
            </a:r>
            <a:r>
              <a:rPr lang="en-US" sz="2400" dirty="0">
                <a:ea typeface="ヒラギノ角ゴ Pro W3" pitchFamily="-84" charset="-128"/>
              </a:rPr>
              <a:t> hem de para </a:t>
            </a:r>
            <a:r>
              <a:rPr lang="en-US" sz="2400" dirty="0" err="1">
                <a:ea typeface="ヒラギノ角ゴ Pro W3" pitchFamily="-84" charset="-128"/>
              </a:rPr>
              <a:t>politikası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eşanlı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şekilde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uygulanarak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arttırılabilir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 marL="914400" indent="0">
              <a:spcBef>
                <a:spcPts val="525"/>
              </a:spcBef>
              <a:buNone/>
            </a:pPr>
            <a:endParaRPr lang="en-US" sz="2400" b="1" dirty="0">
              <a:latin typeface="Verdana" panose="020B0604030504040204" pitchFamily="34" charset="0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504772"/>
      </p:ext>
    </p:extLst>
  </p:cSld>
  <p:clrMapOvr>
    <a:masterClrMapping/>
  </p:clrMapOvr>
  <p:transition>
    <p:strips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Politika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karması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405581" y="1295400"/>
            <a:ext cx="830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Genişletici</a:t>
            </a:r>
            <a:r>
              <a:rPr lang="en-US" sz="1800" b="1" dirty="0">
                <a:latin typeface="Verdana" panose="020B0604030504040204" pitchFamily="34" charset="0"/>
              </a:rPr>
              <a:t> para </a:t>
            </a:r>
            <a:r>
              <a:rPr lang="en-US" sz="1800" b="1" dirty="0" err="1">
                <a:latin typeface="Verdana" panose="020B0604030504040204" pitchFamily="34" charset="0"/>
              </a:rPr>
              <a:t>ve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maliye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politikaları</a:t>
            </a:r>
            <a:endParaRPr lang="en-US" sz="1800" dirty="0">
              <a:latin typeface="Verdana" panose="020B060403050404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2975" y="2590800"/>
            <a:ext cx="265962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>
                <a:latin typeface="Verdana" panose="020B0604030504040204" pitchFamily="34" charset="0"/>
              </a:rPr>
              <a:t>Mali </a:t>
            </a:r>
            <a:r>
              <a:rPr lang="en-US" sz="1600" dirty="0" err="1">
                <a:latin typeface="Verdana" panose="020B0604030504040204" pitchFamily="34" charset="0"/>
              </a:rPr>
              <a:t>genişleme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IS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eğrisini</a:t>
            </a:r>
            <a:r>
              <a:rPr lang="en-US" sz="1600" dirty="0">
                <a:latin typeface="Verdana" panose="020B0604030504040204" pitchFamily="34" charset="0"/>
              </a:rPr>
              <a:t> saga </a:t>
            </a:r>
            <a:r>
              <a:rPr lang="en-US" sz="1600" dirty="0" err="1">
                <a:latin typeface="Verdana" panose="020B0604030504040204" pitchFamily="34" charset="0"/>
              </a:rPr>
              <a:t>kaydırır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  <a:p>
            <a:r>
              <a:rPr lang="en-US" sz="1600" dirty="0" err="1">
                <a:latin typeface="Verdana" panose="020B0604030504040204" pitchFamily="34" charset="0"/>
              </a:rPr>
              <a:t>Parasal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genişleme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LM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eğrisini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aşağıya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konumunu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değiştirir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  <a:p>
            <a:r>
              <a:rPr lang="en-US" sz="1600" dirty="0" err="1">
                <a:latin typeface="Verdana" panose="020B0604030504040204" pitchFamily="34" charset="0"/>
              </a:rPr>
              <a:t>İkisi</a:t>
            </a:r>
            <a:r>
              <a:rPr lang="en-US" sz="1600" dirty="0">
                <a:latin typeface="Verdana" panose="020B0604030504040204" pitchFamily="34" charset="0"/>
              </a:rPr>
              <a:t> de </a:t>
            </a:r>
            <a:r>
              <a:rPr lang="en-US" sz="1600" dirty="0" err="1">
                <a:latin typeface="Verdana" panose="020B0604030504040204" pitchFamily="34" charset="0"/>
              </a:rPr>
              <a:t>birlikte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daha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yüksek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miktarına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yol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açar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1752600"/>
            <a:ext cx="512445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60082"/>
      </p:ext>
    </p:extLst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Politika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karması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381000" y="1219200"/>
            <a:ext cx="830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2000" b="1" dirty="0">
                <a:latin typeface="Verdana" panose="020B0604030504040204" pitchFamily="34" charset="0"/>
              </a:rPr>
              <a:t>Mali </a:t>
            </a:r>
            <a:r>
              <a:rPr lang="en-US" sz="2000" b="1" dirty="0" err="1">
                <a:latin typeface="Verdana" panose="020B0604030504040204" pitchFamily="34" charset="0"/>
              </a:rPr>
              <a:t>konsolidasyon</a:t>
            </a:r>
            <a:r>
              <a:rPr lang="en-US" sz="2000" b="1" dirty="0">
                <a:latin typeface="Verdana" panose="020B0604030504040204" pitchFamily="34" charset="0"/>
              </a:rPr>
              <a:t> </a:t>
            </a:r>
            <a:r>
              <a:rPr lang="en-US" sz="2000" b="1" dirty="0" err="1">
                <a:latin typeface="Verdana" panose="020B0604030504040204" pitchFamily="34" charset="0"/>
              </a:rPr>
              <a:t>ve</a:t>
            </a:r>
            <a:r>
              <a:rPr lang="en-US" sz="2000" b="1" dirty="0">
                <a:latin typeface="Verdana" panose="020B0604030504040204" pitchFamily="34" charset="0"/>
              </a:rPr>
              <a:t> </a:t>
            </a:r>
            <a:r>
              <a:rPr lang="en-US" sz="2000" b="1" dirty="0" err="1">
                <a:latin typeface="Verdana" panose="020B0604030504040204" pitchFamily="34" charset="0"/>
              </a:rPr>
              <a:t>parasal</a:t>
            </a:r>
            <a:r>
              <a:rPr lang="en-US" sz="2000" b="1" dirty="0">
                <a:latin typeface="Verdana" panose="020B0604030504040204" pitchFamily="34" charset="0"/>
              </a:rPr>
              <a:t> </a:t>
            </a:r>
            <a:r>
              <a:rPr lang="en-US" sz="2000" b="1" dirty="0" err="1">
                <a:latin typeface="Verdana" panose="020B0604030504040204" pitchFamily="34" charset="0"/>
              </a:rPr>
              <a:t>genişleme</a:t>
            </a:r>
            <a:endParaRPr lang="en-US" sz="2000" dirty="0">
              <a:latin typeface="Verdana" panose="020B060403050404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5581" y="2438400"/>
            <a:ext cx="265962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>
                <a:latin typeface="Verdana" panose="020B0604030504040204" pitchFamily="34" charset="0"/>
              </a:rPr>
              <a:t>Mali </a:t>
            </a:r>
            <a:r>
              <a:rPr lang="en-US" sz="1600" dirty="0" err="1">
                <a:latin typeface="Verdana" panose="020B0604030504040204" pitchFamily="34" charset="0"/>
              </a:rPr>
              <a:t>konsolidasyon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IS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eğrisini</a:t>
            </a:r>
            <a:r>
              <a:rPr lang="en-US" sz="1600" dirty="0">
                <a:latin typeface="Verdana" panose="020B0604030504040204" pitchFamily="34" charset="0"/>
              </a:rPr>
              <a:t> sola </a:t>
            </a:r>
            <a:r>
              <a:rPr lang="en-US" sz="1600" dirty="0" err="1">
                <a:latin typeface="Verdana" panose="020B0604030504040204" pitchFamily="34" charset="0"/>
              </a:rPr>
              <a:t>kaydırır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  <a:p>
            <a:r>
              <a:rPr lang="en-US" sz="1600" dirty="0" err="1">
                <a:latin typeface="Verdana" panose="020B0604030504040204" pitchFamily="34" charset="0"/>
              </a:rPr>
              <a:t>Parasal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genişleme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i="1" dirty="0">
                <a:latin typeface="Verdana" panose="020B0604030504040204" pitchFamily="34" charset="0"/>
              </a:rPr>
              <a:t>LM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eğrisini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kaydırır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  <a:p>
            <a:r>
              <a:rPr lang="en-US" sz="1600" dirty="0">
                <a:latin typeface="Verdana" panose="020B0604030504040204" pitchFamily="34" charset="0"/>
              </a:rPr>
              <a:t>Bu </a:t>
            </a:r>
            <a:r>
              <a:rPr lang="en-US" sz="1600" dirty="0" err="1">
                <a:latin typeface="Verdana" panose="020B0604030504040204" pitchFamily="34" charset="0"/>
              </a:rPr>
              <a:t>durgunluğa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neden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olmadan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açığın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kapatılmasını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sağlar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2000828"/>
            <a:ext cx="4733925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739064"/>
      </p:ext>
    </p:extLst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 </a:t>
            </a:r>
            <a:r>
              <a:rPr lang="en-US" dirty="0" err="1">
                <a:ea typeface="ヒラギノ角ゴ Pro W3" pitchFamily="-65" charset="-128"/>
              </a:rPr>
              <a:t>verilerle</a:t>
            </a:r>
            <a:r>
              <a:rPr lang="en-US" dirty="0">
                <a:ea typeface="ヒラギノ角ゴ Pro W3" pitchFamily="-65" charset="-128"/>
              </a:rPr>
              <a:t> ne </a:t>
            </a:r>
            <a:r>
              <a:rPr lang="en-US" dirty="0" err="1">
                <a:ea typeface="ヒラギノ角ゴ Pro W3" pitchFamily="-65" charset="-128"/>
              </a:rPr>
              <a:t>kadar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uyumlu</a:t>
            </a:r>
            <a:r>
              <a:rPr lang="en-US" dirty="0">
                <a:ea typeface="ヒラギノ角ゴ Pro W3" pitchFamily="-65" charset="-128"/>
              </a:rPr>
              <a:t>?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2057400" cy="3657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i="1" dirty="0" err="1">
                <a:ea typeface="ヒラギノ角ゴ Pro W3" pitchFamily="-65" charset="-128"/>
              </a:rPr>
              <a:t>Faiz</a:t>
            </a:r>
            <a:r>
              <a:rPr lang="en-US" sz="1800" i="1" dirty="0">
                <a:ea typeface="ヒラギノ角ゴ Pro W3" pitchFamily="-65" charset="-128"/>
              </a:rPr>
              <a:t> </a:t>
            </a:r>
            <a:r>
              <a:rPr lang="en-US" sz="1800" i="1" dirty="0" err="1">
                <a:ea typeface="ヒラギノ角ゴ Pro W3" pitchFamily="-65" charset="-128"/>
              </a:rPr>
              <a:t>artışının</a:t>
            </a:r>
            <a:r>
              <a:rPr lang="en-US" sz="1800" i="1" dirty="0">
                <a:ea typeface="ヒラギノ角ゴ Pro W3" pitchFamily="-65" charset="-128"/>
              </a:rPr>
              <a:t> </a:t>
            </a:r>
            <a:r>
              <a:rPr lang="en-US" sz="1800" i="1" dirty="0" err="1">
                <a:ea typeface="ヒラギノ角ゴ Pro W3" pitchFamily="-65" charset="-128"/>
              </a:rPr>
              <a:t>etkileri</a:t>
            </a:r>
            <a:endParaRPr lang="en-US" sz="1800" i="1" dirty="0">
              <a:ea typeface="ヒラギノ角ゴ Pro W3" pitchFamily="-65" charset="-128"/>
            </a:endParaRPr>
          </a:p>
        </p:txBody>
      </p:sp>
      <p:pic>
        <p:nvPicPr>
          <p:cNvPr id="33796" name="Picture 3" descr="fig05_09a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71600"/>
            <a:ext cx="6129338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3505200"/>
            <a:ext cx="2209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Kısa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dönemde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bu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artış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işsizliğe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neden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olmakta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fakat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fiyat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üzerine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kayda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değer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bir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etkisi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gözlenmemekte</a:t>
            </a:r>
            <a:endParaRPr lang="en-US" sz="16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65699"/>
      </p:ext>
    </p:extLst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 </a:t>
            </a:r>
            <a:r>
              <a:rPr lang="en-US" dirty="0" err="1">
                <a:ea typeface="ヒラギノ角ゴ Pro W3" pitchFamily="-65" charset="-128"/>
              </a:rPr>
              <a:t>verilerle</a:t>
            </a:r>
            <a:r>
              <a:rPr lang="en-US" dirty="0">
                <a:ea typeface="ヒラギノ角ゴ Pro W3" pitchFamily="-65" charset="-128"/>
              </a:rPr>
              <a:t> ne </a:t>
            </a:r>
            <a:r>
              <a:rPr lang="en-US" dirty="0" err="1">
                <a:ea typeface="ヒラギノ角ゴ Pro W3" pitchFamily="-65" charset="-128"/>
              </a:rPr>
              <a:t>kadar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uyumlu</a:t>
            </a:r>
            <a:r>
              <a:rPr lang="en-US" dirty="0">
                <a:ea typeface="ヒラギノ角ゴ Pro W3" pitchFamily="-65" charset="-128"/>
              </a:rPr>
              <a:t>?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2057400" cy="3657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dirty="0" err="1">
                <a:ea typeface="ヒラギノ角ゴ Pro W3" pitchFamily="-65" charset="-128"/>
              </a:rPr>
              <a:t>Faiz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 dirty="0" err="1">
                <a:ea typeface="ヒラギノ角ゴ Pro W3" pitchFamily="-65" charset="-128"/>
              </a:rPr>
              <a:t>artışının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 dirty="0" err="1">
                <a:ea typeface="ヒラギノ角ゴ Pro W3" pitchFamily="-65" charset="-128"/>
              </a:rPr>
              <a:t>etkileri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 dirty="0" err="1">
                <a:ea typeface="ヒラギノ角ゴ Pro W3" pitchFamily="-65" charset="-128"/>
              </a:rPr>
              <a:t>üzerine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 dirty="0" err="1">
                <a:ea typeface="ヒラギノ角ゴ Pro W3" pitchFamily="-65" charset="-128"/>
              </a:rPr>
              <a:t>ampirik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>
                <a:ea typeface="ヒラギノ角ゴ Pro W3" pitchFamily="-65" charset="-128"/>
              </a:rPr>
              <a:t>gözlemler</a:t>
            </a:r>
            <a:endParaRPr lang="en-US" sz="1800" dirty="0">
              <a:ea typeface="ヒラギノ角ゴ Pro W3" pitchFamily="-65" charset="-128"/>
            </a:endParaRPr>
          </a:p>
        </p:txBody>
      </p:sp>
      <p:pic>
        <p:nvPicPr>
          <p:cNvPr id="34820" name="Picture 4" descr="fig05_09b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039813"/>
            <a:ext cx="4724400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407248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 </a:t>
            </a:r>
            <a:r>
              <a:rPr lang="en-US" dirty="0" err="1">
                <a:ea typeface="ヒラギノ角ゴ Pro W3" pitchFamily="-65" charset="-128"/>
              </a:rPr>
              <a:t>Denklemi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6387" name="Picture 3" descr="eq05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655" y="3276600"/>
            <a:ext cx="71628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eq05_02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55" y="5029200"/>
            <a:ext cx="8001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8710" y="1447800"/>
            <a:ext cx="8382000" cy="2543175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Daha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önce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basitleştirmek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amacıyla</a:t>
            </a:r>
            <a:r>
              <a:rPr lang="en-US" sz="2400" dirty="0">
                <a:ea typeface="ヒラギノ角ゴ Pro W3" pitchFamily="-84" charset="-128"/>
              </a:rPr>
              <a:t> I </a:t>
            </a:r>
            <a:r>
              <a:rPr lang="en-US" sz="2400" dirty="0" err="1">
                <a:ea typeface="ヒラギノ角ゴ Pro W3" pitchFamily="-84" charset="-128"/>
              </a:rPr>
              <a:t>faiz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haddinden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bağımsız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varsayılmıştı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i="1" dirty="0" err="1">
                <a:ea typeface="ヒラギノ角ゴ Pro W3" pitchFamily="-84" charset="-128"/>
              </a:rPr>
              <a:t>Yatırımlar</a:t>
            </a:r>
            <a:r>
              <a:rPr lang="en-US" sz="2400" i="1" dirty="0">
                <a:ea typeface="ヒラギノ角ゴ Pro W3" pitchFamily="-84" charset="-128"/>
              </a:rPr>
              <a:t> hem Y</a:t>
            </a:r>
            <a:r>
              <a:rPr lang="en-US" sz="2400" dirty="0">
                <a:ea typeface="ヒラギノ角ゴ Pro W3" pitchFamily="-84" charset="-128"/>
              </a:rPr>
              <a:t> (or sales) hem de </a:t>
            </a:r>
            <a:r>
              <a:rPr lang="en-US" sz="2400" dirty="0" err="1">
                <a:ea typeface="ヒラギノ角ゴ Pro W3" pitchFamily="-84" charset="-128"/>
              </a:rPr>
              <a:t>falz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r>
              <a:rPr lang="en-US" sz="2400" dirty="0" err="1">
                <a:ea typeface="ヒラギノ角ゴ Pro W3" pitchFamily="-84" charset="-128"/>
              </a:rPr>
              <a:t>Bağlı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değişir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Mal </a:t>
            </a:r>
            <a:r>
              <a:rPr lang="en-US" sz="2400" dirty="0" err="1">
                <a:ea typeface="ヒラギノ角ゴ Pro W3" pitchFamily="-84" charset="-128"/>
              </a:rPr>
              <a:t>hizmet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piyasasında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denge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2400" dirty="0">
                <a:ea typeface="ヒラギノ角ゴ Pro W3" pitchFamily="-84" charset="-128"/>
              </a:rPr>
              <a:t>IS </a:t>
            </a:r>
            <a:r>
              <a:rPr lang="en-US" sz="2400" dirty="0" err="1">
                <a:ea typeface="ヒラギノ角ゴ Pro W3" pitchFamily="-84" charset="-128"/>
              </a:rPr>
              <a:t>denklemine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buradan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ulaşılabilir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8689749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 </a:t>
            </a:r>
            <a:r>
              <a:rPr lang="en-US" dirty="0" err="1">
                <a:ea typeface="ヒラギノ角ゴ Pro W3" pitchFamily="-65" charset="-128"/>
              </a:rPr>
              <a:t>denklemi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7411" name="Picture 5" descr="fig05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057400"/>
            <a:ext cx="4495800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6"/>
          <p:cNvSpPr txBox="1">
            <a:spLocks noChangeArrowheads="1"/>
          </p:cNvSpPr>
          <p:nvPr/>
        </p:nvSpPr>
        <p:spPr bwMode="auto">
          <a:xfrm>
            <a:off x="381000" y="1415534"/>
            <a:ext cx="830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Denge</a:t>
            </a:r>
            <a:endParaRPr lang="en-US" sz="1800" dirty="0">
              <a:latin typeface="Verdana" panose="020B0604030504040204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2514600"/>
            <a:ext cx="266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Toplam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Talep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ile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ilişkisi</a:t>
            </a:r>
            <a:endParaRPr lang="en-US" sz="16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706840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 </a:t>
            </a:r>
            <a:r>
              <a:rPr lang="en-US" dirty="0" err="1">
                <a:ea typeface="ヒラギノ角ゴ Pro W3" pitchFamily="-65" charset="-128"/>
              </a:rPr>
              <a:t>denklemi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8710" y="1447800"/>
            <a:ext cx="847049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ZZ </a:t>
            </a:r>
            <a:r>
              <a:rPr lang="en-US" sz="2400" dirty="0" err="1">
                <a:ea typeface="ヒラギノ角ゴ Pro W3" pitchFamily="-84" charset="-128"/>
              </a:rPr>
              <a:t>pozitif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eğimlidir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verili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faiz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haddinde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çıktıda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yatırımı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arttırdığından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talep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artar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ZZ </a:t>
            </a:r>
            <a:r>
              <a:rPr lang="en-US" sz="2400" dirty="0" err="1">
                <a:ea typeface="ヒラギノ角ゴ Pro W3" pitchFamily="-84" charset="-128"/>
              </a:rPr>
              <a:t>aslında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eğridir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lineer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yatırım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fonksiyonu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varsayımı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yapılmadığında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doğru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oluşmaz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ZZ 45-derece </a:t>
            </a:r>
            <a:r>
              <a:rPr lang="en-US" sz="2400" dirty="0" err="1">
                <a:ea typeface="ヒラギノ角ゴ Pro W3" pitchFamily="-84" charset="-128"/>
              </a:rPr>
              <a:t>çizgisinden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daha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yataydır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çünkü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hasıladaki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birimlik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talepte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sebep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olmaz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ZZ 45-derece </a:t>
            </a:r>
            <a:r>
              <a:rPr lang="en-US" sz="2400" dirty="0" err="1">
                <a:ea typeface="ヒラギノ角ゴ Pro W3" pitchFamily="-84" charset="-128"/>
              </a:rPr>
              <a:t>çizgisinin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birbirini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kestiği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sz="2400" i="1" dirty="0">
                <a:ea typeface="ヒラギノ角ゴ Pro W3" pitchFamily="-84" charset="-128"/>
              </a:rPr>
              <a:t>A </a:t>
            </a:r>
            <a:r>
              <a:rPr lang="en-US" sz="2400" i="1" dirty="0" err="1">
                <a:ea typeface="ヒラギノ角ゴ Pro W3" pitchFamily="-84" charset="-128"/>
              </a:rPr>
              <a:t>noktası</a:t>
            </a:r>
            <a:r>
              <a:rPr lang="en-US" sz="2400" dirty="0">
                <a:ea typeface="ヒラギノ角ゴ Pro W3" pitchFamily="-84" charset="-128"/>
              </a:rPr>
              <a:t>) </a:t>
            </a:r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denge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noktasıdır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8199780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4343400" cy="1676400"/>
          </a:xfrm>
        </p:spPr>
        <p:txBody>
          <a:bodyPr anchor="t"/>
          <a:lstStyle/>
          <a:p>
            <a:r>
              <a:rPr lang="en-US" sz="2800" dirty="0">
                <a:ea typeface="ヒラギノ角ゴ Pro W3" pitchFamily="-65" charset="-128"/>
              </a:rPr>
              <a:t>IS </a:t>
            </a:r>
            <a:r>
              <a:rPr lang="en-US" sz="2800" dirty="0" err="1">
                <a:ea typeface="ヒラギノ角ゴ Pro W3" pitchFamily="-65" charset="-128"/>
              </a:rPr>
              <a:t>denkleminin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türetilişi</a:t>
            </a:r>
            <a:endParaRPr lang="en-US" sz="2800" dirty="0">
              <a:ea typeface="ヒラギノ角ゴ Pro W3" pitchFamily="-65" charset="-128"/>
            </a:endParaRPr>
          </a:p>
        </p:txBody>
      </p:sp>
      <p:pic>
        <p:nvPicPr>
          <p:cNvPr id="18435" name="Picture 3" descr="fig05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8600"/>
            <a:ext cx="3352800" cy="615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0832" y="2710887"/>
            <a:ext cx="402876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>
                <a:latin typeface="Verdana" panose="020B0604030504040204" pitchFamily="34" charset="0"/>
              </a:rPr>
              <a:t>(a) </a:t>
            </a:r>
            <a:r>
              <a:rPr lang="en-US" sz="1600" dirty="0" err="1">
                <a:latin typeface="Verdana" panose="020B0604030504040204" pitchFamily="34" charset="0"/>
              </a:rPr>
              <a:t>Faiz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haddindeki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artış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çıktının</a:t>
            </a:r>
            <a:r>
              <a:rPr lang="en-US" sz="1600" dirty="0">
                <a:latin typeface="Verdana" panose="020B0604030504040204" pitchFamily="34" charset="0"/>
              </a:rPr>
              <a:t> alternative </a:t>
            </a:r>
            <a:r>
              <a:rPr lang="en-US" sz="1600" dirty="0" err="1">
                <a:latin typeface="Verdana" panose="020B0604030504040204" pitchFamily="34" charset="0"/>
              </a:rPr>
              <a:t>tüm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düzeylerinde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talebi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düşürür</a:t>
            </a:r>
            <a:r>
              <a:rPr lang="en-US" sz="1600" dirty="0">
                <a:latin typeface="Verdana" panose="020B0604030504040204" pitchFamily="34" charset="0"/>
              </a:rPr>
              <a:t>, </a:t>
            </a:r>
            <a:r>
              <a:rPr lang="en-US" sz="1600" dirty="0" err="1">
                <a:latin typeface="Verdana" panose="020B0604030504040204" pitchFamily="34" charset="0"/>
              </a:rPr>
              <a:t>denge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miktarı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düşer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  <a:p>
            <a:r>
              <a:rPr lang="en-US" sz="1600" dirty="0">
                <a:latin typeface="Verdana" panose="020B0604030504040204" pitchFamily="34" charset="0"/>
              </a:rPr>
              <a:t>(b) </a:t>
            </a:r>
            <a:r>
              <a:rPr lang="en-US" sz="1600" dirty="0" err="1">
                <a:latin typeface="Verdana" panose="020B0604030504040204" pitchFamily="34" charset="0"/>
              </a:rPr>
              <a:t>Faiz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haddindeki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artışla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denge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çıktı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düzeyi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düşer</a:t>
            </a:r>
            <a:r>
              <a:rPr lang="en-US" sz="1600" dirty="0">
                <a:latin typeface="Verdana" panose="020B0604030504040204" pitchFamily="34" charset="0"/>
              </a:rPr>
              <a:t>. </a:t>
            </a:r>
          </a:p>
          <a:p>
            <a:r>
              <a:rPr lang="en-US" sz="1600" b="1" i="1" dirty="0" err="1">
                <a:latin typeface="Verdana" panose="020B0604030504040204" pitchFamily="34" charset="0"/>
              </a:rPr>
              <a:t>Dolayısıyla</a:t>
            </a:r>
            <a:r>
              <a:rPr lang="en-US" sz="1600" b="1" i="1" dirty="0">
                <a:latin typeface="Verdana" panose="020B0604030504040204" pitchFamily="34" charset="0"/>
              </a:rPr>
              <a:t> IS</a:t>
            </a:r>
            <a:r>
              <a:rPr lang="en-US" sz="1600" b="1" dirty="0">
                <a:latin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</a:rPr>
              <a:t>eğrisi</a:t>
            </a:r>
            <a:r>
              <a:rPr lang="en-US" sz="1600" b="1" dirty="0">
                <a:latin typeface="Verdana" panose="020B0604030504040204" pitchFamily="34" charset="0"/>
              </a:rPr>
              <a:t> </a:t>
            </a:r>
            <a:r>
              <a:rPr lang="en-US" sz="1600" dirty="0">
                <a:latin typeface="Verdana" panose="020B0604030504040204" pitchFamily="34" charset="0"/>
              </a:rPr>
              <a:t>negative </a:t>
            </a:r>
            <a:r>
              <a:rPr lang="en-US" sz="1600" dirty="0" err="1">
                <a:latin typeface="Verdana" panose="020B0604030504040204" pitchFamily="34" charset="0"/>
              </a:rPr>
              <a:t>eğimlidir</a:t>
            </a:r>
            <a:endParaRPr lang="en-US" sz="16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769431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 </a:t>
            </a:r>
            <a:r>
              <a:rPr lang="en-US" dirty="0" err="1">
                <a:ea typeface="ヒラギノ角ゴ Pro W3" pitchFamily="-65" charset="-128"/>
              </a:rPr>
              <a:t>konomunun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değişmesi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9460" name="Picture 4" descr="fig05_03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38" y="1905000"/>
            <a:ext cx="5732462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2133600"/>
            <a:ext cx="2885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 err="1">
                <a:latin typeface="Verdana" panose="020B0604030504040204" pitchFamily="34" charset="0"/>
              </a:rPr>
              <a:t>Vergi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artışı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IS’in</a:t>
            </a:r>
            <a:r>
              <a:rPr lang="en-US" sz="1600" dirty="0">
                <a:latin typeface="Verdana" panose="020B0604030504040204" pitchFamily="34" charset="0"/>
              </a:rPr>
              <a:t> sola </a:t>
            </a:r>
            <a:r>
              <a:rPr lang="en-US" sz="1600" dirty="0" err="1">
                <a:latin typeface="Verdana" panose="020B0604030504040204" pitchFamily="34" charset="0"/>
              </a:rPr>
              <a:t>konumunu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değiştirir</a:t>
            </a:r>
            <a:r>
              <a:rPr lang="en-US" sz="1600" dirty="0">
                <a:latin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4520407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Mali </a:t>
            </a:r>
            <a:r>
              <a:rPr lang="en-US" dirty="0" err="1">
                <a:ea typeface="ヒラギノ角ゴ Pro W3" pitchFamily="-65" charset="-128"/>
              </a:rPr>
              <a:t>Piyasalar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ve</a:t>
            </a:r>
            <a:r>
              <a:rPr lang="en-US" dirty="0">
                <a:ea typeface="ヒラギノ角ゴ Pro W3" pitchFamily="-65" charset="-128"/>
              </a:rPr>
              <a:t> LM </a:t>
            </a:r>
            <a:r>
              <a:rPr lang="en-US" dirty="0" err="1">
                <a:ea typeface="ヒラギノ角ゴ Pro W3" pitchFamily="-65" charset="-128"/>
              </a:rPr>
              <a:t>eğrisi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20483" name="Picture 3" descr="eq05_03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74676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8710" y="1447800"/>
            <a:ext cx="8470490" cy="26670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Bir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önceki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bölümde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M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$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Reel para </a:t>
            </a:r>
            <a:r>
              <a:rPr lang="en-US" sz="2400" dirty="0" err="1">
                <a:ea typeface="ヒラギノ角ゴ Pro W3" pitchFamily="-84" charset="-128"/>
              </a:rPr>
              <a:t>arzı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likidite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talebi</a:t>
            </a:r>
            <a:r>
              <a:rPr lang="en-US" sz="2400" dirty="0">
                <a:ea typeface="ヒラギノ角ゴ Pro W3" pitchFamily="-84" charset="-128"/>
              </a:rPr>
              <a:t> her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tarafı</a:t>
            </a:r>
            <a:r>
              <a:rPr lang="en-US" sz="2400" dirty="0">
                <a:ea typeface="ヒラギノ角ゴ Pro W3" pitchFamily="-84" charset="-128"/>
              </a:rPr>
              <a:t> da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P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ile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bölerek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2400" i="1" dirty="0" err="1">
                <a:ea typeface="ヒラギノ角ゴ Pro W3" pitchFamily="-84" charset="-128"/>
              </a:rPr>
              <a:t>Elde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edilir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ve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bu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ilişki</a:t>
            </a:r>
            <a:r>
              <a:rPr lang="en-US" sz="2400" i="1" dirty="0">
                <a:ea typeface="ヒラギノ角ゴ Pro W3" pitchFamily="-84" charset="-128"/>
              </a:rPr>
              <a:t> LM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denklemini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gösterir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Dengede</a:t>
            </a:r>
            <a:r>
              <a:rPr lang="en-US" sz="2400" dirty="0">
                <a:ea typeface="ヒラギノ角ゴ Pro W3" pitchFamily="-84" charset="-128"/>
              </a:rPr>
              <a:t> reel para </a:t>
            </a:r>
            <a:r>
              <a:rPr lang="en-US" sz="2400" dirty="0" err="1">
                <a:ea typeface="ヒラギノ角ゴ Pro W3" pitchFamily="-84" charset="-128"/>
              </a:rPr>
              <a:t>talebi</a:t>
            </a:r>
            <a:r>
              <a:rPr lang="en-US" sz="2400" dirty="0">
                <a:ea typeface="ヒラギノ角ゴ Pro W3" pitchFamily="-84" charset="-128"/>
              </a:rPr>
              <a:t> reel para </a:t>
            </a:r>
            <a:r>
              <a:rPr lang="en-US" sz="2400" dirty="0" err="1">
                <a:ea typeface="ヒラギノ角ゴ Pro W3" pitchFamily="-84" charset="-128"/>
              </a:rPr>
              <a:t>arzına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olur</a:t>
            </a:r>
            <a:r>
              <a:rPr lang="en-US" sz="2400" dirty="0">
                <a:ea typeface="ヒラギノ角ゴ Pro W3" pitchFamily="-84" charset="-128"/>
              </a:rPr>
              <a:t>. Her </a:t>
            </a:r>
            <a:r>
              <a:rPr lang="en-US" sz="2400" dirty="0" err="1">
                <a:ea typeface="ヒラギノ角ゴ Pro W3" pitchFamily="-84" charset="-128"/>
              </a:rPr>
              <a:t>ikisi</a:t>
            </a:r>
            <a:r>
              <a:rPr lang="en-US" sz="2400" dirty="0">
                <a:ea typeface="ヒラギノ角ゴ Pro W3" pitchFamily="-84" charset="-128"/>
              </a:rPr>
              <a:t> de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faiz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bağımlıdır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6613095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Mali </a:t>
            </a:r>
            <a:r>
              <a:rPr lang="en-US" dirty="0" err="1">
                <a:ea typeface="ヒラギノ角ゴ Pro W3" pitchFamily="-65" charset="-128"/>
              </a:rPr>
              <a:t>Piyasalar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ve</a:t>
            </a:r>
            <a:r>
              <a:rPr lang="en-US" dirty="0">
                <a:ea typeface="ヒラギノ角ゴ Pro W3" pitchFamily="-65" charset="-128"/>
              </a:rPr>
              <a:t> LM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2438400"/>
            <a:ext cx="28243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600" dirty="0">
                <a:latin typeface="Verdana" panose="020B0604030504040204" pitchFamily="34" charset="0"/>
              </a:rPr>
              <a:t>MB </a:t>
            </a:r>
            <a:r>
              <a:rPr lang="en-US" sz="1600" dirty="0" err="1">
                <a:latin typeface="Verdana" panose="020B0604030504040204" pitchFamily="34" charset="0"/>
              </a:rPr>
              <a:t>belirlediği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faiz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haddinde</a:t>
            </a:r>
            <a:r>
              <a:rPr lang="en-US" sz="1600" dirty="0">
                <a:latin typeface="Verdana" panose="020B0604030504040204" pitchFamily="34" charset="0"/>
              </a:rPr>
              <a:t> para </a:t>
            </a:r>
            <a:r>
              <a:rPr lang="en-US" sz="1600" dirty="0" err="1">
                <a:latin typeface="Verdana" panose="020B0604030504040204" pitchFamily="34" charset="0"/>
              </a:rPr>
              <a:t>arzı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miktarını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belirlemiş</a:t>
            </a:r>
            <a:r>
              <a:rPr lang="en-US" sz="1600" dirty="0">
                <a:latin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</a:rPr>
              <a:t>olur</a:t>
            </a:r>
            <a:endParaRPr lang="en-US" sz="1600" dirty="0">
              <a:latin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1911863"/>
            <a:ext cx="4435807" cy="372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985847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IS-LM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8710" y="1447800"/>
                <a:ext cx="8241890" cy="15240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400" i="1" dirty="0">
                    <a:ea typeface="ヒラギノ角ゴ Pro W3" pitchFamily="-84" charset="-128"/>
                  </a:rPr>
                  <a:t>IS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ilişkisi</a:t>
                </a:r>
                <a:r>
                  <a:rPr lang="en-US" sz="2400" dirty="0">
                    <a:ea typeface="ヒラギノ角ゴ Pro W3" pitchFamily="-84" charset="-128"/>
                  </a:rPr>
                  <a:t>: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Y</a:t>
                </a:r>
                <a:r>
                  <a:rPr lang="en-US" sz="2400" dirty="0">
                    <a:ea typeface="ヒラギノ角ゴ Pro W3" pitchFamily="-84" charset="-128"/>
                  </a:rPr>
                  <a:t> =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sz="2400" dirty="0">
                    <a:ea typeface="ヒラギノ角ゴ Pro W3" pitchFamily="-84" charset="-128"/>
                  </a:rPr>
                  <a:t>(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Y</a:t>
                </a:r>
                <a:r>
                  <a:rPr lang="en-US" sz="2400" dirty="0">
                    <a:ea typeface="ヒラギノ角ゴ Pro W3" pitchFamily="-84" charset="-128"/>
                  </a:rPr>
                  <a:t>−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sz="2400" dirty="0">
                    <a:ea typeface="ヒラギノ角ゴ Pro W3" pitchFamily="-84" charset="-128"/>
                  </a:rPr>
                  <a:t>) +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ea typeface="ヒラギノ角ゴ Pro W3" pitchFamily="-84" charset="-128"/>
                  </a:rPr>
                  <a:t>(</a:t>
                </a:r>
                <a:r>
                  <a:rPr lang="en-US" i="1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Y</a:t>
                </a:r>
                <a:r>
                  <a:rPr lang="en-US" sz="2400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,</a:t>
                </a:r>
                <a:r>
                  <a:rPr lang="en-US" i="1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ea typeface="ヒラギノ角ゴ Pro W3" pitchFamily="-84" charset="-128"/>
                  </a:rPr>
                  <a:t>) +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G</a:t>
                </a:r>
              </a:p>
              <a:p>
                <a:pPr>
                  <a:spcBef>
                    <a:spcPts val="525"/>
                  </a:spcBef>
                </a:pPr>
                <a:r>
                  <a:rPr lang="en-US" sz="2400" i="1" dirty="0">
                    <a:ea typeface="ヒラギノ角ゴ Pro W3" pitchFamily="-84" charset="-128"/>
                  </a:rPr>
                  <a:t>LM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ilişkisi</a:t>
                </a:r>
                <a:r>
                  <a:rPr lang="en-US" sz="2400" dirty="0">
                    <a:ea typeface="ヒラギノ角ゴ Pro W3" pitchFamily="-84" charset="-128"/>
                  </a:rPr>
                  <a:t>: </a:t>
                </a:r>
                <a:r>
                  <a:rPr lang="en-US" sz="2400" i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ea typeface="ヒラギノ角ゴ Pro W3" pitchFamily="-84" charset="-128"/>
                  </a:rPr>
                  <a:t> =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2400" i="1" smtClean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bar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𝑖</m:t>
                        </m:r>
                      </m:e>
                    </m:bar>
                  </m:oMath>
                </a14:m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400" i="1" dirty="0">
                    <a:ea typeface="ヒラギノ角ゴ Pro W3" pitchFamily="-84" charset="-128"/>
                  </a:rPr>
                  <a:t>IS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ve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i="1" dirty="0">
                    <a:ea typeface="ヒラギノ角ゴ Pro W3" pitchFamily="-84" charset="-128"/>
                  </a:rPr>
                  <a:t>LM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birlikte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çıktıyı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belirler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</a:pPr>
                <a:r>
                  <a:rPr lang="en-US" sz="2400" i="1" dirty="0" err="1">
                    <a:ea typeface="ヒラギノ角ゴ Pro W3" pitchFamily="-84" charset="-128"/>
                  </a:rPr>
                  <a:t>Negatif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eğimli</a:t>
                </a:r>
                <a:r>
                  <a:rPr lang="en-US" sz="2400" i="1" dirty="0">
                    <a:ea typeface="ヒラギノ角ゴ Pro W3" pitchFamily="-84" charset="-128"/>
                  </a:rPr>
                  <a:t> IS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eğrisi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üzerindeki</a:t>
                </a:r>
                <a:r>
                  <a:rPr lang="en-US" sz="2400" dirty="0">
                    <a:ea typeface="ヒラギノ角ゴ Pro W3" pitchFamily="-84" charset="-128"/>
                  </a:rPr>
                  <a:t> her </a:t>
                </a:r>
                <a:r>
                  <a:rPr lang="en-US" sz="2400" dirty="0" err="1">
                    <a:ea typeface="ヒラギノ角ゴ Pro W3" pitchFamily="-84" charset="-128"/>
                  </a:rPr>
                  <a:t>noktada</a:t>
                </a:r>
                <a:r>
                  <a:rPr lang="en-US" sz="2400" dirty="0">
                    <a:ea typeface="ヒラギノ角ゴ Pro W3" pitchFamily="-84" charset="-128"/>
                  </a:rPr>
                  <a:t> mal </a:t>
                </a:r>
                <a:r>
                  <a:rPr lang="en-US" sz="2400" dirty="0" err="1">
                    <a:ea typeface="ヒラギノ角ゴ Pro W3" pitchFamily="-84" charset="-128"/>
                  </a:rPr>
                  <a:t>ve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hizmet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piyasalarında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denge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vardır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</a:pPr>
                <a:r>
                  <a:rPr lang="en-US" sz="2400" i="1" dirty="0" err="1">
                    <a:ea typeface="ヒラギノ角ゴ Pro W3" pitchFamily="-84" charset="-128"/>
                  </a:rPr>
                  <a:t>Yatay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eksene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paralel</a:t>
                </a:r>
                <a:r>
                  <a:rPr lang="en-US" sz="2400" i="1" dirty="0">
                    <a:ea typeface="ヒラギノ角ゴ Pro W3" pitchFamily="-84" charset="-128"/>
                  </a:rPr>
                  <a:t> LM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eğrisi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üzerindeki</a:t>
                </a:r>
                <a:r>
                  <a:rPr lang="en-US" sz="2400" dirty="0">
                    <a:ea typeface="ヒラギノ角ゴ Pro W3" pitchFamily="-84" charset="-128"/>
                  </a:rPr>
                  <a:t> her </a:t>
                </a:r>
                <a:r>
                  <a:rPr lang="en-US" sz="2400" dirty="0" err="1">
                    <a:ea typeface="ヒラギノ角ゴ Pro W3" pitchFamily="-84" charset="-128"/>
                  </a:rPr>
                  <a:t>noktada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mali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piyasalarda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denge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vardır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</a:pPr>
                <a:r>
                  <a:rPr lang="en-US" sz="2400" i="1" dirty="0" err="1">
                    <a:ea typeface="ヒラギノ角ゴ Pro W3" pitchFamily="-84" charset="-128"/>
                  </a:rPr>
                  <a:t>Yalnızca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bir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noktada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dirty="0">
                    <a:ea typeface="ヒラギノ角ゴ Pro W3" pitchFamily="-84" charset="-128"/>
                  </a:rPr>
                  <a:t>(</a:t>
                </a:r>
                <a:r>
                  <a:rPr lang="en-US" sz="2400" i="1" dirty="0">
                    <a:ea typeface="ヒラギノ角ゴ Pro W3" pitchFamily="-84" charset="-128"/>
                  </a:rPr>
                  <a:t>A</a:t>
                </a:r>
                <a:r>
                  <a:rPr lang="en-US" sz="2400" dirty="0">
                    <a:ea typeface="ヒラギノ角ゴ Pro W3" pitchFamily="-84" charset="-128"/>
                  </a:rPr>
                  <a:t>) </a:t>
                </a:r>
                <a:r>
                  <a:rPr lang="en-US" sz="2400" dirty="0" err="1">
                    <a:ea typeface="ヒラギノ角ゴ Pro W3" pitchFamily="-84" charset="-128"/>
                  </a:rPr>
                  <a:t>tüm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piyasalarda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denge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söz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konusudur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</p:txBody>
          </p:sp>
        </mc:Choice>
        <mc:Fallback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710" y="1447800"/>
                <a:ext cx="8241890" cy="1524000"/>
              </a:xfrm>
              <a:blipFill>
                <a:blip r:embed="rId2"/>
                <a:stretch>
                  <a:fillRect l="-2154" t="-6612" r="-2615" b="-15371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8743220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2597</TotalTime>
  <Words>544</Words>
  <Application>Microsoft Macintosh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ヒラギノ角ゴ Pro W3</vt:lpstr>
      <vt:lpstr>Arial</vt:lpstr>
      <vt:lpstr>Cambria Math</vt:lpstr>
      <vt:lpstr>Times New Roman</vt:lpstr>
      <vt:lpstr>Verdana</vt:lpstr>
      <vt:lpstr>template_LN01Brooks671956_02_LN01</vt:lpstr>
      <vt:lpstr>IS-LM Modeli (Devamı) Kaynak: Blanchard, O.</vt:lpstr>
      <vt:lpstr>IS Denklemi</vt:lpstr>
      <vt:lpstr>IS denklemi</vt:lpstr>
      <vt:lpstr>IS denklemi</vt:lpstr>
      <vt:lpstr>IS denkleminin türetilişi</vt:lpstr>
      <vt:lpstr>IS konomunun değişmesi</vt:lpstr>
      <vt:lpstr>Mali Piyasalar ve LM eğrisi</vt:lpstr>
      <vt:lpstr>Mali Piyasalar ve LM</vt:lpstr>
      <vt:lpstr>IS-LM</vt:lpstr>
      <vt:lpstr>IS-LM </vt:lpstr>
      <vt:lpstr>Maliye Politikası</vt:lpstr>
      <vt:lpstr>IS-LM </vt:lpstr>
      <vt:lpstr>IS-LM</vt:lpstr>
      <vt:lpstr>IS-LM</vt:lpstr>
      <vt:lpstr>Politika karması</vt:lpstr>
      <vt:lpstr>Politika karması</vt:lpstr>
      <vt:lpstr>Politika karması</vt:lpstr>
      <vt:lpstr>IS-LM verilerle ne kadar uyumlu?</vt:lpstr>
      <vt:lpstr>IS-LM verilerle ne kadar uyumlu?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145</cp:revision>
  <dcterms:created xsi:type="dcterms:W3CDTF">2012-08-09T20:37:31Z</dcterms:created>
  <dcterms:modified xsi:type="dcterms:W3CDTF">2020-03-15T06:31:05Z</dcterms:modified>
</cp:coreProperties>
</file>