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5" r:id="rId10"/>
    <p:sldId id="264" r:id="rId11"/>
    <p:sldId id="265" r:id="rId12"/>
    <p:sldId id="266" r:id="rId13"/>
    <p:sldId id="267" r:id="rId14"/>
    <p:sldId id="268" r:id="rId15"/>
    <p:sldId id="269" r:id="rId16"/>
    <p:sldId id="270" r:id="rId17"/>
    <p:sldId id="271" r:id="rId18"/>
    <p:sldId id="272" r:id="rId19"/>
    <p:sldId id="273" r:id="rId20"/>
    <p:sldId id="274" r:id="rId21"/>
    <p:sldId id="277"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35A6539-6685-4473-814F-54F08080E575}"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412983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35A6539-6685-4473-814F-54F08080E575}"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129288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35A6539-6685-4473-814F-54F08080E575}"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809651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35A6539-6685-4473-814F-54F08080E575}"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4145155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35A6539-6685-4473-814F-54F08080E575}"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4212831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35A6539-6685-4473-814F-54F08080E575}"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3187490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35A6539-6685-4473-814F-54F08080E575}" type="datetimeFigureOut">
              <a:rPr lang="tr-TR" smtClean="0"/>
              <a:t>13.02.2021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15353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35A6539-6685-4473-814F-54F08080E575}" type="datetimeFigureOut">
              <a:rPr lang="tr-TR" smtClean="0"/>
              <a:t>13.02.2021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1475895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35A6539-6685-4473-814F-54F08080E575}" type="datetimeFigureOut">
              <a:rPr lang="tr-TR" smtClean="0"/>
              <a:t>13.02.2021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4076593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35A6539-6685-4473-814F-54F08080E575}"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366243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35A6539-6685-4473-814F-54F08080E575}"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57F228-94F5-4AE2-AF15-43558D667868}" type="slidenum">
              <a:rPr lang="tr-TR" smtClean="0"/>
              <a:t>‹#›</a:t>
            </a:fld>
            <a:endParaRPr lang="tr-TR"/>
          </a:p>
        </p:txBody>
      </p:sp>
    </p:spTree>
    <p:extLst>
      <p:ext uri="{BB962C8B-B14F-4D97-AF65-F5344CB8AC3E}">
        <p14:creationId xmlns:p14="http://schemas.microsoft.com/office/powerpoint/2010/main" val="1874423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5A6539-6685-4473-814F-54F08080E575}" type="datetimeFigureOut">
              <a:rPr lang="tr-TR" smtClean="0"/>
              <a:t>13.02.2021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57F228-94F5-4AE2-AF15-43558D667868}" type="slidenum">
              <a:rPr lang="tr-TR" smtClean="0"/>
              <a:t>‹#›</a:t>
            </a:fld>
            <a:endParaRPr lang="tr-TR"/>
          </a:p>
        </p:txBody>
      </p:sp>
    </p:spTree>
    <p:extLst>
      <p:ext uri="{BB962C8B-B14F-4D97-AF65-F5344CB8AC3E}">
        <p14:creationId xmlns:p14="http://schemas.microsoft.com/office/powerpoint/2010/main" val="684579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400" dirty="0" smtClean="0">
                <a:latin typeface="Times New Roman" panose="02020603050405020304" pitchFamily="18" charset="0"/>
                <a:cs typeface="Times New Roman" panose="02020603050405020304" pitchFamily="18" charset="0"/>
              </a:rPr>
              <a:t>ZİHİNSEL </a:t>
            </a:r>
            <a:r>
              <a:rPr lang="tr-TR" sz="4400" smtClean="0">
                <a:latin typeface="Times New Roman" panose="02020603050405020304" pitchFamily="18" charset="0"/>
                <a:cs typeface="Times New Roman" panose="02020603050405020304" pitchFamily="18" charset="0"/>
              </a:rPr>
              <a:t>ENGELLİ </a:t>
            </a:r>
            <a:r>
              <a:rPr lang="tr-TR" sz="4400" smtClean="0">
                <a:latin typeface="Times New Roman" panose="02020603050405020304" pitchFamily="18" charset="0"/>
                <a:cs typeface="Times New Roman" panose="02020603050405020304" pitchFamily="18" charset="0"/>
              </a:rPr>
              <a:t>ÇOCUKLAR</a:t>
            </a:r>
            <a:endParaRPr lang="tr-TR" sz="44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480159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Eğitimciler ise zihinsel engelli çocukları</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zeka düzeylerine uygun eğitim verebilmek amacı ile eğitim ihtiyaçlarına </a:t>
            </a:r>
            <a:r>
              <a:rPr lang="tr-TR" dirty="0" smtClean="0">
                <a:latin typeface="Times New Roman" panose="02020603050405020304" pitchFamily="18" charset="0"/>
                <a:ea typeface="Times New Roman" panose="02020603050405020304" pitchFamily="18" charset="0"/>
              </a:rPr>
              <a:t>göre;</a:t>
            </a:r>
          </a:p>
          <a:p>
            <a:r>
              <a:rPr lang="tr-TR" dirty="0" smtClean="0">
                <a:latin typeface="Times New Roman" panose="02020603050405020304" pitchFamily="18" charset="0"/>
                <a:ea typeface="Times New Roman" panose="02020603050405020304" pitchFamily="18" charset="0"/>
              </a:rPr>
              <a:t>eğitilebilir</a:t>
            </a:r>
            <a:r>
              <a:rPr lang="tr-TR" dirty="0">
                <a:latin typeface="Times New Roman" panose="02020603050405020304" pitchFamily="18" charset="0"/>
                <a:ea typeface="Times New Roman" panose="02020603050405020304" pitchFamily="18" charset="0"/>
              </a:rPr>
              <a:t>,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öğretilebilir </a:t>
            </a:r>
          </a:p>
          <a:p>
            <a:r>
              <a:rPr lang="tr-TR" dirty="0" smtClean="0">
                <a:latin typeface="Times New Roman" panose="02020603050405020304" pitchFamily="18" charset="0"/>
                <a:ea typeface="Times New Roman" panose="02020603050405020304" pitchFamily="18" charset="0"/>
              </a:rPr>
              <a:t>ağır </a:t>
            </a:r>
            <a:r>
              <a:rPr lang="tr-TR" dirty="0">
                <a:latin typeface="Times New Roman" panose="02020603050405020304" pitchFamily="18" charset="0"/>
                <a:ea typeface="Times New Roman" panose="02020603050405020304" pitchFamily="18" charset="0"/>
              </a:rPr>
              <a:t>ya da çok ağır olmak üzere üç grupta sınıflandırmaktadır </a:t>
            </a:r>
            <a:endParaRPr lang="tr-TR" dirty="0"/>
          </a:p>
        </p:txBody>
      </p:sp>
    </p:spTree>
    <p:extLst>
      <p:ext uri="{BB962C8B-B14F-4D97-AF65-F5344CB8AC3E}">
        <p14:creationId xmlns:p14="http://schemas.microsoft.com/office/powerpoint/2010/main" val="896966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ZİHİNSEL ENGELLİ ÇOCUKLARIN ÖZELLİKLERİ </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Zihinsel engelli çocuklar normal gelişim gösteren çocuklar gibi temelde aynı psikolojik, fizyolojik, sosyal, duygusal gereksinimlere sahiptirler. Ancak gelişimsel özellikler öğrenme açısından normal gelişim gösteren çocuklardan farklılık gösterirler </a:t>
            </a:r>
            <a:endParaRPr lang="tr-TR" dirty="0"/>
          </a:p>
        </p:txBody>
      </p:sp>
    </p:spTree>
    <p:extLst>
      <p:ext uri="{BB962C8B-B14F-4D97-AF65-F5344CB8AC3E}">
        <p14:creationId xmlns:p14="http://schemas.microsoft.com/office/powerpoint/2010/main" val="35200554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Bilişsel Gelişim</a:t>
            </a:r>
            <a:endParaRPr lang="tr-TR"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Bu çocuklar da pek çok beceriyi normal gelişim gösteren çocuklar gibi öğrenebilirler, ancak öğrenmeleri daha yavaş ve güçtür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Zihinsel yetersizlik düzeyi arttıkça öğrenme yavaşlar ve zorlaşır. Zihinsel fonksiyonlardaki gerilikleri kısa sürede fark edilen bu çocukların dikkat süreleri ve ilgileri kısadır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Etkinliklerde çabuk yorulurlar, bir işi sonuna kadar sürdürmede güçlük çekerler. Yönergeleri kolayca anlayamaz ve bunlara uyamazlar. </a:t>
            </a:r>
            <a:endParaRPr lang="tr-TR" dirty="0"/>
          </a:p>
        </p:txBody>
      </p:sp>
    </p:spTree>
    <p:extLst>
      <p:ext uri="{BB962C8B-B14F-4D97-AF65-F5344CB8AC3E}">
        <p14:creationId xmlns:p14="http://schemas.microsoft.com/office/powerpoint/2010/main" val="1703104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Kendilerine bir şey söylendiğinde dinlemiyormuş, bir şey gösterildiğinde görmüyormuş gibi davranabilirler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Algılamaları basit düzeyde olup, kavramları anlamakta güçlük çekerler, soyut kavramları çok geç ve güç anlar ve kavrarlar.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Somut </a:t>
            </a:r>
            <a:r>
              <a:rPr lang="tr-TR" dirty="0">
                <a:latin typeface="Times New Roman" panose="02020603050405020304" pitchFamily="18" charset="0"/>
                <a:ea typeface="Times New Roman" panose="02020603050405020304" pitchFamily="18" charset="0"/>
              </a:rPr>
              <a:t>kavramları ise daha kolay ve iyi kavrarlar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Kavramların somutlaştırılması anlamalarını kolaylaştırır </a:t>
            </a:r>
            <a:endParaRPr lang="tr-TR" dirty="0"/>
          </a:p>
        </p:txBody>
      </p:sp>
    </p:spTree>
    <p:extLst>
      <p:ext uri="{BB962C8B-B14F-4D97-AF65-F5344CB8AC3E}">
        <p14:creationId xmlns:p14="http://schemas.microsoft.com/office/powerpoint/2010/main" val="4292509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Fiziksel ve </a:t>
            </a:r>
            <a:r>
              <a:rPr lang="tr-TR" b="1" dirty="0" err="1">
                <a:latin typeface="Times New Roman" panose="02020603050405020304" pitchFamily="18" charset="0"/>
                <a:ea typeface="Times New Roman" panose="02020603050405020304" pitchFamily="18" charset="0"/>
              </a:rPr>
              <a:t>Psiko</a:t>
            </a:r>
            <a:r>
              <a:rPr lang="tr-TR" b="1" dirty="0">
                <a:latin typeface="Times New Roman" panose="02020603050405020304" pitchFamily="18" charset="0"/>
                <a:ea typeface="Times New Roman" panose="02020603050405020304" pitchFamily="18" charset="0"/>
              </a:rPr>
              <a:t>-Motor Gelişim</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Zihinsel yetersizliği olan çocukların fiziksel görünümleri ve sağlık durumları, engelin derecesine göre değişmektedir.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Hafif </a:t>
            </a:r>
            <a:r>
              <a:rPr lang="tr-TR" dirty="0">
                <a:latin typeface="Times New Roman" panose="02020603050405020304" pitchFamily="18" charset="0"/>
                <a:ea typeface="Times New Roman" panose="02020603050405020304" pitchFamily="18" charset="0"/>
              </a:rPr>
              <a:t>derecede zihinsel yetersizliği olan çocukların görünüş ve motor becerileri genelde normal gelişim gösteren akranlarından farklı değildir. Dolayısıyla zihinsel engelli çocuklar okulöncesi dönemde akranlarından ayırt edilemezler </a:t>
            </a:r>
            <a:endParaRPr lang="tr-TR" dirty="0"/>
          </a:p>
        </p:txBody>
      </p:sp>
    </p:spTree>
    <p:extLst>
      <p:ext uri="{BB962C8B-B14F-4D97-AF65-F5344CB8AC3E}">
        <p14:creationId xmlns:p14="http://schemas.microsoft.com/office/powerpoint/2010/main" val="2359252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Times New Roman" panose="02020603050405020304" pitchFamily="18" charset="0"/>
              </a:rPr>
              <a:t>Zihinsel engelli çocukların fiziksel gelişimi ilk yılda oldukça yavaştır. Bu çocuklarda her geçen ay motor gelişimde gerilik belirgin olarak ortaya çıkmaya başlar. Örneğin; başlarını zamanında dik tutamazlar, dişlerini zamanında çıkartamazlar, diş deformasyonları fazladır ve zamanında yürüyemezler. </a:t>
            </a:r>
            <a:endParaRPr lang="tr-TR" sz="3600" dirty="0"/>
          </a:p>
        </p:txBody>
      </p:sp>
    </p:spTree>
    <p:extLst>
      <p:ext uri="{BB962C8B-B14F-4D97-AF65-F5344CB8AC3E}">
        <p14:creationId xmlns:p14="http://schemas.microsoft.com/office/powerpoint/2010/main" val="33498901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Times New Roman" panose="02020603050405020304" pitchFamily="18" charset="0"/>
              </a:rPr>
              <a:t>Zihinsel engelli çocuklar, ellerini de yeterince fonksiyonel olarak kullanamazlar. Yetersiz el-göz, el-ayak koordinasyonu ve denge kurmada, küçük büyük kasları kullanmada yetersizlikler görülür. Eline aldığı nesneyi tutma, sallama, elden ele geçirme, birbirine vurma gibi becerilerde zorlandıkları ve başarılı olamadıkları </a:t>
            </a:r>
            <a:r>
              <a:rPr lang="tr-TR" sz="3600" dirty="0" smtClean="0">
                <a:latin typeface="Times New Roman" panose="02020603050405020304" pitchFamily="18" charset="0"/>
                <a:ea typeface="Times New Roman" panose="02020603050405020304" pitchFamily="18" charset="0"/>
              </a:rPr>
              <a:t>görülür.</a:t>
            </a:r>
            <a:endParaRPr lang="tr-TR" sz="3600" dirty="0"/>
          </a:p>
        </p:txBody>
      </p:sp>
    </p:spTree>
    <p:extLst>
      <p:ext uri="{BB962C8B-B14F-4D97-AF65-F5344CB8AC3E}">
        <p14:creationId xmlns:p14="http://schemas.microsoft.com/office/powerpoint/2010/main" val="1348937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Dil Gelişimi</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Zihinsel engelli çocuklarda diğer gelişim alanlarında olduğu gibi dil gelişiminde de gerilik görülmektedir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Dil gelişimi, anlama ve ifade etmeyi içermektedir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Zihinsel yönden problemi olan çocuklar anlama ve ifade etmede zorlandıkları için dil gelişimi açısından problem davranışlar ortaya koyarlar </a:t>
            </a:r>
            <a:endParaRPr lang="tr-TR" dirty="0"/>
          </a:p>
        </p:txBody>
      </p:sp>
    </p:spTree>
    <p:extLst>
      <p:ext uri="{BB962C8B-B14F-4D97-AF65-F5344CB8AC3E}">
        <p14:creationId xmlns:p14="http://schemas.microsoft.com/office/powerpoint/2010/main" val="2863513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Sosyal ve Duygusal Gelişim</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Zihinsel engelli çocukların sosyal gelişimleri zihinsel gelişimlerinden daha ileridir. Fakat zihinsel yetersizliği olan çocuklar normal yaşıtlarına göre daha fazla sosyal ve duygusal problemler göstermektedirler</a:t>
            </a:r>
            <a:endParaRPr lang="tr-TR" dirty="0"/>
          </a:p>
        </p:txBody>
      </p:sp>
    </p:spTree>
    <p:extLst>
      <p:ext uri="{BB962C8B-B14F-4D97-AF65-F5344CB8AC3E}">
        <p14:creationId xmlns:p14="http://schemas.microsoft.com/office/powerpoint/2010/main" val="2118937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algn="just">
              <a:lnSpc>
                <a:spcPct val="150000"/>
              </a:lnSpc>
              <a:spcAft>
                <a:spcPts val="800"/>
              </a:spcAft>
            </a:pPr>
            <a:r>
              <a:rPr lang="tr-TR" sz="2400" b="1" dirty="0">
                <a:latin typeface="Times New Roman" panose="02020603050405020304" pitchFamily="18" charset="0"/>
                <a:ea typeface="Times New Roman" panose="02020603050405020304" pitchFamily="18" charset="0"/>
              </a:rPr>
              <a:t>ZİHİNSEL ENGELLİ ÇOCUKLARDA TANI VE </a:t>
            </a:r>
            <a:r>
              <a:rPr lang="tr-TR" sz="2400" b="1" dirty="0" smtClean="0">
                <a:latin typeface="Times New Roman" panose="02020603050405020304" pitchFamily="18" charset="0"/>
                <a:ea typeface="Times New Roman" panose="02020603050405020304" pitchFamily="18" charset="0"/>
              </a:rPr>
              <a:t>DEĞERLENDİRME</a:t>
            </a:r>
          </a:p>
          <a:p>
            <a:pPr algn="just">
              <a:lnSpc>
                <a:spcPct val="150000"/>
              </a:lnSpc>
              <a:spcAft>
                <a:spcPts val="800"/>
              </a:spcAft>
            </a:pPr>
            <a:r>
              <a:rPr lang="tr-TR" sz="2400" dirty="0" smtClean="0">
                <a:latin typeface="Times New Roman" panose="02020603050405020304" pitchFamily="18" charset="0"/>
                <a:ea typeface="Times New Roman" panose="02020603050405020304" pitchFamily="18" charset="0"/>
              </a:rPr>
              <a:t> </a:t>
            </a:r>
            <a:r>
              <a:rPr lang="tr-TR" dirty="0" smtClean="0">
                <a:latin typeface="Times New Roman" panose="02020603050405020304" pitchFamily="18" charset="0"/>
                <a:ea typeface="Times New Roman" panose="02020603050405020304" pitchFamily="18" charset="0"/>
              </a:rPr>
              <a:t>Zihinsel </a:t>
            </a:r>
            <a:r>
              <a:rPr lang="tr-TR" dirty="0">
                <a:latin typeface="Times New Roman" panose="02020603050405020304" pitchFamily="18" charset="0"/>
                <a:ea typeface="Times New Roman" panose="02020603050405020304" pitchFamily="18" charset="0"/>
              </a:rPr>
              <a:t>engelli çocukların uygun eğitim programlarına yerleştirilmelerinde tanılama önem taşımaktadır. Zihinsel engelli çocukların tanılandıktan sonra, özel eğitim hizmetlerinden yararlanmaları sağlanmalıdır. </a:t>
            </a:r>
            <a:endParaRPr lang="tr-TR" dirty="0" smtClean="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 Zihinsel </a:t>
            </a:r>
            <a:r>
              <a:rPr lang="tr-TR" dirty="0">
                <a:latin typeface="Times New Roman" panose="02020603050405020304" pitchFamily="18" charset="0"/>
                <a:ea typeface="Times New Roman" panose="02020603050405020304" pitchFamily="18" charset="0"/>
              </a:rPr>
              <a:t>engellilerin </a:t>
            </a:r>
            <a:r>
              <a:rPr lang="tr-TR" dirty="0" smtClean="0">
                <a:latin typeface="Times New Roman" panose="02020603050405020304" pitchFamily="18" charset="0"/>
                <a:ea typeface="Times New Roman" panose="02020603050405020304" pitchFamily="18" charset="0"/>
              </a:rPr>
              <a:t>tanılanması; </a:t>
            </a: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Tıbbi  </a:t>
            </a: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Eğitsel </a:t>
            </a:r>
            <a:r>
              <a:rPr lang="tr-TR" dirty="0">
                <a:latin typeface="Times New Roman" panose="02020603050405020304" pitchFamily="18" charset="0"/>
                <a:ea typeface="Times New Roman" panose="02020603050405020304" pitchFamily="18" charset="0"/>
              </a:rPr>
              <a:t>olmak üzere iki şekilde yapılmaktadır.</a:t>
            </a:r>
            <a:endParaRPr lang="tr-TR" i="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50859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Times New Roman" panose="02020603050405020304" pitchFamily="18" charset="0"/>
              </a:rPr>
              <a:t>Zeka, zihnin birçok yeteneğinin uyumlu çalışması sonucu ortaya çıkan yetenekler bileşimi olup, zihnin algılama, bellek, düşünme, akıl yürütme, öğrenme gibi işlevlerini içermektedir. Çeşitli nedenlere bağlı olarak, zihinsel yeteneklerin yavaş gelişmesiyle ortaya </a:t>
            </a:r>
            <a:r>
              <a:rPr lang="tr-TR" sz="3600" dirty="0" smtClean="0">
                <a:latin typeface="Times New Roman" panose="02020603050405020304" pitchFamily="18" charset="0"/>
                <a:ea typeface="Times New Roman" panose="02020603050405020304" pitchFamily="18" charset="0"/>
              </a:rPr>
              <a:t>çıkmaktadır.</a:t>
            </a:r>
            <a:endParaRPr lang="tr-TR" sz="3600" dirty="0"/>
          </a:p>
        </p:txBody>
      </p:sp>
    </p:spTree>
    <p:extLst>
      <p:ext uri="{BB962C8B-B14F-4D97-AF65-F5344CB8AC3E}">
        <p14:creationId xmlns:p14="http://schemas.microsoft.com/office/powerpoint/2010/main" val="1563480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latin typeface="Times New Roman" panose="02020603050405020304" pitchFamily="18" charset="0"/>
                <a:ea typeface="Times New Roman" panose="02020603050405020304" pitchFamily="18" charset="0"/>
              </a:rPr>
              <a:t>Zihinsel engelli çocuklar için eğitim ortamları arasında normal okul düzenlemeleri içinde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özel </a:t>
            </a:r>
            <a:r>
              <a:rPr lang="tr-TR" dirty="0">
                <a:latin typeface="Times New Roman" panose="02020603050405020304" pitchFamily="18" charset="0"/>
                <a:ea typeface="Times New Roman" panose="02020603050405020304" pitchFamily="18" charset="0"/>
              </a:rPr>
              <a:t>araç ve gereçlerle özel eğitim hizmeti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özel eğitim danışmanlığı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gezici öğretmenlik,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kaynak </a:t>
            </a:r>
            <a:r>
              <a:rPr lang="tr-TR" dirty="0">
                <a:latin typeface="Times New Roman" panose="02020603050405020304" pitchFamily="18" charset="0"/>
                <a:ea typeface="Times New Roman" panose="02020603050405020304" pitchFamily="18" charset="0"/>
              </a:rPr>
              <a:t>oda,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yarım </a:t>
            </a:r>
            <a:r>
              <a:rPr lang="tr-TR" dirty="0">
                <a:latin typeface="Times New Roman" panose="02020603050405020304" pitchFamily="18" charset="0"/>
                <a:ea typeface="Times New Roman" panose="02020603050405020304" pitchFamily="18" charset="0"/>
              </a:rPr>
              <a:t>günlük özel sınıflar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normal okulda özel sınıf</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özel ve normal okul düzenlemeleri bulunmaktadır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Ayrıca yatılı okullar, hastanede eğitim ve eve dayalı eğitim düzenlemeleri de, zihinsel engelli çocukların yararlanabilecekleri eğitim ortamlarıdır.</a:t>
            </a:r>
            <a:endParaRPr lang="tr-TR" dirty="0"/>
          </a:p>
        </p:txBody>
      </p:sp>
    </p:spTree>
    <p:extLst>
      <p:ext uri="{BB962C8B-B14F-4D97-AF65-F5344CB8AC3E}">
        <p14:creationId xmlns:p14="http://schemas.microsoft.com/office/powerpoint/2010/main" val="41675750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defTabSz="457200" fontAlgn="base">
              <a:lnSpc>
                <a:spcPct val="150000"/>
              </a:lnSpc>
              <a:buClr>
                <a:srgbClr val="A53010"/>
              </a:buClr>
              <a:buFont typeface="Wingdings 3" charset="2"/>
              <a:buChar char=""/>
            </a:pPr>
            <a:r>
              <a:rPr lang="tr-TR" sz="2000" dirty="0">
                <a:solidFill>
                  <a:prstClr val="black">
                    <a:lumMod val="75000"/>
                    <a:lumOff val="25000"/>
                  </a:prstClr>
                </a:solidFill>
                <a:latin typeface="Times New Roman"/>
                <a:ea typeface="Times New Roman"/>
              </a:rPr>
              <a:t>KAYNAKLAR</a:t>
            </a:r>
          </a:p>
          <a:p>
            <a:pPr marL="742950" lvl="1" indent="-285750" defTabSz="457200" fontAlgn="base">
              <a:lnSpc>
                <a:spcPct val="100000"/>
              </a:lnSpc>
              <a:spcBef>
                <a:spcPts val="1000"/>
              </a:spcBef>
              <a:buClr>
                <a:srgbClr val="A53010"/>
              </a:buClr>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solidFill>
                <a:prstClr val="black">
                  <a:lumMod val="75000"/>
                  <a:lumOff val="25000"/>
                </a:prstClr>
              </a:solidFill>
              <a:latin typeface="Times New Roman"/>
              <a:ea typeface="Times New Roman"/>
              <a:cs typeface="Times New Roman"/>
            </a:endParaRPr>
          </a:p>
          <a:p>
            <a:pPr marL="742950" lvl="1" indent="-285750" defTabSz="457200" fontAlgn="base">
              <a:lnSpc>
                <a:spcPct val="100000"/>
              </a:lnSpc>
              <a:spcBef>
                <a:spcPts val="1000"/>
              </a:spcBef>
              <a:buClr>
                <a:srgbClr val="A53010"/>
              </a:buClr>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solidFill>
                <a:prstClr val="black">
                  <a:lumMod val="75000"/>
                  <a:lumOff val="25000"/>
                </a:prstClr>
              </a:solidFill>
              <a:latin typeface="Times New Roman"/>
              <a:ea typeface="Times New Roman"/>
              <a:cs typeface="Times New Roman"/>
            </a:endParaRPr>
          </a:p>
        </p:txBody>
      </p:sp>
    </p:spTree>
    <p:extLst>
      <p:ext uri="{BB962C8B-B14F-4D97-AF65-F5344CB8AC3E}">
        <p14:creationId xmlns:p14="http://schemas.microsoft.com/office/powerpoint/2010/main" val="2837288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Dünya Sağlık Örgütü (WHO) zihinsel engeli, bir yetersizlik ya da engel nedeniyle yaşa, cinsiyete sosyal ve kültürel faktörlere bağlı  olarak bireyden beklenen rollerin kısıtlanması ve yerine getirilmemesi şeklinde tanımlanmaktadır. </a:t>
            </a:r>
            <a:endParaRPr lang="tr-TR" dirty="0"/>
          </a:p>
        </p:txBody>
      </p:sp>
    </p:spTree>
    <p:extLst>
      <p:ext uri="{BB962C8B-B14F-4D97-AF65-F5344CB8AC3E}">
        <p14:creationId xmlns:p14="http://schemas.microsoft.com/office/powerpoint/2010/main" val="122965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a:latin typeface="Times New Roman" panose="02020603050405020304" pitchFamily="18" charset="0"/>
                <a:ea typeface="Times New Roman" panose="02020603050405020304" pitchFamily="18" charset="0"/>
              </a:rPr>
              <a:t>Zihinsel engellilik durumu pek çok etmenin ya da özelliğin bir araya gelmesi sonucunda ortaya çıkmaktadır. Zihinsel engelin </a:t>
            </a:r>
            <a:r>
              <a:rPr lang="tr-TR" sz="3200" dirty="0" smtClean="0">
                <a:latin typeface="Times New Roman" panose="02020603050405020304" pitchFamily="18" charset="0"/>
                <a:ea typeface="Times New Roman" panose="02020603050405020304" pitchFamily="18" charset="0"/>
              </a:rPr>
              <a:t>nedenleri;</a:t>
            </a:r>
          </a:p>
          <a:p>
            <a:r>
              <a:rPr lang="tr-TR" sz="3200" dirty="0" smtClean="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doğum öncesi </a:t>
            </a:r>
            <a:endParaRPr lang="tr-TR" sz="3200" dirty="0" smtClean="0">
              <a:latin typeface="Times New Roman" panose="02020603050405020304" pitchFamily="18" charset="0"/>
              <a:ea typeface="Times New Roman" panose="02020603050405020304" pitchFamily="18" charset="0"/>
            </a:endParaRPr>
          </a:p>
          <a:p>
            <a:r>
              <a:rPr lang="tr-TR" sz="3200" dirty="0" smtClean="0">
                <a:latin typeface="Times New Roman" panose="02020603050405020304" pitchFamily="18" charset="0"/>
                <a:ea typeface="Times New Roman" panose="02020603050405020304" pitchFamily="18" charset="0"/>
              </a:rPr>
              <a:t>doğum anı</a:t>
            </a:r>
          </a:p>
          <a:p>
            <a:r>
              <a:rPr lang="tr-TR" sz="3200" dirty="0" smtClean="0">
                <a:latin typeface="Times New Roman" panose="02020603050405020304" pitchFamily="18" charset="0"/>
                <a:ea typeface="Times New Roman" panose="02020603050405020304" pitchFamily="18" charset="0"/>
              </a:rPr>
              <a:t>doğum </a:t>
            </a:r>
            <a:r>
              <a:rPr lang="tr-TR" sz="3200" dirty="0">
                <a:latin typeface="Times New Roman" panose="02020603050405020304" pitchFamily="18" charset="0"/>
                <a:ea typeface="Times New Roman" panose="02020603050405020304" pitchFamily="18" charset="0"/>
              </a:rPr>
              <a:t>sonrası gelişim aşamasına ait </a:t>
            </a:r>
            <a:r>
              <a:rPr lang="tr-TR" sz="3200" dirty="0" smtClean="0">
                <a:latin typeface="Times New Roman" panose="02020603050405020304" pitchFamily="18" charset="0"/>
                <a:ea typeface="Times New Roman" panose="02020603050405020304" pitchFamily="18" charset="0"/>
              </a:rPr>
              <a:t>problemler olarak sıralanabilir</a:t>
            </a:r>
            <a:endParaRPr lang="tr-TR" sz="3200" dirty="0"/>
          </a:p>
        </p:txBody>
      </p:sp>
    </p:spTree>
    <p:extLst>
      <p:ext uri="{BB962C8B-B14F-4D97-AF65-F5344CB8AC3E}">
        <p14:creationId xmlns:p14="http://schemas.microsoft.com/office/powerpoint/2010/main" val="768863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rPr>
              <a:t>Doğum Öncesi Nedenler</a:t>
            </a: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Bu döneme ait nedenler genetik, biyokimyasal hastalıklar veya bozukluklar, beyinle ilgili problemler ve çevre olmak üzere dört grupta incelenebilir.</a:t>
            </a:r>
          </a:p>
          <a:p>
            <a:endParaRPr lang="tr-TR" dirty="0"/>
          </a:p>
        </p:txBody>
      </p:sp>
    </p:spTree>
    <p:extLst>
      <p:ext uri="{BB962C8B-B14F-4D97-AF65-F5344CB8AC3E}">
        <p14:creationId xmlns:p14="http://schemas.microsoft.com/office/powerpoint/2010/main" val="2939940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37563" y="1825625"/>
            <a:ext cx="10716237" cy="4701010"/>
          </a:xfrm>
        </p:spPr>
        <p:txBody>
          <a:bodyPr>
            <a:normAutofit fontScale="70000" lnSpcReduction="200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Doğum Anı Nedenler</a:t>
            </a:r>
            <a:endParaRPr lang="tr-TR"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Prematüre doğumlar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doğum travmaları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doğumda çocuğun geliş pozisyonu</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uzun süren zor olan doğumlar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err="1" smtClean="0">
                <a:latin typeface="Times New Roman" panose="02020603050405020304" pitchFamily="18" charset="0"/>
                <a:ea typeface="Times New Roman" panose="02020603050405020304" pitchFamily="18" charset="0"/>
              </a:rPr>
              <a:t>forseps,vakum</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gibi araçların yanlış kullanımı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bebeğin doğum kanalında uzun süre kalması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nedeniyle bebeğin beynine yeterince oksijen gitmemesi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doğum kanalının küçük ve dar olması baş–</a:t>
            </a:r>
            <a:r>
              <a:rPr lang="tr-TR" dirty="0" err="1">
                <a:latin typeface="Times New Roman" panose="02020603050405020304" pitchFamily="18" charset="0"/>
                <a:ea typeface="Times New Roman" panose="02020603050405020304" pitchFamily="18" charset="0"/>
              </a:rPr>
              <a:t>pelvis</a:t>
            </a:r>
            <a:r>
              <a:rPr lang="tr-TR" dirty="0">
                <a:latin typeface="Times New Roman" panose="02020603050405020304" pitchFamily="18" charset="0"/>
                <a:ea typeface="Times New Roman" panose="02020603050405020304" pitchFamily="18" charset="0"/>
              </a:rPr>
              <a:t> uyuşmazlığı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solunum güçlüğü</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plesentaya</a:t>
            </a:r>
            <a:r>
              <a:rPr lang="tr-TR" dirty="0">
                <a:latin typeface="Times New Roman" panose="02020603050405020304" pitchFamily="18" charset="0"/>
                <a:ea typeface="Times New Roman" panose="02020603050405020304" pitchFamily="18" charset="0"/>
              </a:rPr>
              <a:t> ait anormallikler, kordon dolanması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hipertansiyon veya makat gelişlerinde başın gelişinin gecikmesi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erken </a:t>
            </a:r>
            <a:r>
              <a:rPr lang="tr-TR" dirty="0">
                <a:latin typeface="Times New Roman" panose="02020603050405020304" pitchFamily="18" charset="0"/>
                <a:ea typeface="Times New Roman" panose="02020603050405020304" pitchFamily="18" charset="0"/>
              </a:rPr>
              <a:t>doğum ve geç doğum gibi gebelik süresinden sapmalar zihinsel engele neden olmaktadır. </a:t>
            </a:r>
            <a:endParaRPr lang="tr-TR" dirty="0"/>
          </a:p>
        </p:txBody>
      </p:sp>
    </p:spTree>
    <p:extLst>
      <p:ext uri="{BB962C8B-B14F-4D97-AF65-F5344CB8AC3E}">
        <p14:creationId xmlns:p14="http://schemas.microsoft.com/office/powerpoint/2010/main" val="3398245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Doğum Sonrası Nedenler</a:t>
            </a:r>
            <a:endParaRPr lang="tr-TR"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Doğum öncesi ve doğum anında her hangi bir sorunla karşılaşılmamasına rağmen doğum sonrası dönemde çeşitli enfeksiyonlar, hastalıklar, kazalar, zehirlenmeler, beslenme bozuklukları ve olumsuz çevre koşulları nedeniyle çocuklarda zihinsel engel durumu görülebilmektedir.</a:t>
            </a:r>
          </a:p>
        </p:txBody>
      </p:sp>
    </p:spTree>
    <p:extLst>
      <p:ext uri="{BB962C8B-B14F-4D97-AF65-F5344CB8AC3E}">
        <p14:creationId xmlns:p14="http://schemas.microsoft.com/office/powerpoint/2010/main" val="952316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Amerika Zihinsel Engelli Çocuklar Derneği, zihinsel engelli çocukları; standart zeka testlerinden elde edilen puanlarla belirlenen zeka bölümüne göre hafif, orta, ağır ve çok ağır derecede zihinsel engelli olmak üzere dört grupta toplamıştır. </a:t>
            </a:r>
            <a:endParaRPr lang="tr-TR" dirty="0"/>
          </a:p>
        </p:txBody>
      </p:sp>
    </p:spTree>
    <p:extLst>
      <p:ext uri="{BB962C8B-B14F-4D97-AF65-F5344CB8AC3E}">
        <p14:creationId xmlns:p14="http://schemas.microsoft.com/office/powerpoint/2010/main" val="7282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gn="just">
              <a:lnSpc>
                <a:spcPct val="150000"/>
              </a:lnSpc>
              <a:spcAft>
                <a:spcPts val="800"/>
              </a:spcAft>
            </a:pPr>
            <a:r>
              <a:rPr lang="tr-TR" sz="2600" dirty="0">
                <a:solidFill>
                  <a:prstClr val="black"/>
                </a:solidFill>
                <a:latin typeface="Times New Roman" panose="02020603050405020304" pitchFamily="18" charset="0"/>
                <a:ea typeface="Times New Roman" panose="02020603050405020304" pitchFamily="18" charset="0"/>
              </a:rPr>
              <a:t>Bu gruplar bu şekilde sıralanmaktadır:</a:t>
            </a:r>
          </a:p>
          <a:p>
            <a:pPr lvl="0" algn="just">
              <a:spcAft>
                <a:spcPts val="800"/>
              </a:spcAft>
              <a:tabLst>
                <a:tab pos="1257300" algn="l"/>
              </a:tabLst>
            </a:pPr>
            <a:r>
              <a:rPr lang="tr-TR" sz="2600" dirty="0">
                <a:solidFill>
                  <a:srgbClr val="000000"/>
                </a:solidFill>
                <a:latin typeface="Times New Roman" panose="02020603050405020304" pitchFamily="18" charset="0"/>
                <a:ea typeface="Times New Roman" panose="02020603050405020304" pitchFamily="18" charset="0"/>
              </a:rPr>
              <a:t>70-50/55	           Hafif derecede zihinsel engelliler ( Eğitilebilir)</a:t>
            </a:r>
            <a:endParaRPr lang="tr-TR" sz="2600" i="1" dirty="0">
              <a:solidFill>
                <a:prstClr val="black"/>
              </a:solidFill>
              <a:latin typeface="Times New Roman" panose="02020603050405020304" pitchFamily="18" charset="0"/>
              <a:ea typeface="Times New Roman" panose="02020603050405020304" pitchFamily="18" charset="0"/>
            </a:endParaRPr>
          </a:p>
          <a:p>
            <a:pPr lvl="0" algn="just">
              <a:spcAft>
                <a:spcPts val="800"/>
              </a:spcAft>
              <a:tabLst>
                <a:tab pos="1257300" algn="l"/>
              </a:tabLst>
            </a:pPr>
            <a:r>
              <a:rPr lang="tr-TR" sz="2600" dirty="0">
                <a:solidFill>
                  <a:srgbClr val="000000"/>
                </a:solidFill>
                <a:latin typeface="Times New Roman" panose="02020603050405020304" pitchFamily="18" charset="0"/>
                <a:ea typeface="Times New Roman" panose="02020603050405020304" pitchFamily="18" charset="0"/>
              </a:rPr>
              <a:t>50/55-35/40	Orta derecede zihinsel engelliler (Öğretilebilir) </a:t>
            </a:r>
            <a:endParaRPr lang="tr-TR" sz="2600" i="1" dirty="0">
              <a:solidFill>
                <a:prstClr val="black"/>
              </a:solidFill>
              <a:latin typeface="Times New Roman" panose="02020603050405020304" pitchFamily="18" charset="0"/>
              <a:ea typeface="Times New Roman" panose="02020603050405020304" pitchFamily="18" charset="0"/>
            </a:endParaRPr>
          </a:p>
          <a:p>
            <a:pPr lvl="0" algn="just">
              <a:spcAft>
                <a:spcPts val="800"/>
              </a:spcAft>
              <a:tabLst>
                <a:tab pos="1257300" algn="l"/>
              </a:tabLst>
            </a:pPr>
            <a:r>
              <a:rPr lang="tr-TR" sz="2600" dirty="0">
                <a:solidFill>
                  <a:srgbClr val="000000"/>
                </a:solidFill>
                <a:latin typeface="Times New Roman" panose="02020603050405020304" pitchFamily="18" charset="0"/>
                <a:ea typeface="Times New Roman" panose="02020603050405020304" pitchFamily="18" charset="0"/>
              </a:rPr>
              <a:t>35/40-20/25	Ağır derecede zihinsel engelliler (Ağır ya da çok ağır)</a:t>
            </a:r>
            <a:endParaRPr lang="tr-TR" sz="2600" i="1" dirty="0">
              <a:solidFill>
                <a:prstClr val="black"/>
              </a:solidFill>
              <a:latin typeface="Times New Roman" panose="02020603050405020304" pitchFamily="18" charset="0"/>
              <a:ea typeface="Times New Roman" panose="02020603050405020304" pitchFamily="18" charset="0"/>
            </a:endParaRPr>
          </a:p>
          <a:p>
            <a:pPr lvl="0"/>
            <a:r>
              <a:rPr lang="tr-TR" sz="2600" i="1" dirty="0">
                <a:solidFill>
                  <a:srgbClr val="000000"/>
                </a:solidFill>
                <a:latin typeface="Times New Roman" panose="02020603050405020304" pitchFamily="18" charset="0"/>
                <a:ea typeface="Times New Roman" panose="02020603050405020304" pitchFamily="18" charset="0"/>
              </a:rPr>
              <a:t>20/25-0	           </a:t>
            </a:r>
            <a:r>
              <a:rPr lang="tr-TR" sz="2600" dirty="0">
                <a:solidFill>
                  <a:srgbClr val="000000"/>
                </a:solidFill>
                <a:latin typeface="Times New Roman" panose="02020603050405020304" pitchFamily="18" charset="0"/>
                <a:ea typeface="Times New Roman" panose="02020603050405020304" pitchFamily="18" charset="0"/>
              </a:rPr>
              <a:t>Çok ağır derecede zihinsel engelliler </a:t>
            </a:r>
            <a:endParaRPr lang="tr-TR" sz="2600" dirty="0">
              <a:solidFill>
                <a:prstClr val="black"/>
              </a:solidFill>
            </a:endParaRPr>
          </a:p>
          <a:p>
            <a:endParaRPr lang="tr-TR" dirty="0"/>
          </a:p>
        </p:txBody>
      </p:sp>
    </p:spTree>
    <p:extLst>
      <p:ext uri="{BB962C8B-B14F-4D97-AF65-F5344CB8AC3E}">
        <p14:creationId xmlns:p14="http://schemas.microsoft.com/office/powerpoint/2010/main" val="30133014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855</Words>
  <Application>Microsoft Office PowerPoint</Application>
  <PresentationFormat>Geniş ekran</PresentationFormat>
  <Paragraphs>72</Paragraphs>
  <Slides>21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21</vt:i4>
      </vt:variant>
    </vt:vector>
  </HeadingPairs>
  <TitlesOfParts>
    <vt:vector size="27" baseType="lpstr">
      <vt:lpstr>Arial</vt:lpstr>
      <vt:lpstr>Calibri</vt:lpstr>
      <vt:lpstr>Calibri Light</vt:lpstr>
      <vt:lpstr>Times New Roman</vt:lpstr>
      <vt:lpstr>Wingdings 3</vt:lpstr>
      <vt:lpstr>Office Teması</vt:lpstr>
      <vt:lpstr>ZİHİNSEL ENGELLİ ÇOCUKLAR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ZİHİNSEL ENGELLİ ÇOCUKLAR VE EĞİTİMLERİ</dc:title>
  <dc:creator>figen</dc:creator>
  <cp:lastModifiedBy>figen</cp:lastModifiedBy>
  <cp:revision>8</cp:revision>
  <dcterms:created xsi:type="dcterms:W3CDTF">2020-11-01T10:56:50Z</dcterms:created>
  <dcterms:modified xsi:type="dcterms:W3CDTF">2021-02-13T19:38:46Z</dcterms:modified>
</cp:coreProperties>
</file>