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3" r:id="rId2"/>
    <p:sldId id="283" r:id="rId3"/>
    <p:sldId id="294" r:id="rId4"/>
    <p:sldId id="284" r:id="rId5"/>
    <p:sldId id="29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Aval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Aval Kavramı</a:t>
            </a:r>
            <a:br>
              <a:rPr lang="tr-TR" b="1" dirty="0"/>
            </a:br>
            <a:r>
              <a:rPr lang="tr-TR" dirty="0"/>
              <a:t>Bir kişinin poliçe bedelinin ödeneceği hususunu temin etmesine ve</a:t>
            </a:r>
            <a:br>
              <a:rPr lang="tr-TR" dirty="0"/>
            </a:br>
            <a:r>
              <a:rPr lang="tr-TR" dirty="0"/>
              <a:t>gerektiğinde poliçe bedelini kendisinin ödeyeceğini taahhüt etmesine</a:t>
            </a:r>
            <a:br>
              <a:rPr lang="tr-TR" dirty="0"/>
            </a:br>
            <a:r>
              <a:rPr lang="tr-TR" dirty="0"/>
              <a:t>aval denmektedir.</a:t>
            </a:r>
            <a:br>
              <a:rPr lang="tr-TR" dirty="0"/>
            </a:br>
            <a:r>
              <a:rPr lang="tr-TR" dirty="0"/>
              <a:t>Aval, senede duyulan güveni artıracağından poliçenin tedavül gücü-</a:t>
            </a:r>
            <a:br>
              <a:rPr lang="tr-TR" dirty="0"/>
            </a:br>
            <a:r>
              <a:rPr lang="tr-TR" dirty="0"/>
              <a:t>nü de artırmaktadır.</a:t>
            </a:r>
            <a:br>
              <a:rPr lang="tr-TR" dirty="0"/>
            </a:br>
            <a:r>
              <a:rPr lang="tr-TR" b="1" dirty="0"/>
              <a:t>Aval Verebilecek Kişiler</a:t>
            </a:r>
            <a:br>
              <a:rPr lang="tr-TR" b="1" dirty="0"/>
            </a:br>
            <a:r>
              <a:rPr lang="tr-TR" dirty="0"/>
              <a:t>Sözleşme ile borçlanma ehliyeti bulunan herkes, poliçeye aval verebilir. Aval verebilecek kişiler, halihazırda senette imzası bulunan kişiler</a:t>
            </a:r>
            <a:br>
              <a:rPr lang="tr-TR" dirty="0"/>
            </a:br>
            <a:r>
              <a:rPr lang="tr-TR" dirty="0"/>
              <a:t>(örneğin lehtar, cirantalar) olabileceği gibi, üçüncü kişiler de olabilir</a:t>
            </a:r>
          </a:p>
        </p:txBody>
      </p:sp>
    </p:spTree>
    <p:extLst>
      <p:ext uri="{BB962C8B-B14F-4D97-AF65-F5344CB8AC3E}">
        <p14:creationId xmlns:p14="http://schemas.microsoft.com/office/powerpoint/2010/main" val="80413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Lehine Aval Verilebilecek Kişiler</a:t>
            </a:r>
            <a:br>
              <a:rPr lang="tr-TR" b="1" dirty="0"/>
            </a:br>
            <a:r>
              <a:rPr lang="tr-TR" dirty="0"/>
              <a:t>Poliçe ile borç altına girmiş herkes lehine (örneğin kabul etmiş muhatap, lehtar, cirantalar, diğer </a:t>
            </a:r>
            <a:r>
              <a:rPr lang="tr-TR" dirty="0" err="1"/>
              <a:t>avalistler</a:t>
            </a:r>
            <a:r>
              <a:rPr lang="tr-TR" dirty="0"/>
              <a:t> lehine) aval verilebilir.</a:t>
            </a:r>
            <a:br>
              <a:rPr lang="tr-TR" dirty="0"/>
            </a:br>
            <a:r>
              <a:rPr lang="tr-TR" dirty="0"/>
              <a:t>Aval verilirken kimin lehine aval verildiği hususu açıkça ifade edilmelidir. Aksi takdirde, (muhatap ve keşideci dışındakilerce) senedin ön</a:t>
            </a:r>
            <a:br>
              <a:rPr lang="tr-TR" dirty="0"/>
            </a:br>
            <a:r>
              <a:rPr lang="tr-TR" dirty="0"/>
              <a:t>yüzüne atılmış tüm imzalar keşideci lehine verilmiş aval hükmünde</a:t>
            </a:r>
            <a:br>
              <a:rPr lang="tr-TR" dirty="0"/>
            </a:br>
            <a:r>
              <a:rPr lang="tr-TR" dirty="0"/>
              <a:t>kabul edilmektedir</a:t>
            </a:r>
          </a:p>
        </p:txBody>
      </p:sp>
    </p:spTree>
    <p:extLst>
      <p:ext uri="{BB962C8B-B14F-4D97-AF65-F5344CB8AC3E}">
        <p14:creationId xmlns:p14="http://schemas.microsoft.com/office/powerpoint/2010/main" val="275990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Aval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Şekli</a:t>
            </a:r>
            <a:br>
              <a:rPr lang="tr-TR" b="1" dirty="0"/>
            </a:br>
            <a:r>
              <a:rPr lang="tr-TR" dirty="0"/>
              <a:t>Aval, poliçe veya </a:t>
            </a:r>
            <a:r>
              <a:rPr lang="tr-TR" dirty="0" err="1"/>
              <a:t>alonj</a:t>
            </a:r>
            <a:r>
              <a:rPr lang="tr-TR" dirty="0"/>
              <a:t> üzerine atılacak imza ile verilmektedir. Ayrıca</a:t>
            </a:r>
            <a:br>
              <a:rPr lang="tr-TR" dirty="0"/>
            </a:br>
            <a:r>
              <a:rPr lang="tr-TR" dirty="0"/>
              <a:t>imzanın yanında “aval içindir” gibi bir beyana da yer verilir. Eğer</a:t>
            </a:r>
            <a:br>
              <a:rPr lang="tr-TR" dirty="0"/>
            </a:br>
            <a:r>
              <a:rPr lang="tr-TR" dirty="0"/>
              <a:t>senedin ön yüzüne (muhatap ya da keşideci dışındakiler tarafından)</a:t>
            </a:r>
            <a:br>
              <a:rPr lang="tr-TR" dirty="0"/>
            </a:br>
            <a:r>
              <a:rPr lang="tr-TR" dirty="0"/>
              <a:t>atılmış imzaya herhangi bir beyan eklenmemişse, yukarıda da belirtildiği gibi, bu imzanın keşideci lehine verilmiş aval hükmünde olduğu</a:t>
            </a:r>
            <a:br>
              <a:rPr lang="tr-TR" dirty="0"/>
            </a:br>
            <a:r>
              <a:rPr lang="tr-TR" dirty="0"/>
              <a:t>kabul edilmektedir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8323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12381"/>
            <a:ext cx="8915400" cy="5198841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/>
              <a:t>C) Aval</a:t>
            </a:r>
            <a:br>
              <a:rPr lang="tr-TR" b="1" dirty="0"/>
            </a:br>
            <a:r>
              <a:rPr lang="tr-TR" b="1" dirty="0"/>
              <a:t>I - Aval verenler</a:t>
            </a:r>
            <a:br>
              <a:rPr lang="tr-TR" b="1" dirty="0"/>
            </a:br>
            <a:r>
              <a:rPr lang="tr-TR" b="1" dirty="0"/>
              <a:t>MADDE 700</a:t>
            </a:r>
            <a:r>
              <a:rPr lang="tr-TR" dirty="0"/>
              <a:t>- (1) Poliçede bedelin ödenmesi, aval suretiyle tamamen veya kısmen teminat altına alınabilir.</a:t>
            </a:r>
            <a:br>
              <a:rPr lang="tr-TR" dirty="0"/>
            </a:br>
            <a:r>
              <a:rPr lang="tr-TR" dirty="0"/>
              <a:t>(2) Bu teminat, üçüncü bir kişi veya poliçede imzası bulunan bir kişi tarafından da verilebilir.</a:t>
            </a:r>
            <a:br>
              <a:rPr lang="tr-TR" dirty="0"/>
            </a:br>
            <a:r>
              <a:rPr lang="tr-TR" b="1" dirty="0"/>
              <a:t>II - Şekil</a:t>
            </a:r>
            <a:br>
              <a:rPr lang="tr-TR" b="1" dirty="0"/>
            </a:br>
            <a:r>
              <a:rPr lang="tr-TR" b="1" dirty="0"/>
              <a:t>MADDE 701</a:t>
            </a:r>
            <a:r>
              <a:rPr lang="tr-TR" dirty="0"/>
              <a:t>- (1) Aval şerhi, poliçe veya </a:t>
            </a:r>
            <a:r>
              <a:rPr lang="tr-TR" dirty="0" err="1"/>
              <a:t>alonj</a:t>
            </a:r>
            <a:r>
              <a:rPr lang="tr-TR" dirty="0"/>
              <a:t> üzerine yazılır.</a:t>
            </a:r>
            <a:br>
              <a:rPr lang="tr-TR" dirty="0"/>
            </a:br>
            <a:r>
              <a:rPr lang="tr-TR" dirty="0"/>
              <a:t>(2) Aval “aval içindir” veya bununla eş anlamlı başka bir ibareyle ifade edilir ve aval veren kişi tarafından imzalanır.</a:t>
            </a:r>
            <a:br>
              <a:rPr lang="tr-TR" dirty="0"/>
            </a:br>
            <a:r>
              <a:rPr lang="tr-TR" dirty="0"/>
              <a:t>(3) Muhatabın veya düzenleyenin imzaları hariç olmak üzere, poliçenin yüzüne atılan her imza aval şerhi sayılır.</a:t>
            </a:r>
            <a:br>
              <a:rPr lang="tr-TR" dirty="0"/>
            </a:br>
            <a:r>
              <a:rPr lang="tr-TR" dirty="0"/>
              <a:t>(4) Kimin için verildiği belirtilmemişse aval, düzenleyici için verilmiş sayılır.</a:t>
            </a:r>
            <a:br>
              <a:rPr lang="tr-TR" dirty="0"/>
            </a:br>
            <a:r>
              <a:rPr lang="tr-TR" b="1" dirty="0"/>
              <a:t>III - Hükümler</a:t>
            </a:r>
            <a:br>
              <a:rPr lang="tr-TR" b="1" dirty="0"/>
            </a:br>
            <a:r>
              <a:rPr lang="tr-TR" b="1" dirty="0"/>
              <a:t>MADDE 702</a:t>
            </a:r>
            <a:r>
              <a:rPr lang="tr-TR" dirty="0"/>
              <a:t>- (1) Aval veren kişi, kimin için taahhüt altına girmişse aynen onun gibi sorumlu olur.</a:t>
            </a:r>
            <a:br>
              <a:rPr lang="tr-TR" dirty="0"/>
            </a:br>
            <a:r>
              <a:rPr lang="tr-TR" dirty="0"/>
              <a:t>(2) Aval veren kişinin teminat altına aldığı borç, şekle ait noksandan başka bir sebepten dolayı batıl olsa da aval</a:t>
            </a:r>
            <a:br>
              <a:rPr lang="tr-TR" dirty="0"/>
            </a:br>
            <a:r>
              <a:rPr lang="tr-TR" dirty="0"/>
              <a:t>verenin taahhüdü geçerlidir.</a:t>
            </a:r>
            <a:br>
              <a:rPr lang="tr-TR" dirty="0"/>
            </a:br>
            <a:r>
              <a:rPr lang="tr-TR" dirty="0"/>
              <a:t>(3) Aval veren kişi, poliçe bedelini ödediği takdirde, poliçeden dolayı lehine taahhüt altına girmiş olduğu kişiye ve</a:t>
            </a:r>
            <a:br>
              <a:rPr lang="tr-TR" dirty="0"/>
            </a:br>
            <a:r>
              <a:rPr lang="tr-TR" dirty="0"/>
              <a:t>ona, poliçe gereğince sorumlu olan kişilere karşı poliçeden doğan haklarını iktisap eder.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720203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</TotalTime>
  <Words>39</Words>
  <Application>Microsoft Office PowerPoint</Application>
  <PresentationFormat>Geniş ekran</PresentationFormat>
  <Paragraphs>10</Paragraphs>
  <Slides>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Aval</vt:lpstr>
      <vt:lpstr>PowerPoint Sunusu</vt:lpstr>
      <vt:lpstr>Aval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17</cp:revision>
  <dcterms:created xsi:type="dcterms:W3CDTF">2017-02-13T10:15:49Z</dcterms:created>
  <dcterms:modified xsi:type="dcterms:W3CDTF">2017-02-14T20:46:47Z</dcterms:modified>
</cp:coreProperties>
</file>