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3/24/2021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3/24/2021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Tüketicinin korunması </a:t>
            </a:r>
            <a:r>
              <a:rPr lang="tr-TR" dirty="0"/>
              <a:t>Hukuku</a:t>
            </a:r>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a:t>Bazı tüketici sözleşmelerindeki özel koruma önlemleri</a:t>
            </a:r>
          </a:p>
          <a:p>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Bazı tüketici sözleşmelerindeki özel koruma </a:t>
            </a:r>
            <a:r>
              <a:rPr lang="tr-TR" dirty="0" smtClean="0"/>
              <a:t>önlemleri</a:t>
            </a:r>
            <a:endParaRPr lang="en-US" dirty="0"/>
          </a:p>
        </p:txBody>
      </p:sp>
      <p:sp>
        <p:nvSpPr>
          <p:cNvPr id="3" name="İçerik Yer Tutucusu 2"/>
          <p:cNvSpPr>
            <a:spLocks noGrp="1"/>
          </p:cNvSpPr>
          <p:nvPr>
            <p:ph idx="1"/>
          </p:nvPr>
        </p:nvSpPr>
        <p:spPr/>
        <p:txBody>
          <a:bodyPr/>
          <a:lstStyle/>
          <a:p>
            <a:r>
              <a:rPr lang="tr-TR" dirty="0" smtClean="0"/>
              <a:t>Konut finansman sözleşmelerinde koruma</a:t>
            </a:r>
          </a:p>
          <a:p>
            <a:pPr lvl="1"/>
            <a:r>
              <a:rPr lang="tr-TR" dirty="0" smtClean="0"/>
              <a:t>«</a:t>
            </a:r>
            <a:r>
              <a:rPr lang="en-US" dirty="0" err="1" smtClean="0"/>
              <a:t>Konut</a:t>
            </a:r>
            <a:r>
              <a:rPr lang="en-US" dirty="0" smtClean="0"/>
              <a:t> </a:t>
            </a:r>
            <a:r>
              <a:rPr lang="en-US" dirty="0" err="1"/>
              <a:t>finansmanı</a:t>
            </a:r>
            <a:r>
              <a:rPr lang="en-US" dirty="0"/>
              <a:t> </a:t>
            </a:r>
            <a:r>
              <a:rPr lang="en-US" dirty="0" err="1"/>
              <a:t>sözleşmesi</a:t>
            </a:r>
            <a:r>
              <a:rPr lang="en-US" dirty="0"/>
              <a:t>, </a:t>
            </a:r>
            <a:r>
              <a:rPr lang="en-US" dirty="0" err="1"/>
              <a:t>konut</a:t>
            </a:r>
            <a:r>
              <a:rPr lang="en-US" dirty="0"/>
              <a:t> </a:t>
            </a:r>
            <a:r>
              <a:rPr lang="en-US" dirty="0" err="1"/>
              <a:t>edinmeleri</a:t>
            </a:r>
            <a:r>
              <a:rPr lang="en-US" dirty="0"/>
              <a:t> </a:t>
            </a:r>
            <a:r>
              <a:rPr lang="en-US" dirty="0" err="1"/>
              <a:t>amacıyla</a:t>
            </a:r>
            <a:r>
              <a:rPr lang="en-US" dirty="0"/>
              <a:t>; </a:t>
            </a:r>
            <a:r>
              <a:rPr lang="en-US" dirty="0" err="1"/>
              <a:t>tüketicilere</a:t>
            </a:r>
            <a:r>
              <a:rPr lang="en-US" dirty="0"/>
              <a:t> </a:t>
            </a:r>
            <a:r>
              <a:rPr lang="en-US" dirty="0" err="1"/>
              <a:t>kredi</a:t>
            </a:r>
            <a:r>
              <a:rPr lang="en-US" dirty="0"/>
              <a:t> </a:t>
            </a:r>
            <a:r>
              <a:rPr lang="en-US" dirty="0" err="1"/>
              <a:t>kullandırılması</a:t>
            </a:r>
            <a:r>
              <a:rPr lang="en-US" dirty="0"/>
              <a:t>, </a:t>
            </a:r>
            <a:r>
              <a:rPr lang="en-US" dirty="0" err="1"/>
              <a:t>konutların</a:t>
            </a:r>
            <a:r>
              <a:rPr lang="en-US" dirty="0"/>
              <a:t> </a:t>
            </a:r>
            <a:r>
              <a:rPr lang="en-US" dirty="0" err="1"/>
              <a:t>finansal</a:t>
            </a:r>
            <a:r>
              <a:rPr lang="en-US" dirty="0"/>
              <a:t> </a:t>
            </a:r>
            <a:r>
              <a:rPr lang="en-US" dirty="0" err="1"/>
              <a:t>kiralama</a:t>
            </a:r>
            <a:r>
              <a:rPr lang="en-US" dirty="0"/>
              <a:t> </a:t>
            </a:r>
            <a:r>
              <a:rPr lang="en-US" dirty="0" err="1"/>
              <a:t>yoluyla</a:t>
            </a:r>
            <a:r>
              <a:rPr lang="en-US" dirty="0"/>
              <a:t> </a:t>
            </a:r>
            <a:r>
              <a:rPr lang="en-US" dirty="0" err="1"/>
              <a:t>tüketicilere</a:t>
            </a:r>
            <a:r>
              <a:rPr lang="en-US" dirty="0"/>
              <a:t> </a:t>
            </a:r>
            <a:r>
              <a:rPr lang="en-US" dirty="0" err="1"/>
              <a:t>kiralanması</a:t>
            </a:r>
            <a:r>
              <a:rPr lang="en-US" dirty="0"/>
              <a:t>, </a:t>
            </a:r>
            <a:r>
              <a:rPr lang="en-US" dirty="0" err="1"/>
              <a:t>sahip</a:t>
            </a:r>
            <a:r>
              <a:rPr lang="en-US" dirty="0"/>
              <a:t> </a:t>
            </a:r>
            <a:r>
              <a:rPr lang="en-US" dirty="0" err="1"/>
              <a:t>oldukları</a:t>
            </a:r>
            <a:r>
              <a:rPr lang="en-US" dirty="0"/>
              <a:t> </a:t>
            </a:r>
            <a:r>
              <a:rPr lang="en-US" dirty="0" err="1"/>
              <a:t>konutların</a:t>
            </a:r>
            <a:r>
              <a:rPr lang="en-US" dirty="0"/>
              <a:t> </a:t>
            </a:r>
            <a:r>
              <a:rPr lang="en-US" dirty="0" err="1"/>
              <a:t>teminatı</a:t>
            </a:r>
            <a:r>
              <a:rPr lang="en-US" dirty="0"/>
              <a:t> </a:t>
            </a:r>
            <a:r>
              <a:rPr lang="en-US" dirty="0" err="1"/>
              <a:t>altında</a:t>
            </a:r>
            <a:r>
              <a:rPr lang="en-US" dirty="0"/>
              <a:t> </a:t>
            </a:r>
            <a:r>
              <a:rPr lang="en-US" dirty="0" err="1"/>
              <a:t>tüketicilere</a:t>
            </a:r>
            <a:r>
              <a:rPr lang="en-US" dirty="0"/>
              <a:t> </a:t>
            </a:r>
            <a:r>
              <a:rPr lang="en-US" dirty="0" err="1"/>
              <a:t>kredi</a:t>
            </a:r>
            <a:r>
              <a:rPr lang="en-US" dirty="0"/>
              <a:t> </a:t>
            </a:r>
            <a:r>
              <a:rPr lang="en-US" dirty="0" err="1"/>
              <a:t>kullandırılması</a:t>
            </a:r>
            <a:r>
              <a:rPr lang="en-US" dirty="0"/>
              <a:t> </a:t>
            </a:r>
            <a:r>
              <a:rPr lang="en-US" dirty="0" err="1"/>
              <a:t>ve</a:t>
            </a:r>
            <a:r>
              <a:rPr lang="en-US" dirty="0"/>
              <a:t> </a:t>
            </a:r>
            <a:r>
              <a:rPr lang="en-US" dirty="0" err="1"/>
              <a:t>bu</a:t>
            </a:r>
            <a:r>
              <a:rPr lang="en-US" dirty="0"/>
              <a:t> </a:t>
            </a:r>
            <a:r>
              <a:rPr lang="en-US" dirty="0" err="1"/>
              <a:t>kredilerin</a:t>
            </a:r>
            <a:r>
              <a:rPr lang="en-US" dirty="0"/>
              <a:t> </a:t>
            </a:r>
            <a:r>
              <a:rPr lang="en-US" dirty="0" err="1"/>
              <a:t>yeniden</a:t>
            </a:r>
            <a:r>
              <a:rPr lang="en-US" dirty="0"/>
              <a:t> </a:t>
            </a:r>
            <a:r>
              <a:rPr lang="en-US" dirty="0" err="1"/>
              <a:t>finansmanı</a:t>
            </a:r>
            <a:r>
              <a:rPr lang="en-US" dirty="0"/>
              <a:t> </a:t>
            </a:r>
            <a:r>
              <a:rPr lang="en-US" dirty="0" err="1"/>
              <a:t>amacıyla</a:t>
            </a:r>
            <a:r>
              <a:rPr lang="en-US" dirty="0"/>
              <a:t> </a:t>
            </a:r>
            <a:r>
              <a:rPr lang="en-US" dirty="0" err="1"/>
              <a:t>kredi</a:t>
            </a:r>
            <a:r>
              <a:rPr lang="en-US" dirty="0"/>
              <a:t> </a:t>
            </a:r>
            <a:r>
              <a:rPr lang="en-US" dirty="0" err="1"/>
              <a:t>kullandırılmasına</a:t>
            </a:r>
            <a:r>
              <a:rPr lang="en-US" dirty="0"/>
              <a:t> </a:t>
            </a:r>
            <a:r>
              <a:rPr lang="en-US" dirty="0" err="1"/>
              <a:t>yönelik</a:t>
            </a:r>
            <a:r>
              <a:rPr lang="en-US" dirty="0"/>
              <a:t> </a:t>
            </a:r>
            <a:r>
              <a:rPr lang="en-US" dirty="0" err="1"/>
              <a:t>sözleşmedir</a:t>
            </a:r>
            <a:r>
              <a:rPr lang="en-US" dirty="0" smtClean="0"/>
              <a:t>.</a:t>
            </a:r>
            <a:r>
              <a:rPr lang="tr-TR" dirty="0" smtClean="0"/>
              <a:t>» (TKHK m. 32/1)</a:t>
            </a:r>
          </a:p>
          <a:p>
            <a:pPr lvl="1"/>
            <a:r>
              <a:rPr lang="tr-TR" dirty="0" smtClean="0"/>
              <a:t>Konut yapı kooperatiflerinin gerçek kişi ortaklarının işlemleri</a:t>
            </a:r>
          </a:p>
          <a:p>
            <a:pPr lvl="1"/>
            <a:r>
              <a:rPr lang="tr-TR" dirty="0" smtClean="0"/>
              <a:t>Şekil zorunluluğu</a:t>
            </a:r>
            <a:r>
              <a:rPr lang="tr-TR" dirty="0"/>
              <a:t>: </a:t>
            </a:r>
            <a:r>
              <a:rPr lang="tr-TR" dirty="0" smtClean="0"/>
              <a:t>«Konut </a:t>
            </a:r>
            <a:r>
              <a:rPr lang="tr-TR" dirty="0"/>
              <a:t>finansmanı sözleşmesi yazılı olarak kurulmadıkça geçerli olmaz. Geçerli bir sözleşme yapmamış olan konut finansmanı kuruluşu, sonradan sözleşmenin geçersizliğini tüketicinin aleyhine olacak şekilde ileri süremez</a:t>
            </a:r>
            <a:r>
              <a:rPr lang="tr-TR" dirty="0" smtClean="0"/>
              <a:t>.» (TKHK m. 32/2)</a:t>
            </a:r>
            <a:endParaRPr lang="en-US" dirty="0"/>
          </a:p>
        </p:txBody>
      </p:sp>
    </p:spTree>
    <p:extLst>
      <p:ext uri="{BB962C8B-B14F-4D97-AF65-F5344CB8AC3E}">
        <p14:creationId xmlns:p14="http://schemas.microsoft.com/office/powerpoint/2010/main" val="841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a:t>Konut finansman sözleşmelerinde </a:t>
            </a:r>
            <a:r>
              <a:rPr lang="tr-TR" dirty="0" smtClean="0"/>
              <a:t>koruma</a:t>
            </a:r>
            <a:r>
              <a:rPr lang="tr-TR" dirty="0"/>
              <a:t> </a:t>
            </a:r>
            <a:r>
              <a:rPr lang="tr-TR" dirty="0" smtClean="0"/>
              <a:t>(devam)</a:t>
            </a:r>
          </a:p>
          <a:p>
            <a:pPr lvl="1"/>
            <a:r>
              <a:rPr lang="tr-TR" dirty="0"/>
              <a:t>Konut finansman </a:t>
            </a:r>
            <a:r>
              <a:rPr lang="tr-TR" dirty="0" smtClean="0"/>
              <a:t>sözleşmelerinde sözleşme öncesi aydınlatma yükümlülüğü</a:t>
            </a:r>
          </a:p>
          <a:p>
            <a:pPr lvl="2"/>
            <a:r>
              <a:rPr lang="tr-TR" dirty="0" smtClean="0"/>
              <a:t>«Konut </a:t>
            </a:r>
            <a:r>
              <a:rPr lang="tr-TR" dirty="0"/>
              <a:t>finansmanı kuruluşları, tüketiciye, konut finansmanı sözleşmesinin koşullarını içeren sözleşme öncesi bilgi formunu, sözleşmenin kurulmasından makul bir süre önce vermek zorundadır</a:t>
            </a:r>
            <a:r>
              <a:rPr lang="tr-TR" dirty="0" smtClean="0"/>
              <a:t>.» (TKHK m. 33)</a:t>
            </a:r>
          </a:p>
          <a:p>
            <a:pPr lvl="1"/>
            <a:r>
              <a:rPr lang="tr-TR" dirty="0" smtClean="0"/>
              <a:t>Tüketicinin temerrüdü hâlinde kalan borcun tamamen ifasının şartları</a:t>
            </a:r>
          </a:p>
          <a:p>
            <a:pPr lvl="1"/>
            <a:r>
              <a:rPr lang="tr-TR" dirty="0" smtClean="0"/>
              <a:t>Muaccel kılınan taksitlerin hesaplanması</a:t>
            </a:r>
            <a:endParaRPr lang="tr-TR" dirty="0"/>
          </a:p>
        </p:txBody>
      </p:sp>
    </p:spTree>
    <p:extLst>
      <p:ext uri="{BB962C8B-B14F-4D97-AF65-F5344CB8AC3E}">
        <p14:creationId xmlns:p14="http://schemas.microsoft.com/office/powerpoint/2010/main" val="950976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a:t>Konut finansman sözleşmelerinde koruma (devam)</a:t>
            </a:r>
          </a:p>
          <a:p>
            <a:pPr lvl="1"/>
            <a:r>
              <a:rPr lang="tr-TR" dirty="0"/>
              <a:t>Konut finansman </a:t>
            </a:r>
            <a:r>
              <a:rPr lang="tr-TR" dirty="0" smtClean="0"/>
              <a:t>sözleşmesi kapsamındaki finansal kiralama işlemlerinde muacceliyet şartlarının gerçekleşmesi hâlinde icra dışında konut satışına gidilmesi</a:t>
            </a:r>
          </a:p>
          <a:p>
            <a:pPr lvl="1"/>
            <a:r>
              <a:rPr lang="tr-TR" dirty="0" smtClean="0"/>
              <a:t>Konut finansmanı sözleşmesinde bağlı kredi</a:t>
            </a:r>
          </a:p>
          <a:p>
            <a:pPr lvl="2"/>
            <a:r>
              <a:rPr lang="tr-TR" dirty="0" smtClean="0"/>
              <a:t>«</a:t>
            </a:r>
            <a:r>
              <a:rPr lang="en-US" dirty="0" err="1" smtClean="0"/>
              <a:t>Bağlı</a:t>
            </a:r>
            <a:r>
              <a:rPr lang="en-US" dirty="0" smtClean="0"/>
              <a:t> </a:t>
            </a:r>
            <a:r>
              <a:rPr lang="en-US" dirty="0" err="1"/>
              <a:t>kredi</a:t>
            </a:r>
            <a:r>
              <a:rPr lang="en-US" dirty="0"/>
              <a:t> </a:t>
            </a:r>
            <a:r>
              <a:rPr lang="en-US" dirty="0" err="1"/>
              <a:t>sözleşmesi</a:t>
            </a:r>
            <a:r>
              <a:rPr lang="en-US" dirty="0"/>
              <a:t>; </a:t>
            </a:r>
            <a:r>
              <a:rPr lang="en-US" dirty="0" err="1"/>
              <a:t>konut</a:t>
            </a:r>
            <a:r>
              <a:rPr lang="en-US" dirty="0"/>
              <a:t> </a:t>
            </a:r>
            <a:r>
              <a:rPr lang="en-US" dirty="0" err="1"/>
              <a:t>finansmanı</a:t>
            </a:r>
            <a:r>
              <a:rPr lang="en-US" dirty="0"/>
              <a:t> </a:t>
            </a:r>
            <a:r>
              <a:rPr lang="en-US" dirty="0" err="1"/>
              <a:t>kredisinin</a:t>
            </a:r>
            <a:r>
              <a:rPr lang="en-US" dirty="0"/>
              <a:t> </a:t>
            </a:r>
            <a:r>
              <a:rPr lang="en-US" dirty="0" err="1"/>
              <a:t>münhasıran</a:t>
            </a:r>
            <a:r>
              <a:rPr lang="en-US" dirty="0"/>
              <a:t> </a:t>
            </a:r>
            <a:r>
              <a:rPr lang="en-US" dirty="0" err="1"/>
              <a:t>belirli</a:t>
            </a:r>
            <a:r>
              <a:rPr lang="en-US" dirty="0"/>
              <a:t> </a:t>
            </a:r>
            <a:r>
              <a:rPr lang="en-US" dirty="0" err="1"/>
              <a:t>bir</a:t>
            </a:r>
            <a:r>
              <a:rPr lang="en-US" dirty="0"/>
              <a:t> </a:t>
            </a:r>
            <a:r>
              <a:rPr lang="en-US" dirty="0" err="1"/>
              <a:t>konutun</a:t>
            </a:r>
            <a:r>
              <a:rPr lang="en-US" dirty="0"/>
              <a:t> satın </a:t>
            </a:r>
            <a:r>
              <a:rPr lang="en-US" dirty="0" err="1"/>
              <a:t>alınması</a:t>
            </a:r>
            <a:r>
              <a:rPr lang="en-US" dirty="0"/>
              <a:t> </a:t>
            </a:r>
            <a:r>
              <a:rPr lang="en-US" dirty="0" err="1"/>
              <a:t>durumunda</a:t>
            </a:r>
            <a:r>
              <a:rPr lang="en-US" dirty="0"/>
              <a:t> </a:t>
            </a:r>
            <a:r>
              <a:rPr lang="en-US" dirty="0" err="1"/>
              <a:t>bir</a:t>
            </a:r>
            <a:r>
              <a:rPr lang="en-US" dirty="0"/>
              <a:t> </a:t>
            </a:r>
            <a:r>
              <a:rPr lang="en-US" dirty="0" err="1"/>
              <a:t>sözleşmenin</a:t>
            </a:r>
            <a:r>
              <a:rPr lang="en-US" dirty="0"/>
              <a:t> </a:t>
            </a:r>
            <a:r>
              <a:rPr lang="en-US" dirty="0" err="1"/>
              <a:t>finansmanı</a:t>
            </a:r>
            <a:r>
              <a:rPr lang="en-US" dirty="0"/>
              <a:t> </a:t>
            </a:r>
            <a:r>
              <a:rPr lang="en-US" dirty="0" err="1"/>
              <a:t>için</a:t>
            </a:r>
            <a:r>
              <a:rPr lang="en-US" dirty="0"/>
              <a:t> </a:t>
            </a:r>
            <a:r>
              <a:rPr lang="en-US" dirty="0" err="1"/>
              <a:t>verildiği</a:t>
            </a:r>
            <a:r>
              <a:rPr lang="en-US" dirty="0"/>
              <a:t> </a:t>
            </a:r>
            <a:r>
              <a:rPr lang="en-US" dirty="0" err="1"/>
              <a:t>ve</a:t>
            </a:r>
            <a:r>
              <a:rPr lang="en-US" dirty="0"/>
              <a:t> </a:t>
            </a:r>
            <a:r>
              <a:rPr lang="en-US" dirty="0" err="1"/>
              <a:t>bu</a:t>
            </a:r>
            <a:r>
              <a:rPr lang="en-US" dirty="0"/>
              <a:t> </a:t>
            </a:r>
            <a:r>
              <a:rPr lang="en-US" dirty="0" err="1"/>
              <a:t>iki</a:t>
            </a:r>
            <a:r>
              <a:rPr lang="en-US" dirty="0"/>
              <a:t> </a:t>
            </a:r>
            <a:r>
              <a:rPr lang="en-US" dirty="0" err="1"/>
              <a:t>sözleşmenin</a:t>
            </a:r>
            <a:r>
              <a:rPr lang="en-US" dirty="0"/>
              <a:t> </a:t>
            </a:r>
            <a:r>
              <a:rPr lang="en-US" dirty="0" err="1"/>
              <a:t>objektif</a:t>
            </a:r>
            <a:r>
              <a:rPr lang="en-US" dirty="0"/>
              <a:t> </a:t>
            </a:r>
            <a:r>
              <a:rPr lang="en-US" dirty="0" err="1"/>
              <a:t>açıdan</a:t>
            </a:r>
            <a:r>
              <a:rPr lang="en-US" dirty="0"/>
              <a:t> </a:t>
            </a:r>
            <a:r>
              <a:rPr lang="en-US" dirty="0" err="1"/>
              <a:t>ekonomik</a:t>
            </a:r>
            <a:r>
              <a:rPr lang="en-US" dirty="0"/>
              <a:t> </a:t>
            </a:r>
            <a:r>
              <a:rPr lang="en-US" dirty="0" err="1"/>
              <a:t>bir</a:t>
            </a:r>
            <a:r>
              <a:rPr lang="en-US" dirty="0"/>
              <a:t> </a:t>
            </a:r>
            <a:r>
              <a:rPr lang="en-US" dirty="0" err="1"/>
              <a:t>birlik</a:t>
            </a:r>
            <a:r>
              <a:rPr lang="en-US" dirty="0"/>
              <a:t> </a:t>
            </a:r>
            <a:r>
              <a:rPr lang="en-US" dirty="0" err="1"/>
              <a:t>oluşturduğu</a:t>
            </a:r>
            <a:r>
              <a:rPr lang="en-US" dirty="0"/>
              <a:t> </a:t>
            </a:r>
            <a:r>
              <a:rPr lang="en-US" dirty="0" err="1"/>
              <a:t>sözleşmedir</a:t>
            </a:r>
            <a:r>
              <a:rPr lang="en-US" dirty="0" smtClean="0"/>
              <a:t>.</a:t>
            </a:r>
            <a:r>
              <a:rPr lang="tr-TR" dirty="0" smtClean="0"/>
              <a:t>» (TKHK m. 35/1)</a:t>
            </a:r>
            <a:endParaRPr lang="en-US" dirty="0"/>
          </a:p>
        </p:txBody>
      </p:sp>
    </p:spTree>
    <p:extLst>
      <p:ext uri="{BB962C8B-B14F-4D97-AF65-F5344CB8AC3E}">
        <p14:creationId xmlns:p14="http://schemas.microsoft.com/office/powerpoint/2010/main" val="3433795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a:t>Konut finansman sözleşmelerinde koruma (devam)</a:t>
            </a:r>
          </a:p>
          <a:p>
            <a:pPr lvl="1"/>
            <a:r>
              <a:rPr lang="tr-TR" dirty="0"/>
              <a:t>Konut finansmanı sözleşmesinde bağlı </a:t>
            </a:r>
            <a:r>
              <a:rPr lang="tr-TR" dirty="0" smtClean="0"/>
              <a:t>kredi (devam)</a:t>
            </a:r>
          </a:p>
          <a:p>
            <a:pPr lvl="2"/>
            <a:r>
              <a:rPr lang="tr-TR" dirty="0" smtClean="0"/>
              <a:t>Bağlı kredilerin var sayılmadığı durumlar</a:t>
            </a:r>
          </a:p>
          <a:p>
            <a:pPr lvl="2"/>
            <a:r>
              <a:rPr lang="tr-TR" dirty="0" smtClean="0"/>
              <a:t>Bağlı kredilerde konutun hiç veya gereği gibi teslim edilmemesi hâllerinde konut finansman şirketinin sorumluluğu</a:t>
            </a:r>
          </a:p>
          <a:p>
            <a:pPr lvl="1"/>
            <a:r>
              <a:rPr lang="tr-TR" dirty="0" smtClean="0"/>
              <a:t>Konut finansmanı kuruluşları tarafından kredi alacağının devredilmesi hâlinde sorumluluk</a:t>
            </a:r>
          </a:p>
          <a:p>
            <a:pPr lvl="1"/>
            <a:r>
              <a:rPr lang="tr-TR" dirty="0" smtClean="0"/>
              <a:t>Konut finansmanı sözleşmelerinde faiz oranlarının belirlenmesi</a:t>
            </a:r>
          </a:p>
        </p:txBody>
      </p:sp>
    </p:spTree>
    <p:extLst>
      <p:ext uri="{BB962C8B-B14F-4D97-AF65-F5344CB8AC3E}">
        <p14:creationId xmlns:p14="http://schemas.microsoft.com/office/powerpoint/2010/main" val="3353862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a:t>Konut finansman sözleşmelerinde koruma (devam)</a:t>
            </a:r>
          </a:p>
          <a:p>
            <a:pPr lvl="1"/>
            <a:r>
              <a:rPr lang="tr-TR" dirty="0"/>
              <a:t>Konut finansman </a:t>
            </a:r>
            <a:r>
              <a:rPr lang="tr-TR" dirty="0" smtClean="0"/>
              <a:t>sözleşmelerinde tüketicinin erken ödeme yapması</a:t>
            </a:r>
          </a:p>
          <a:p>
            <a:pPr lvl="2"/>
            <a:r>
              <a:rPr lang="tr-TR" dirty="0" smtClean="0"/>
              <a:t>Erken ödeme dolayısıyla indirim isteme hakk</a:t>
            </a:r>
            <a:r>
              <a:rPr lang="tr-TR" dirty="0" smtClean="0"/>
              <a:t>ı</a:t>
            </a:r>
          </a:p>
          <a:p>
            <a:pPr lvl="2"/>
            <a:r>
              <a:rPr lang="tr-TR" dirty="0" smtClean="0"/>
              <a:t>Tüketicinin erken ödeme tazminatı isteyebilmesi</a:t>
            </a:r>
          </a:p>
          <a:p>
            <a:pPr lvl="1"/>
            <a:r>
              <a:rPr lang="tr-TR" dirty="0" smtClean="0"/>
              <a:t>Tüketicinin sigorta yapma zorunluluğunun olmaması</a:t>
            </a:r>
          </a:p>
        </p:txBody>
      </p:sp>
    </p:spTree>
    <p:extLst>
      <p:ext uri="{BB962C8B-B14F-4D97-AF65-F5344CB8AC3E}">
        <p14:creationId xmlns:p14="http://schemas.microsoft.com/office/powerpoint/2010/main" val="145946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a:t>Konut finansman sözleşmelerinde koruma (devam)</a:t>
            </a:r>
          </a:p>
          <a:p>
            <a:pPr lvl="1"/>
            <a:r>
              <a:rPr lang="tr-TR" dirty="0" smtClean="0"/>
              <a:t>Hesap açılması hâlinde tüketiciden ek ücret veya masraf istenememesi</a:t>
            </a:r>
          </a:p>
          <a:p>
            <a:pPr lvl="1"/>
            <a:r>
              <a:rPr lang="tr-TR" dirty="0" smtClean="0"/>
              <a:t>Sözleşme ile ilişkili bir kredili mevduat sözleşmesi yapılamayacağı (bağlı işlem yapma yasağı)</a:t>
            </a:r>
          </a:p>
          <a:p>
            <a:r>
              <a:rPr lang="tr-TR" dirty="0" smtClean="0"/>
              <a:t>Ön ödemeli konut satış sözleşmelerindeki koruma</a:t>
            </a:r>
          </a:p>
          <a:p>
            <a:pPr lvl="1"/>
            <a:r>
              <a:rPr lang="tr-TR" dirty="0" smtClean="0"/>
              <a:t>«Ön </a:t>
            </a:r>
            <a:r>
              <a:rPr lang="tr-TR" dirty="0"/>
              <a:t>ödemeli konut satış sözleşmesi, tüketicinin konut amaçlı bir taşınmazın satış bedelini önceden peşin veya taksitle ödemeyi, satıcının da bedelin tamamen veya kısmen ödenmesinden sonra taşınmazı tüketiciye devir veya teslim etmeyi üstlendiği sözleşmedir</a:t>
            </a:r>
            <a:r>
              <a:rPr lang="tr-TR" dirty="0" smtClean="0"/>
              <a:t>.» (TKHK m. 40/1)</a:t>
            </a:r>
            <a:endParaRPr lang="tr-TR" dirty="0"/>
          </a:p>
        </p:txBody>
      </p:sp>
    </p:spTree>
    <p:extLst>
      <p:ext uri="{BB962C8B-B14F-4D97-AF65-F5344CB8AC3E}">
        <p14:creationId xmlns:p14="http://schemas.microsoft.com/office/powerpoint/2010/main" val="4155974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a:t>Ön ödemeli konut satış sözleşmelerindeki </a:t>
            </a:r>
            <a:r>
              <a:rPr lang="tr-TR" dirty="0" smtClean="0"/>
              <a:t>koruma</a:t>
            </a:r>
            <a:r>
              <a:rPr lang="tr-TR" dirty="0"/>
              <a:t> </a:t>
            </a:r>
            <a:r>
              <a:rPr lang="tr-TR" dirty="0" smtClean="0"/>
              <a:t>(devam)</a:t>
            </a:r>
          </a:p>
          <a:p>
            <a:pPr lvl="1"/>
            <a:r>
              <a:rPr lang="tr-TR" dirty="0"/>
              <a:t>Ön ödemeli konut satış </a:t>
            </a:r>
            <a:r>
              <a:rPr lang="tr-TR" dirty="0" smtClean="0"/>
              <a:t>sözleşmelerinde tüketiciyi sözleşme öncesi koruyan hükümler</a:t>
            </a:r>
          </a:p>
          <a:p>
            <a:pPr lvl="1"/>
            <a:r>
              <a:rPr lang="tr-TR" dirty="0" smtClean="0"/>
              <a:t>Şekil zorunluluğu: «</a:t>
            </a:r>
            <a:r>
              <a:rPr lang="en-US" dirty="0" err="1" smtClean="0"/>
              <a:t>Ön</a:t>
            </a:r>
            <a:r>
              <a:rPr lang="en-US" dirty="0" smtClean="0"/>
              <a:t> </a:t>
            </a:r>
            <a:r>
              <a:rPr lang="en-US" dirty="0" err="1"/>
              <a:t>ödemeli</a:t>
            </a:r>
            <a:r>
              <a:rPr lang="en-US" dirty="0"/>
              <a:t> </a:t>
            </a:r>
            <a:r>
              <a:rPr lang="en-US" dirty="0" err="1"/>
              <a:t>konut</a:t>
            </a:r>
            <a:r>
              <a:rPr lang="en-US" dirty="0"/>
              <a:t> </a:t>
            </a:r>
            <a:r>
              <a:rPr lang="en-US" dirty="0" err="1"/>
              <a:t>satışının</a:t>
            </a:r>
            <a:r>
              <a:rPr lang="en-US" dirty="0"/>
              <a:t> </a:t>
            </a:r>
            <a:r>
              <a:rPr lang="en-US" dirty="0" err="1"/>
              <a:t>tapu</a:t>
            </a:r>
            <a:r>
              <a:rPr lang="en-US" dirty="0"/>
              <a:t> </a:t>
            </a:r>
            <a:r>
              <a:rPr lang="en-US" dirty="0" err="1"/>
              <a:t>siciline</a:t>
            </a:r>
            <a:r>
              <a:rPr lang="en-US" dirty="0"/>
              <a:t> </a:t>
            </a:r>
            <a:r>
              <a:rPr lang="en-US" dirty="0" err="1"/>
              <a:t>tescil</a:t>
            </a:r>
            <a:r>
              <a:rPr lang="en-US" dirty="0"/>
              <a:t> </a:t>
            </a:r>
            <a:r>
              <a:rPr lang="en-US" dirty="0" err="1"/>
              <a:t>edilmesi</a:t>
            </a:r>
            <a:r>
              <a:rPr lang="en-US" dirty="0"/>
              <a:t>, </a:t>
            </a:r>
            <a:r>
              <a:rPr lang="en-US" dirty="0" err="1"/>
              <a:t>satış</a:t>
            </a:r>
            <a:r>
              <a:rPr lang="en-US" dirty="0"/>
              <a:t> </a:t>
            </a:r>
            <a:r>
              <a:rPr lang="en-US" dirty="0" err="1"/>
              <a:t>vaadi</a:t>
            </a:r>
            <a:r>
              <a:rPr lang="en-US" dirty="0"/>
              <a:t> </a:t>
            </a:r>
            <a:r>
              <a:rPr lang="en-US" dirty="0" err="1"/>
              <a:t>sözleşmesinin</a:t>
            </a:r>
            <a:r>
              <a:rPr lang="en-US" dirty="0"/>
              <a:t> </a:t>
            </a:r>
            <a:r>
              <a:rPr lang="en-US" dirty="0" err="1"/>
              <a:t>ise</a:t>
            </a:r>
            <a:r>
              <a:rPr lang="en-US" dirty="0"/>
              <a:t> </a:t>
            </a:r>
            <a:r>
              <a:rPr lang="en-US" dirty="0" err="1"/>
              <a:t>noterde</a:t>
            </a:r>
            <a:r>
              <a:rPr lang="en-US" dirty="0"/>
              <a:t> </a:t>
            </a:r>
            <a:r>
              <a:rPr lang="en-US" dirty="0" err="1"/>
              <a:t>düzenleme</a:t>
            </a:r>
            <a:r>
              <a:rPr lang="en-US" dirty="0"/>
              <a:t> </a:t>
            </a:r>
            <a:r>
              <a:rPr lang="en-US" dirty="0" err="1"/>
              <a:t>şeklinde</a:t>
            </a:r>
            <a:r>
              <a:rPr lang="en-US" dirty="0"/>
              <a:t> </a:t>
            </a:r>
            <a:r>
              <a:rPr lang="en-US" dirty="0" err="1"/>
              <a:t>yapılması</a:t>
            </a:r>
            <a:r>
              <a:rPr lang="en-US" dirty="0"/>
              <a:t> </a:t>
            </a:r>
            <a:r>
              <a:rPr lang="en-US" dirty="0" err="1"/>
              <a:t>zorunludur</a:t>
            </a:r>
            <a:r>
              <a:rPr lang="en-US" dirty="0"/>
              <a:t>. </a:t>
            </a:r>
            <a:r>
              <a:rPr lang="en-US" dirty="0" err="1"/>
              <a:t>Aksi</a:t>
            </a:r>
            <a:r>
              <a:rPr lang="en-US" dirty="0"/>
              <a:t> </a:t>
            </a:r>
            <a:r>
              <a:rPr lang="en-US" dirty="0" err="1"/>
              <a:t>hâlde</a:t>
            </a:r>
            <a:r>
              <a:rPr lang="en-US" dirty="0"/>
              <a:t> </a:t>
            </a:r>
            <a:r>
              <a:rPr lang="en-US" dirty="0" err="1"/>
              <a:t>satıcı</a:t>
            </a:r>
            <a:r>
              <a:rPr lang="en-US" dirty="0"/>
              <a:t>, </a:t>
            </a:r>
            <a:r>
              <a:rPr lang="en-US" dirty="0" err="1"/>
              <a:t>sonradan</a:t>
            </a:r>
            <a:r>
              <a:rPr lang="en-US" dirty="0"/>
              <a:t> </a:t>
            </a:r>
            <a:r>
              <a:rPr lang="en-US" dirty="0" err="1"/>
              <a:t>sözleşmenin</a:t>
            </a:r>
            <a:r>
              <a:rPr lang="en-US" dirty="0"/>
              <a:t> </a:t>
            </a:r>
            <a:r>
              <a:rPr lang="en-US" dirty="0" err="1"/>
              <a:t>geçersizliğini</a:t>
            </a:r>
            <a:r>
              <a:rPr lang="en-US" dirty="0"/>
              <a:t> </a:t>
            </a:r>
            <a:r>
              <a:rPr lang="en-US" dirty="0" err="1"/>
              <a:t>tüketicinin</a:t>
            </a:r>
            <a:r>
              <a:rPr lang="en-US" dirty="0"/>
              <a:t> </a:t>
            </a:r>
            <a:r>
              <a:rPr lang="en-US" dirty="0" err="1"/>
              <a:t>aleyhine</a:t>
            </a:r>
            <a:r>
              <a:rPr lang="en-US" dirty="0"/>
              <a:t> </a:t>
            </a:r>
            <a:r>
              <a:rPr lang="en-US" dirty="0" err="1"/>
              <a:t>olacak</a:t>
            </a:r>
            <a:r>
              <a:rPr lang="en-US" dirty="0"/>
              <a:t> </a:t>
            </a:r>
            <a:r>
              <a:rPr lang="en-US" dirty="0" err="1"/>
              <a:t>şekilde</a:t>
            </a:r>
            <a:r>
              <a:rPr lang="en-US" dirty="0"/>
              <a:t> </a:t>
            </a:r>
            <a:r>
              <a:rPr lang="en-US" dirty="0" err="1"/>
              <a:t>ileri</a:t>
            </a:r>
            <a:r>
              <a:rPr lang="en-US" dirty="0"/>
              <a:t> </a:t>
            </a:r>
            <a:r>
              <a:rPr lang="en-US" dirty="0" err="1"/>
              <a:t>süremez</a:t>
            </a:r>
            <a:r>
              <a:rPr lang="en-US" dirty="0" smtClean="0"/>
              <a:t>.</a:t>
            </a:r>
            <a:r>
              <a:rPr lang="tr-TR" smtClean="0"/>
              <a:t>»</a:t>
            </a:r>
            <a:r>
              <a:rPr lang="en-US" smtClean="0"/>
              <a:t> </a:t>
            </a:r>
            <a:r>
              <a:rPr lang="tr-TR" dirty="0" smtClean="0"/>
              <a:t>(TKHK m. 41/1)</a:t>
            </a:r>
          </a:p>
          <a:p>
            <a:pPr lvl="1"/>
            <a:endParaRPr lang="tr-TR" dirty="0"/>
          </a:p>
        </p:txBody>
      </p:sp>
    </p:spTree>
    <p:extLst>
      <p:ext uri="{BB962C8B-B14F-4D97-AF65-F5344CB8AC3E}">
        <p14:creationId xmlns:p14="http://schemas.microsoft.com/office/powerpoint/2010/main" val="1801156719"/>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489</TotalTime>
  <Words>492</Words>
  <Application>Microsoft Office PowerPoint</Application>
  <PresentationFormat>Geniş ekran</PresentationFormat>
  <Paragraphs>41</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Galeri</vt:lpstr>
      <vt:lpstr>Tüketicinin korunması Hukuku</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28</cp:revision>
  <dcterms:created xsi:type="dcterms:W3CDTF">2020-07-01T13:53:34Z</dcterms:created>
  <dcterms:modified xsi:type="dcterms:W3CDTF">2021-03-24T11:10:03Z</dcterms:modified>
</cp:coreProperties>
</file>