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91EE732A-3C6C-453F-A47A-084A55E1A7D8}" type="datetimeFigureOut">
              <a:rPr lang="tr-TR" smtClean="0"/>
              <a:t>30.04.2020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E4E56912-6F7A-4B74-ADDC-510F8C9FAECD}"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1EE732A-3C6C-453F-A47A-084A55E1A7D8}"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4E56912-6F7A-4B74-ADDC-510F8C9FAEC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1EE732A-3C6C-453F-A47A-084A55E1A7D8}"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4E56912-6F7A-4B74-ADDC-510F8C9FAEC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1EE732A-3C6C-453F-A47A-084A55E1A7D8}"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4E56912-6F7A-4B74-ADDC-510F8C9FAEC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1EE732A-3C6C-453F-A47A-084A55E1A7D8}"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4E56912-6F7A-4B74-ADDC-510F8C9FAECD}"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1EE732A-3C6C-453F-A47A-084A55E1A7D8}" type="datetimeFigureOut">
              <a:rPr lang="tr-TR" smtClean="0"/>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4E56912-6F7A-4B74-ADDC-510F8C9FAEC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1EE732A-3C6C-453F-A47A-084A55E1A7D8}" type="datetimeFigureOut">
              <a:rPr lang="tr-TR" smtClean="0"/>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4E56912-6F7A-4B74-ADDC-510F8C9FAEC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91EE732A-3C6C-453F-A47A-084A55E1A7D8}" type="datetimeFigureOut">
              <a:rPr lang="tr-TR" smtClean="0"/>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4E56912-6F7A-4B74-ADDC-510F8C9FAEC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1EE732A-3C6C-453F-A47A-084A55E1A7D8}" type="datetimeFigureOut">
              <a:rPr lang="tr-TR" smtClean="0"/>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4E56912-6F7A-4B74-ADDC-510F8C9FAEC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1EE732A-3C6C-453F-A47A-084A55E1A7D8}" type="datetimeFigureOut">
              <a:rPr lang="tr-TR" smtClean="0"/>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4E56912-6F7A-4B74-ADDC-510F8C9FAEC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91EE732A-3C6C-453F-A47A-084A55E1A7D8}" type="datetimeFigureOut">
              <a:rPr lang="tr-TR" smtClean="0"/>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E4E56912-6F7A-4B74-ADDC-510F8C9FAECD}" type="slidenum">
              <a:rPr lang="tr-TR" smtClean="0"/>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1EE732A-3C6C-453F-A47A-084A55E1A7D8}" type="datetimeFigureOut">
              <a:rPr lang="tr-TR" smtClean="0"/>
              <a:t>30.04.2020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4E56912-6F7A-4B74-ADDC-510F8C9FAECD}" type="slidenum">
              <a:rPr lang="tr-TR" smtClean="0"/>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p:nvPr>
        </p:nvSpPr>
        <p:spPr/>
        <p:txBody>
          <a:bodyPr/>
          <a:lstStyle/>
          <a:p>
            <a:r>
              <a:rPr lang="tr-TR" dirty="0" smtClean="0">
                <a:latin typeface="Comic Sans MS" pitchFamily="66" charset="0"/>
              </a:rPr>
              <a:t>ETİK VE AHLAK</a:t>
            </a:r>
            <a:endParaRPr lang="tr-TR"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066130"/>
          </a:xfrm>
        </p:spPr>
        <p:txBody>
          <a:bodyPr>
            <a:normAutofit/>
          </a:bodyPr>
          <a:lstStyle/>
          <a:p>
            <a:r>
              <a:rPr lang="tr-TR" sz="4000" b="1" dirty="0" smtClean="0">
                <a:latin typeface="Comic Sans MS" pitchFamily="66" charset="0"/>
                <a:cs typeface="Times New Roman" pitchFamily="18" charset="0"/>
              </a:rPr>
              <a:t>AHLAK KAVRAMI</a:t>
            </a:r>
            <a:endParaRPr lang="tr-TR" sz="4000" b="1" dirty="0">
              <a:latin typeface="Comic Sans MS" pitchFamily="66" charset="0"/>
              <a:cs typeface="Times New Roman" pitchFamily="18" charset="0"/>
            </a:endParaRPr>
          </a:p>
        </p:txBody>
      </p:sp>
      <p:sp>
        <p:nvSpPr>
          <p:cNvPr id="3" name="2 İçerik Yer Tutucusu"/>
          <p:cNvSpPr>
            <a:spLocks noGrp="1"/>
          </p:cNvSpPr>
          <p:nvPr>
            <p:ph idx="1"/>
          </p:nvPr>
        </p:nvSpPr>
        <p:spPr>
          <a:xfrm>
            <a:off x="457200" y="1500174"/>
            <a:ext cx="8075240" cy="5025170"/>
          </a:xfrm>
        </p:spPr>
        <p:txBody>
          <a:bodyPr>
            <a:normAutofit/>
          </a:bodyPr>
          <a:lstStyle/>
          <a:p>
            <a:pPr algn="just">
              <a:lnSpc>
                <a:spcPct val="120000"/>
              </a:lnSpc>
              <a:spcBef>
                <a:spcPts val="1200"/>
              </a:spcBef>
              <a:buClr>
                <a:schemeClr val="tx2"/>
              </a:buClr>
              <a:buFont typeface="Wingdings" pitchFamily="2" charset="2"/>
              <a:buChar char="q"/>
            </a:pPr>
            <a:r>
              <a:rPr lang="tr-TR" sz="2200" dirty="0" smtClean="0">
                <a:latin typeface="Comic Sans MS" pitchFamily="66" charset="0"/>
                <a:cs typeface="Times New Roman" pitchFamily="18" charset="0"/>
              </a:rPr>
              <a:t>Bir toplumda iyi ya da kötü olarak kabul edilen davranışları belirleyen yazısız kurallardır ve en iyi yaşama şeklinin ne olduğunu saptamaya çalışır.</a:t>
            </a:r>
          </a:p>
          <a:p>
            <a:pPr algn="just">
              <a:lnSpc>
                <a:spcPct val="120000"/>
              </a:lnSpc>
              <a:spcBef>
                <a:spcPts val="1200"/>
              </a:spcBef>
              <a:buClr>
                <a:schemeClr val="tx2"/>
              </a:buClr>
              <a:buFont typeface="Wingdings" pitchFamily="2" charset="2"/>
              <a:buChar char="q"/>
            </a:pPr>
            <a:r>
              <a:rPr lang="tr-TR" sz="2200" dirty="0" smtClean="0">
                <a:latin typeface="Comic Sans MS" pitchFamily="66" charset="0"/>
                <a:cs typeface="Times New Roman" pitchFamily="18" charset="0"/>
              </a:rPr>
              <a:t>Ahlak, kişi vicdanının belirli hareketleri </a:t>
            </a:r>
            <a:r>
              <a:rPr lang="tr-TR" sz="2200" i="1" dirty="0" smtClean="0">
                <a:latin typeface="Comic Sans MS" pitchFamily="66" charset="0"/>
                <a:cs typeface="Times New Roman" pitchFamily="18" charset="0"/>
              </a:rPr>
              <a:t>doğru </a:t>
            </a:r>
            <a:r>
              <a:rPr lang="tr-TR" sz="2200" dirty="0" smtClean="0">
                <a:latin typeface="Comic Sans MS" pitchFamily="66" charset="0"/>
                <a:cs typeface="Times New Roman" pitchFamily="18" charset="0"/>
              </a:rPr>
              <a:t>ve</a:t>
            </a:r>
            <a:r>
              <a:rPr lang="tr-TR" sz="2200" i="1" dirty="0" smtClean="0">
                <a:latin typeface="Comic Sans MS" pitchFamily="66" charset="0"/>
                <a:cs typeface="Times New Roman" pitchFamily="18" charset="0"/>
              </a:rPr>
              <a:t> iyi </a:t>
            </a:r>
            <a:r>
              <a:rPr lang="tr-TR" sz="2200" dirty="0" smtClean="0">
                <a:latin typeface="Comic Sans MS" pitchFamily="66" charset="0"/>
                <a:cs typeface="Times New Roman" pitchFamily="18" charset="0"/>
              </a:rPr>
              <a:t>olarak sınıflandırmasıdır.</a:t>
            </a:r>
          </a:p>
          <a:p>
            <a:pPr algn="just">
              <a:lnSpc>
                <a:spcPct val="120000"/>
              </a:lnSpc>
              <a:spcBef>
                <a:spcPts val="1200"/>
              </a:spcBef>
              <a:buClr>
                <a:schemeClr val="tx2"/>
              </a:buClr>
              <a:buFont typeface="Wingdings" pitchFamily="2" charset="2"/>
              <a:buChar char="q"/>
            </a:pPr>
            <a:r>
              <a:rPr lang="tr-TR" sz="2200" dirty="0" smtClean="0">
                <a:latin typeface="Comic Sans MS" pitchFamily="66" charset="0"/>
                <a:cs typeface="Times New Roman" pitchFamily="18" charset="0"/>
              </a:rPr>
              <a:t>Ahlak herkesin onayını almış, uzlaşılmış bir çerçevedir.</a:t>
            </a:r>
          </a:p>
          <a:p>
            <a:pPr algn="just">
              <a:lnSpc>
                <a:spcPct val="120000"/>
              </a:lnSpc>
              <a:spcBef>
                <a:spcPts val="1200"/>
              </a:spcBef>
              <a:buClr>
                <a:schemeClr val="tx2"/>
              </a:buClr>
              <a:buFont typeface="Wingdings" pitchFamily="2" charset="2"/>
              <a:buChar char="q"/>
            </a:pPr>
            <a:r>
              <a:rPr lang="tr-TR" sz="2200" dirty="0" smtClean="0">
                <a:latin typeface="Comic Sans MS" pitchFamily="66" charset="0"/>
                <a:cs typeface="Times New Roman" pitchFamily="18" charset="0"/>
              </a:rPr>
              <a:t>Ahlak kuralları koşullara göre değişebilir, esnek bir yapıya sahiptir. Belirli zamanlarda, belirli toplumlara göre oluşabilmekte ve bölgelere göre farklılık gösterebilmektedir.</a:t>
            </a:r>
            <a:endParaRPr lang="tr-TR" sz="2200"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2</a:t>
            </a:fld>
            <a:endParaRPr lang="tr-TR" dirty="0"/>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066130"/>
          </a:xfrm>
        </p:spPr>
        <p:txBody>
          <a:bodyPr>
            <a:normAutofit/>
          </a:bodyPr>
          <a:lstStyle/>
          <a:p>
            <a:r>
              <a:rPr lang="tr-TR" sz="4000" b="1" dirty="0" smtClean="0">
                <a:latin typeface="Comic Sans MS" pitchFamily="66" charset="0"/>
                <a:cs typeface="Times New Roman" pitchFamily="18" charset="0"/>
              </a:rPr>
              <a:t>AHLAK KAVRAMI</a:t>
            </a:r>
            <a:endParaRPr lang="tr-TR" sz="4000" b="1" dirty="0">
              <a:latin typeface="Comic Sans MS" pitchFamily="66" charset="0"/>
              <a:cs typeface="Times New Roman" pitchFamily="18" charset="0"/>
            </a:endParaRPr>
          </a:p>
        </p:txBody>
      </p:sp>
      <p:sp>
        <p:nvSpPr>
          <p:cNvPr id="3" name="2 İçerik Yer Tutucusu"/>
          <p:cNvSpPr>
            <a:spLocks noGrp="1"/>
          </p:cNvSpPr>
          <p:nvPr>
            <p:ph idx="1"/>
          </p:nvPr>
        </p:nvSpPr>
        <p:spPr>
          <a:xfrm>
            <a:off x="457200" y="1556792"/>
            <a:ext cx="8003232" cy="4536504"/>
          </a:xfrm>
        </p:spPr>
        <p:txBody>
          <a:bodyPr>
            <a:normAutofit fontScale="92500"/>
          </a:bodyPr>
          <a:lstStyle/>
          <a:p>
            <a:pPr algn="just">
              <a:lnSpc>
                <a:spcPct val="120000"/>
              </a:lnSpc>
              <a:buClr>
                <a:schemeClr val="accent1">
                  <a:lumMod val="75000"/>
                </a:schemeClr>
              </a:buClr>
              <a:buSzPct val="100000"/>
              <a:buNone/>
            </a:pPr>
            <a:r>
              <a:rPr lang="tr-TR" dirty="0" smtClean="0">
                <a:latin typeface="Comic Sans MS" pitchFamily="66" charset="0"/>
                <a:cs typeface="Times New Roman" pitchFamily="18" charset="0"/>
              </a:rPr>
              <a:t>Bir sosyal bilim dalı olarak toplum içerisinde oluşmuş örf ve adetlerin, değer yargılarının, normların ve kuralların oluşturduğu sistem bütünüdür. </a:t>
            </a:r>
          </a:p>
          <a:p>
            <a:pPr algn="just">
              <a:lnSpc>
                <a:spcPct val="120000"/>
              </a:lnSpc>
              <a:buClr>
                <a:schemeClr val="accent1">
                  <a:lumMod val="75000"/>
                </a:schemeClr>
              </a:buClr>
              <a:buSzPct val="100000"/>
              <a:buNone/>
            </a:pPr>
            <a:r>
              <a:rPr lang="tr-TR" b="1" dirty="0" smtClean="0">
                <a:latin typeface="Comic Sans MS" pitchFamily="66" charset="0"/>
                <a:cs typeface="Times New Roman" pitchFamily="18" charset="0"/>
              </a:rPr>
              <a:t>Konuları;</a:t>
            </a:r>
          </a:p>
          <a:p>
            <a:pPr lvl="1" algn="just">
              <a:lnSpc>
                <a:spcPct val="120000"/>
              </a:lnSpc>
              <a:buClr>
                <a:schemeClr val="accent1">
                  <a:lumMod val="75000"/>
                </a:schemeClr>
              </a:buClr>
              <a:buSzPct val="100000"/>
              <a:buFont typeface="Wingdings" pitchFamily="2" charset="2"/>
              <a:buChar char="q"/>
            </a:pPr>
            <a:r>
              <a:rPr lang="tr-TR" dirty="0" smtClean="0">
                <a:latin typeface="Comic Sans MS" pitchFamily="66" charset="0"/>
                <a:cs typeface="Times New Roman" pitchFamily="18" charset="0"/>
              </a:rPr>
              <a:t> </a:t>
            </a:r>
            <a:r>
              <a:rPr lang="tr-TR" dirty="0" smtClean="0">
                <a:latin typeface="Comic Sans MS" pitchFamily="66" charset="0"/>
                <a:cs typeface="Times New Roman" pitchFamily="18" charset="0"/>
              </a:rPr>
              <a:t>İyi </a:t>
            </a:r>
            <a:r>
              <a:rPr lang="tr-TR" dirty="0" smtClean="0">
                <a:latin typeface="Comic Sans MS" pitchFamily="66" charset="0"/>
                <a:cs typeface="Times New Roman" pitchFamily="18" charset="0"/>
              </a:rPr>
              <a:t>ve kötünün ayırt edilmesi,</a:t>
            </a:r>
          </a:p>
          <a:p>
            <a:pPr lvl="1" algn="just">
              <a:lnSpc>
                <a:spcPct val="120000"/>
              </a:lnSpc>
              <a:buClr>
                <a:schemeClr val="accent1">
                  <a:lumMod val="75000"/>
                </a:schemeClr>
              </a:buClr>
              <a:buSzPct val="100000"/>
              <a:buFont typeface="Wingdings" pitchFamily="2" charset="2"/>
              <a:buChar char="q"/>
            </a:pPr>
            <a:r>
              <a:rPr lang="tr-TR" dirty="0" smtClean="0">
                <a:latin typeface="Comic Sans MS" pitchFamily="66" charset="0"/>
                <a:cs typeface="Times New Roman" pitchFamily="18" charset="0"/>
              </a:rPr>
              <a:t> </a:t>
            </a:r>
            <a:r>
              <a:rPr lang="tr-TR" dirty="0" smtClean="0">
                <a:latin typeface="Comic Sans MS" pitchFamily="66" charset="0"/>
                <a:cs typeface="Times New Roman" pitchFamily="18" charset="0"/>
              </a:rPr>
              <a:t>Doğru </a:t>
            </a:r>
            <a:r>
              <a:rPr lang="tr-TR" dirty="0" smtClean="0">
                <a:latin typeface="Comic Sans MS" pitchFamily="66" charset="0"/>
                <a:cs typeface="Times New Roman" pitchFamily="18" charset="0"/>
              </a:rPr>
              <a:t>ve yanlışın belirlenmesi,</a:t>
            </a:r>
          </a:p>
          <a:p>
            <a:pPr lvl="1" algn="just">
              <a:lnSpc>
                <a:spcPct val="120000"/>
              </a:lnSpc>
              <a:buClr>
                <a:schemeClr val="accent1">
                  <a:lumMod val="75000"/>
                </a:schemeClr>
              </a:buClr>
              <a:buSzPct val="100000"/>
              <a:buFont typeface="Wingdings" pitchFamily="2" charset="2"/>
              <a:buChar char="q"/>
            </a:pPr>
            <a:r>
              <a:rPr lang="tr-TR" dirty="0" smtClean="0">
                <a:latin typeface="Comic Sans MS" pitchFamily="66" charset="0"/>
                <a:cs typeface="Times New Roman" pitchFamily="18" charset="0"/>
              </a:rPr>
              <a:t> </a:t>
            </a:r>
            <a:r>
              <a:rPr lang="tr-TR" dirty="0" smtClean="0">
                <a:latin typeface="Comic Sans MS" pitchFamily="66" charset="0"/>
                <a:cs typeface="Times New Roman" pitchFamily="18" charset="0"/>
              </a:rPr>
              <a:t>Yapması </a:t>
            </a:r>
            <a:r>
              <a:rPr lang="tr-TR" dirty="0" smtClean="0">
                <a:latin typeface="Comic Sans MS" pitchFamily="66" charset="0"/>
                <a:cs typeface="Times New Roman" pitchFamily="18" charset="0"/>
              </a:rPr>
              <a:t>gereken ya da yapılması beklenen davranış ve eylemlerin tespit edilmesi,</a:t>
            </a:r>
          </a:p>
          <a:p>
            <a:pPr lvl="1" algn="just">
              <a:lnSpc>
                <a:spcPct val="120000"/>
              </a:lnSpc>
              <a:buClr>
                <a:schemeClr val="accent1">
                  <a:lumMod val="75000"/>
                </a:schemeClr>
              </a:buClr>
              <a:buSzPct val="100000"/>
              <a:buFont typeface="Wingdings" pitchFamily="2" charset="2"/>
              <a:buChar char="q"/>
            </a:pPr>
            <a:r>
              <a:rPr lang="tr-TR" dirty="0" smtClean="0">
                <a:latin typeface="Comic Sans MS" pitchFamily="66" charset="0"/>
                <a:cs typeface="Times New Roman" pitchFamily="18" charset="0"/>
              </a:rPr>
              <a:t> İstenen </a:t>
            </a:r>
            <a:r>
              <a:rPr lang="tr-TR" dirty="0" smtClean="0">
                <a:latin typeface="Comic Sans MS" pitchFamily="66" charset="0"/>
                <a:cs typeface="Times New Roman" pitchFamily="18" charset="0"/>
              </a:rPr>
              <a:t>davranış ve eylemlerin tespit edilmesi.</a:t>
            </a: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3</a:t>
            </a:fld>
            <a:endParaRPr lang="tr-TR"/>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14290"/>
            <a:ext cx="8229600" cy="1143000"/>
          </a:xfrm>
        </p:spPr>
        <p:txBody>
          <a:bodyPr>
            <a:normAutofit/>
          </a:bodyPr>
          <a:lstStyle/>
          <a:p>
            <a:r>
              <a:rPr lang="tr-TR" sz="3600" b="1" dirty="0" smtClean="0">
                <a:latin typeface="Comic Sans MS" pitchFamily="66" charset="0"/>
              </a:rPr>
              <a:t>ETİK TEORİLERİ</a:t>
            </a:r>
            <a:endParaRPr lang="tr-TR" sz="3600" b="1" dirty="0">
              <a:latin typeface="Comic Sans MS" pitchFamily="66" charset="0"/>
            </a:endParaRPr>
          </a:p>
        </p:txBody>
      </p:sp>
      <p:sp>
        <p:nvSpPr>
          <p:cNvPr id="3" name="2 İçerik Yer Tutucusu"/>
          <p:cNvSpPr>
            <a:spLocks noGrp="1"/>
          </p:cNvSpPr>
          <p:nvPr>
            <p:ph idx="1"/>
          </p:nvPr>
        </p:nvSpPr>
        <p:spPr>
          <a:xfrm>
            <a:off x="457200" y="1428736"/>
            <a:ext cx="8258204" cy="5045216"/>
          </a:xfrm>
        </p:spPr>
        <p:txBody>
          <a:bodyPr>
            <a:normAutofit fontScale="77500" lnSpcReduction="20000"/>
          </a:bodyPr>
          <a:lstStyle/>
          <a:p>
            <a:pPr algn="just">
              <a:lnSpc>
                <a:spcPct val="140000"/>
              </a:lnSpc>
              <a:spcBef>
                <a:spcPts val="600"/>
              </a:spcBef>
              <a:buClr>
                <a:schemeClr val="accent1">
                  <a:lumMod val="50000"/>
                </a:schemeClr>
              </a:buClr>
              <a:buFont typeface="Wingdings" pitchFamily="2" charset="2"/>
              <a:buChar char="q"/>
            </a:pPr>
            <a:r>
              <a:rPr lang="tr-TR" b="1" i="1" dirty="0" smtClean="0">
                <a:latin typeface="Comic Sans MS" pitchFamily="66" charset="0"/>
                <a:cs typeface="Times New Roman" pitchFamily="18" charset="0"/>
              </a:rPr>
              <a:t>Teolojik </a:t>
            </a:r>
            <a:r>
              <a:rPr lang="tr-TR" b="1" i="1" dirty="0" smtClean="0">
                <a:latin typeface="Comic Sans MS" pitchFamily="66" charset="0"/>
                <a:cs typeface="Times New Roman" pitchFamily="18" charset="0"/>
              </a:rPr>
              <a:t>Yaklaşım (Sonuçsallık):</a:t>
            </a:r>
            <a:r>
              <a:rPr lang="tr-TR" b="1" dirty="0" smtClean="0">
                <a:latin typeface="Comic Sans MS" pitchFamily="66" charset="0"/>
                <a:cs typeface="Times New Roman" pitchFamily="18" charset="0"/>
              </a:rPr>
              <a:t>  </a:t>
            </a:r>
            <a:r>
              <a:rPr lang="tr-TR" dirty="0" smtClean="0">
                <a:latin typeface="Comic Sans MS" pitchFamily="66" charset="0"/>
                <a:cs typeface="Times New Roman" pitchFamily="18" charset="0"/>
              </a:rPr>
              <a:t>İki sınıflama yapılır. </a:t>
            </a:r>
            <a:r>
              <a:rPr lang="tr-TR" u="sng" dirty="0" smtClean="0">
                <a:latin typeface="Comic Sans MS" pitchFamily="66" charset="0"/>
                <a:cs typeface="Times New Roman" pitchFamily="18" charset="0"/>
              </a:rPr>
              <a:t>Birincisi</a:t>
            </a:r>
            <a:r>
              <a:rPr lang="tr-TR" dirty="0" smtClean="0">
                <a:latin typeface="Comic Sans MS" pitchFamily="66" charset="0"/>
                <a:cs typeface="Times New Roman" pitchFamily="18" charset="0"/>
              </a:rPr>
              <a:t>, sadece birkaç sonuçsalcının savunduğu egoizm olarak adlandırılan bireyci yaklaşımdır. Buna gör doğru eylem, tüm alternatifler arasından bireyin çıkarını maksimum yapan yani bireye en yüksek faydayı veya en az zararı veren sonucun olduğu eylemdir.</a:t>
            </a:r>
          </a:p>
          <a:p>
            <a:pPr algn="just">
              <a:lnSpc>
                <a:spcPct val="140000"/>
              </a:lnSpc>
              <a:spcBef>
                <a:spcPts val="600"/>
              </a:spcBef>
              <a:buClr>
                <a:schemeClr val="accent1">
                  <a:lumMod val="50000"/>
                </a:schemeClr>
              </a:buClr>
              <a:buFont typeface="Wingdings" pitchFamily="2" charset="2"/>
              <a:buChar char="q"/>
            </a:pPr>
            <a:r>
              <a:rPr lang="tr-TR" b="1" i="1" dirty="0" smtClean="0">
                <a:latin typeface="Comic Sans MS" pitchFamily="66" charset="0"/>
                <a:cs typeface="Times New Roman" pitchFamily="18" charset="0"/>
              </a:rPr>
              <a:t>Faydacılık Teorisi: </a:t>
            </a:r>
            <a:r>
              <a:rPr lang="tr-TR" dirty="0" smtClean="0">
                <a:latin typeface="Comic Sans MS" pitchFamily="66" charset="0"/>
                <a:cs typeface="Times New Roman" pitchFamily="18" charset="0"/>
              </a:rPr>
              <a:t>sonuçsalcıların </a:t>
            </a:r>
            <a:r>
              <a:rPr lang="tr-TR" dirty="0">
                <a:latin typeface="Comic Sans MS" pitchFamily="66" charset="0"/>
                <a:cs typeface="Times New Roman" pitchFamily="18" charset="0"/>
              </a:rPr>
              <a:t>birçoğu tarafından savunulan ve doğru eylemin sadece tek bir birey ile yani “ben” ile ilgili olduğu savını reddeden faydacılık teorisidir.</a:t>
            </a:r>
          </a:p>
          <a:p>
            <a:pPr algn="just">
              <a:lnSpc>
                <a:spcPct val="140000"/>
              </a:lnSpc>
              <a:spcBef>
                <a:spcPts val="600"/>
              </a:spcBef>
              <a:buClr>
                <a:schemeClr val="accent1">
                  <a:lumMod val="50000"/>
                </a:schemeClr>
              </a:buClr>
              <a:buFont typeface="Wingdings" pitchFamily="2" charset="2"/>
              <a:buChar char="q"/>
            </a:pPr>
            <a:r>
              <a:rPr lang="tr-TR" b="1" i="1" dirty="0" err="1">
                <a:latin typeface="Comic Sans MS" pitchFamily="66" charset="0"/>
                <a:cs typeface="Times New Roman" pitchFamily="18" charset="0"/>
              </a:rPr>
              <a:t>Sonuçsalcı</a:t>
            </a:r>
            <a:r>
              <a:rPr lang="tr-TR" b="1" i="1" dirty="0">
                <a:latin typeface="Comic Sans MS" pitchFamily="66" charset="0"/>
                <a:cs typeface="Times New Roman" pitchFamily="18" charset="0"/>
              </a:rPr>
              <a:t> ahlak teorilerine göre, </a:t>
            </a:r>
            <a:r>
              <a:rPr lang="tr-TR" dirty="0">
                <a:latin typeface="Comic Sans MS" pitchFamily="66" charset="0"/>
                <a:cs typeface="Times New Roman" pitchFamily="18" charset="0"/>
              </a:rPr>
              <a:t>bir eylem veya oluşun iyi veya kötülüğünü sonuçlar belirler. İki alt başlık halinde incelenir.</a:t>
            </a:r>
          </a:p>
          <a:p>
            <a:pPr algn="just">
              <a:lnSpc>
                <a:spcPct val="140000"/>
              </a:lnSpc>
              <a:spcBef>
                <a:spcPts val="600"/>
              </a:spcBef>
              <a:buClr>
                <a:schemeClr val="accent1">
                  <a:lumMod val="50000"/>
                </a:schemeClr>
              </a:buClr>
              <a:buFont typeface="Wingdings" pitchFamily="2" charset="2"/>
              <a:buChar char="q"/>
            </a:pPr>
            <a:r>
              <a:rPr lang="tr-TR" i="1" dirty="0">
                <a:latin typeface="Comic Sans MS" pitchFamily="66" charset="0"/>
                <a:cs typeface="Times New Roman" pitchFamily="18" charset="0"/>
              </a:rPr>
              <a:t>Egoizm, Faydacılık</a:t>
            </a:r>
          </a:p>
          <a:p>
            <a:pPr algn="just">
              <a:lnSpc>
                <a:spcPct val="140000"/>
              </a:lnSpc>
              <a:spcBef>
                <a:spcPts val="600"/>
              </a:spcBef>
              <a:buClr>
                <a:schemeClr val="accent1">
                  <a:lumMod val="50000"/>
                </a:schemeClr>
              </a:buClr>
              <a:buFont typeface="Wingdings" pitchFamily="2" charset="2"/>
              <a:buChar char="q"/>
            </a:pPr>
            <a:endParaRPr lang="tr-TR" i="1" u="sng"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4</a:t>
            </a:fld>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142852"/>
            <a:ext cx="8229600" cy="1143000"/>
          </a:xfrm>
        </p:spPr>
        <p:txBody>
          <a:bodyPr>
            <a:normAutofit/>
          </a:bodyPr>
          <a:lstStyle/>
          <a:p>
            <a:r>
              <a:rPr lang="tr-TR" sz="3600" b="1" dirty="0" smtClean="0">
                <a:latin typeface="Comic Sans MS" pitchFamily="66" charset="0"/>
              </a:rPr>
              <a:t>ETİK TEORİLERİ</a:t>
            </a:r>
            <a:endParaRPr lang="tr-TR" sz="3600" b="1" dirty="0">
              <a:latin typeface="Comic Sans MS" pitchFamily="66" charset="0"/>
            </a:endParaRPr>
          </a:p>
        </p:txBody>
      </p:sp>
      <p:sp>
        <p:nvSpPr>
          <p:cNvPr id="3" name="2 İçerik Yer Tutucusu"/>
          <p:cNvSpPr>
            <a:spLocks noGrp="1"/>
          </p:cNvSpPr>
          <p:nvPr>
            <p:ph idx="1"/>
          </p:nvPr>
        </p:nvSpPr>
        <p:spPr>
          <a:xfrm>
            <a:off x="457200" y="1357298"/>
            <a:ext cx="8229600" cy="4889186"/>
          </a:xfrm>
        </p:spPr>
        <p:txBody>
          <a:bodyPr>
            <a:normAutofit/>
          </a:bodyPr>
          <a:lstStyle/>
          <a:p>
            <a:pPr algn="just">
              <a:lnSpc>
                <a:spcPct val="120000"/>
              </a:lnSpc>
              <a:spcBef>
                <a:spcPts val="1200"/>
              </a:spcBef>
              <a:buClr>
                <a:schemeClr val="tx2">
                  <a:lumMod val="50000"/>
                </a:schemeClr>
              </a:buClr>
              <a:buFont typeface="Wingdings" pitchFamily="2" charset="2"/>
              <a:buChar char="q"/>
            </a:pPr>
            <a:r>
              <a:rPr lang="tr-TR" sz="2200" i="1" dirty="0" smtClean="0">
                <a:latin typeface="Comic Sans MS" pitchFamily="66" charset="0"/>
                <a:cs typeface="Times New Roman" pitchFamily="18" charset="0"/>
              </a:rPr>
              <a:t>Bireyci </a:t>
            </a:r>
            <a:r>
              <a:rPr lang="tr-TR" sz="2200" i="1" dirty="0" smtClean="0">
                <a:latin typeface="Comic Sans MS" pitchFamily="66" charset="0"/>
                <a:cs typeface="Times New Roman" pitchFamily="18" charset="0"/>
              </a:rPr>
              <a:t>Yaklaşım</a:t>
            </a:r>
            <a:r>
              <a:rPr lang="tr-TR" sz="2200" dirty="0" smtClean="0">
                <a:latin typeface="Comic Sans MS" pitchFamily="66" charset="0"/>
                <a:cs typeface="Times New Roman" pitchFamily="18" charset="0"/>
              </a:rPr>
              <a:t>, Egoizm olarak da isimlendirilir.</a:t>
            </a:r>
          </a:p>
          <a:p>
            <a:pPr algn="just">
              <a:lnSpc>
                <a:spcPct val="120000"/>
              </a:lnSpc>
              <a:spcBef>
                <a:spcPts val="1200"/>
              </a:spcBef>
              <a:buClr>
                <a:schemeClr val="tx2">
                  <a:lumMod val="50000"/>
                </a:schemeClr>
              </a:buClr>
              <a:buFont typeface="Wingdings" pitchFamily="2" charset="2"/>
              <a:buChar char="q"/>
            </a:pPr>
            <a:r>
              <a:rPr lang="tr-TR" sz="2200" dirty="0" smtClean="0">
                <a:latin typeface="Comic Sans MS" pitchFamily="66" charset="0"/>
                <a:cs typeface="Times New Roman" pitchFamily="18" charset="0"/>
              </a:rPr>
              <a:t>Doğrunun uzun dönemde bireye yarar sağlayan davranış ya da yaklaşım biçimi olduğunu kabul eder. Bireyler, kendilerine uzun dönemde en çok faydayı sağlayacak duruma göre karar verir.</a:t>
            </a:r>
          </a:p>
          <a:p>
            <a:pPr algn="just">
              <a:lnSpc>
                <a:spcPct val="120000"/>
              </a:lnSpc>
              <a:spcBef>
                <a:spcPts val="1200"/>
              </a:spcBef>
              <a:buClr>
                <a:schemeClr val="tx2">
                  <a:lumMod val="50000"/>
                </a:schemeClr>
              </a:buClr>
              <a:buFont typeface="Wingdings" pitchFamily="2" charset="2"/>
              <a:buChar char="q"/>
            </a:pPr>
            <a:r>
              <a:rPr lang="tr-TR" sz="2200" dirty="0" smtClean="0">
                <a:latin typeface="Comic Sans MS" pitchFamily="66" charset="0"/>
                <a:cs typeface="Times New Roman" pitchFamily="18" charset="0"/>
              </a:rPr>
              <a:t>En önemli husus, bireyin iyi- kötü değerlendirmesinde kendisine en büyük yararı sağlayacak sonuçtur.</a:t>
            </a:r>
          </a:p>
          <a:p>
            <a:pPr algn="just">
              <a:lnSpc>
                <a:spcPct val="120000"/>
              </a:lnSpc>
              <a:spcBef>
                <a:spcPts val="1200"/>
              </a:spcBef>
              <a:buClr>
                <a:schemeClr val="tx2">
                  <a:lumMod val="50000"/>
                </a:schemeClr>
              </a:buClr>
              <a:buFont typeface="Wingdings" pitchFamily="2" charset="2"/>
              <a:buChar char="q"/>
            </a:pPr>
            <a:r>
              <a:rPr lang="tr-TR" sz="2200" dirty="0" smtClean="0">
                <a:latin typeface="Comic Sans MS" pitchFamily="66" charset="0"/>
                <a:cs typeface="Times New Roman" pitchFamily="18" charset="0"/>
              </a:rPr>
              <a:t>Bu yönteme yöneltilen eleştiri, bireysel yararın bireysel çıkara dönüşmesi nedeni ile uygulamada sapmaların olduğu yönündedir.</a:t>
            </a:r>
            <a:endParaRPr lang="tr-TR" sz="2200"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85728"/>
            <a:ext cx="8229600" cy="1143000"/>
          </a:xfrm>
        </p:spPr>
        <p:txBody>
          <a:bodyPr>
            <a:normAutofit/>
          </a:bodyPr>
          <a:lstStyle/>
          <a:p>
            <a:r>
              <a:rPr lang="tr-TR" sz="3600" b="1" dirty="0" smtClean="0">
                <a:latin typeface="Comic Sans MS" pitchFamily="66" charset="0"/>
              </a:rPr>
              <a:t>ETİK TEORİLERİ</a:t>
            </a:r>
            <a:endParaRPr lang="tr-TR" sz="3600" b="1" dirty="0">
              <a:latin typeface="Comic Sans MS" pitchFamily="66" charset="0"/>
            </a:endParaRPr>
          </a:p>
        </p:txBody>
      </p:sp>
      <p:sp>
        <p:nvSpPr>
          <p:cNvPr id="3" name="2 İçerik Yer Tutucusu"/>
          <p:cNvSpPr>
            <a:spLocks noGrp="1"/>
          </p:cNvSpPr>
          <p:nvPr>
            <p:ph idx="1"/>
          </p:nvPr>
        </p:nvSpPr>
        <p:spPr>
          <a:xfrm>
            <a:off x="457200" y="1571612"/>
            <a:ext cx="8229600" cy="4752988"/>
          </a:xfrm>
        </p:spPr>
        <p:txBody>
          <a:bodyPr>
            <a:normAutofit/>
          </a:bodyPr>
          <a:lstStyle/>
          <a:p>
            <a:pPr algn="just">
              <a:lnSpc>
                <a:spcPct val="120000"/>
              </a:lnSpc>
              <a:spcBef>
                <a:spcPts val="1200"/>
              </a:spcBef>
            </a:pPr>
            <a:r>
              <a:rPr lang="tr-TR" sz="2200" i="1" dirty="0" smtClean="0">
                <a:latin typeface="Comic Sans MS" pitchFamily="66" charset="0"/>
                <a:cs typeface="Times New Roman" pitchFamily="18" charset="0"/>
              </a:rPr>
              <a:t>Faydacı </a:t>
            </a:r>
            <a:r>
              <a:rPr lang="tr-TR" sz="2200" i="1" dirty="0" smtClean="0">
                <a:latin typeface="Comic Sans MS" pitchFamily="66" charset="0"/>
                <a:cs typeface="Times New Roman" pitchFamily="18" charset="0"/>
              </a:rPr>
              <a:t>Yaklaşım,</a:t>
            </a:r>
            <a:r>
              <a:rPr lang="tr-TR" sz="2200" dirty="0" smtClean="0">
                <a:latin typeface="Comic Sans MS" pitchFamily="66" charset="0"/>
                <a:cs typeface="Times New Roman" pitchFamily="18" charset="0"/>
              </a:rPr>
              <a:t> Bireyin yararlı şeyleri satın almasını sağlayan kalitedir ve gerçekte bireyler bunları faydalı gördükleri için satın alırlar. </a:t>
            </a:r>
          </a:p>
          <a:p>
            <a:pPr algn="just">
              <a:lnSpc>
                <a:spcPct val="120000"/>
              </a:lnSpc>
              <a:spcBef>
                <a:spcPts val="1200"/>
              </a:spcBef>
            </a:pPr>
            <a:r>
              <a:rPr lang="tr-TR" sz="2200" dirty="0" smtClean="0">
                <a:latin typeface="Comic Sans MS" pitchFamily="66" charset="0"/>
                <a:cs typeface="Times New Roman" pitchFamily="18" charset="0"/>
              </a:rPr>
              <a:t>İstek mutluluk yaklaşımına ağırlık verir. Bu yaklaşımda fayda deneysel veya zihinsel durumlarından ziyade bireylerin fiili tercihlerini ifade eder.</a:t>
            </a:r>
          </a:p>
          <a:p>
            <a:pPr algn="just">
              <a:lnSpc>
                <a:spcPct val="120000"/>
              </a:lnSpc>
              <a:spcBef>
                <a:spcPts val="1200"/>
              </a:spcBef>
            </a:pPr>
            <a:r>
              <a:rPr lang="tr-TR" sz="2200" dirty="0" smtClean="0">
                <a:latin typeface="Comic Sans MS" pitchFamily="66" charset="0"/>
                <a:cs typeface="Times New Roman" pitchFamily="18" charset="0"/>
              </a:rPr>
              <a:t>Bütün faydacılar için faydanın prensibi, ahlaki olarak doğru veya yanlış davranışların tespiti için isteğin nihai kaynağıdır.</a:t>
            </a:r>
          </a:p>
          <a:p>
            <a:pPr algn="just">
              <a:lnSpc>
                <a:spcPct val="120000"/>
              </a:lnSpc>
              <a:spcBef>
                <a:spcPts val="1200"/>
              </a:spcBef>
            </a:pPr>
            <a:r>
              <a:rPr lang="tr-TR" sz="2200" dirty="0" smtClean="0">
                <a:latin typeface="Comic Sans MS" pitchFamily="66" charset="0"/>
                <a:cs typeface="Times New Roman" pitchFamily="18" charset="0"/>
              </a:rPr>
              <a:t>En fazla faydayı sağlayacak kararın doğru olduğu savunulur.</a:t>
            </a:r>
            <a:endParaRPr lang="tr-TR" sz="2200"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74638"/>
            <a:ext cx="8496944" cy="778098"/>
          </a:xfrm>
        </p:spPr>
        <p:txBody>
          <a:bodyPr>
            <a:normAutofit/>
          </a:bodyPr>
          <a:lstStyle/>
          <a:p>
            <a:r>
              <a:rPr lang="tr-TR" sz="3200" b="1" dirty="0" smtClean="0">
                <a:latin typeface="Comic Sans MS" pitchFamily="66" charset="0"/>
                <a:cs typeface="Times New Roman" pitchFamily="18" charset="0"/>
              </a:rPr>
              <a:t>ETİK VE AHLAK</a:t>
            </a:r>
            <a:endParaRPr lang="tr-TR" sz="3200" b="1" dirty="0">
              <a:latin typeface="Comic Sans MS" pitchFamily="66" charset="0"/>
              <a:cs typeface="Times New Roman" pitchFamily="18" charset="0"/>
            </a:endParaRPr>
          </a:p>
        </p:txBody>
      </p:sp>
      <p:sp>
        <p:nvSpPr>
          <p:cNvPr id="3" name="2 İçerik Yer Tutucusu"/>
          <p:cNvSpPr>
            <a:spLocks noGrp="1"/>
          </p:cNvSpPr>
          <p:nvPr>
            <p:ph idx="1"/>
          </p:nvPr>
        </p:nvSpPr>
        <p:spPr>
          <a:xfrm>
            <a:off x="457200" y="1196752"/>
            <a:ext cx="8075240" cy="5328592"/>
          </a:xfrm>
        </p:spPr>
        <p:txBody>
          <a:bodyPr>
            <a:normAutofit/>
          </a:bodyPr>
          <a:lstStyle/>
          <a:p>
            <a:pPr algn="just">
              <a:lnSpc>
                <a:spcPct val="120000"/>
              </a:lnSpc>
              <a:spcBef>
                <a:spcPts val="1200"/>
              </a:spcBef>
              <a:buClr>
                <a:schemeClr val="accent1">
                  <a:lumMod val="50000"/>
                </a:schemeClr>
              </a:buClr>
              <a:buFont typeface="Wingdings" pitchFamily="2" charset="2"/>
              <a:buChar char="q"/>
            </a:pPr>
            <a:r>
              <a:rPr lang="tr-TR" sz="2200" i="1" dirty="0" smtClean="0">
                <a:latin typeface="Comic Sans MS" pitchFamily="66" charset="0"/>
                <a:cs typeface="Times New Roman" pitchFamily="18" charset="0"/>
              </a:rPr>
              <a:t>Etik</a:t>
            </a:r>
            <a:r>
              <a:rPr lang="tr-TR" sz="2200" dirty="0" smtClean="0">
                <a:latin typeface="Comic Sans MS" pitchFamily="66" charset="0"/>
                <a:cs typeface="Times New Roman" pitchFamily="18" charset="0"/>
              </a:rPr>
              <a:t> bir ahlak felsefesidir; </a:t>
            </a:r>
            <a:r>
              <a:rPr lang="tr-TR" sz="2200" i="1" dirty="0" smtClean="0">
                <a:latin typeface="Comic Sans MS" pitchFamily="66" charset="0"/>
                <a:cs typeface="Times New Roman" pitchFamily="18" charset="0"/>
              </a:rPr>
              <a:t>ahlaksa</a:t>
            </a:r>
            <a:r>
              <a:rPr lang="tr-TR" sz="2200" dirty="0" smtClean="0">
                <a:latin typeface="Comic Sans MS" pitchFamily="66" charset="0"/>
                <a:cs typeface="Times New Roman" pitchFamily="18" charset="0"/>
              </a:rPr>
              <a:t> toplum içinde bir arada yaşama sorunlarını düzenleyen kurallardan, değerlerden, hak ve görevlerden oluşur.</a:t>
            </a:r>
          </a:p>
          <a:p>
            <a:pPr algn="just">
              <a:lnSpc>
                <a:spcPct val="120000"/>
              </a:lnSpc>
              <a:spcBef>
                <a:spcPts val="1200"/>
              </a:spcBef>
              <a:buClr>
                <a:schemeClr val="accent1">
                  <a:lumMod val="50000"/>
                </a:schemeClr>
              </a:buClr>
              <a:buFont typeface="Wingdings" pitchFamily="2" charset="2"/>
              <a:buChar char="q"/>
            </a:pPr>
            <a:r>
              <a:rPr lang="tr-TR" sz="2200" dirty="0" smtClean="0">
                <a:latin typeface="Comic Sans MS" pitchFamily="66" charset="0"/>
                <a:cs typeface="Times New Roman" pitchFamily="18" charset="0"/>
              </a:rPr>
              <a:t>Etik, ahlak ile aynı kökene sahiptir. Etik soyut, ahlak somuttur</a:t>
            </a:r>
            <a:r>
              <a:rPr lang="tr-TR" sz="2200" dirty="0" smtClean="0">
                <a:latin typeface="Comic Sans MS" pitchFamily="66" charset="0"/>
                <a:cs typeface="Times New Roman" pitchFamily="18" charset="0"/>
              </a:rPr>
              <a:t>.</a:t>
            </a:r>
            <a:endParaRPr lang="tr-TR" sz="2200" dirty="0" smtClean="0">
              <a:latin typeface="Comic Sans MS" pitchFamily="66" charset="0"/>
              <a:cs typeface="Times New Roman" pitchFamily="18" charset="0"/>
            </a:endParaRPr>
          </a:p>
          <a:p>
            <a:pPr algn="just">
              <a:lnSpc>
                <a:spcPct val="120000"/>
              </a:lnSpc>
              <a:spcBef>
                <a:spcPts val="1200"/>
              </a:spcBef>
              <a:buClr>
                <a:schemeClr val="accent1">
                  <a:lumMod val="50000"/>
                </a:schemeClr>
              </a:buClr>
              <a:buFont typeface="Wingdings" pitchFamily="2" charset="2"/>
              <a:buChar char="q"/>
            </a:pPr>
            <a:r>
              <a:rPr lang="tr-TR" sz="2200" dirty="0" smtClean="0">
                <a:latin typeface="Comic Sans MS" pitchFamily="66" charset="0"/>
                <a:cs typeface="Times New Roman" pitchFamily="18" charset="0"/>
              </a:rPr>
              <a:t>Etik bir olgu olan ahlaktan farklı olarak, bu olgunun araştırılması ve böylece ahlaki açıdan insanlar için neyin doğru neyin yanlış olduğuna dair ilkelerin belirlenmesi konusunu irdeler.</a:t>
            </a:r>
          </a:p>
          <a:p>
            <a:pPr algn="just">
              <a:lnSpc>
                <a:spcPct val="120000"/>
              </a:lnSpc>
              <a:spcBef>
                <a:spcPts val="1200"/>
              </a:spcBef>
              <a:buClr>
                <a:schemeClr val="accent1">
                  <a:lumMod val="50000"/>
                </a:schemeClr>
              </a:buClr>
              <a:buFont typeface="Wingdings" pitchFamily="2" charset="2"/>
              <a:buChar char="q"/>
            </a:pPr>
            <a:r>
              <a:rPr lang="tr-TR" sz="2200" dirty="0" smtClean="0">
                <a:latin typeface="Comic Sans MS" pitchFamily="66" charset="0"/>
                <a:cs typeface="Times New Roman" pitchFamily="18" charset="0"/>
              </a:rPr>
              <a:t>Etik doğru ve yanlış davranış teorisi olarak düşünülebilirken, ahlak onun pratiği durumundadır.</a:t>
            </a:r>
          </a:p>
          <a:p>
            <a:pPr algn="just">
              <a:lnSpc>
                <a:spcPct val="120000"/>
              </a:lnSpc>
              <a:spcBef>
                <a:spcPts val="1200"/>
              </a:spcBef>
              <a:buClr>
                <a:schemeClr val="accent1">
                  <a:lumMod val="50000"/>
                </a:schemeClr>
              </a:buClr>
              <a:buFont typeface="Wingdings" pitchFamily="2" charset="2"/>
              <a:buChar char="q"/>
            </a:pPr>
            <a:endParaRPr lang="tr-TR" sz="2200" dirty="0" smtClean="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7</a:t>
            </a:fld>
            <a:endParaRPr lang="tr-TR"/>
          </a:p>
        </p:txBody>
      </p:sp>
    </p:spTree>
  </p:cSld>
  <p:clrMapOvr>
    <a:masterClrMapping/>
  </p:clrMapOvr>
  <p:transition spd="med">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38370" y="274638"/>
            <a:ext cx="8496944" cy="1066130"/>
          </a:xfrm>
        </p:spPr>
        <p:txBody>
          <a:bodyPr>
            <a:normAutofit/>
          </a:bodyPr>
          <a:lstStyle/>
          <a:p>
            <a:r>
              <a:rPr lang="tr-TR" sz="4000" b="1" dirty="0" smtClean="0">
                <a:latin typeface="Comic Sans MS" pitchFamily="66" charset="0"/>
                <a:cs typeface="Times New Roman" pitchFamily="18" charset="0"/>
              </a:rPr>
              <a:t>ETİK VE AHLAK</a:t>
            </a:r>
            <a:endParaRPr lang="tr-TR" sz="4000" b="1" dirty="0">
              <a:latin typeface="Comic Sans MS" pitchFamily="66" charset="0"/>
              <a:cs typeface="Times New Roman" pitchFamily="18" charset="0"/>
            </a:endParaRPr>
          </a:p>
        </p:txBody>
      </p:sp>
      <p:sp>
        <p:nvSpPr>
          <p:cNvPr id="3" name="2 İçerik Yer Tutucusu"/>
          <p:cNvSpPr>
            <a:spLocks noGrp="1"/>
          </p:cNvSpPr>
          <p:nvPr>
            <p:ph idx="1"/>
          </p:nvPr>
        </p:nvSpPr>
        <p:spPr>
          <a:xfrm>
            <a:off x="428596" y="1500174"/>
            <a:ext cx="8075240" cy="4572032"/>
          </a:xfrm>
        </p:spPr>
        <p:txBody>
          <a:bodyPr>
            <a:normAutofit/>
          </a:bodyPr>
          <a:lstStyle/>
          <a:p>
            <a:pPr algn="just">
              <a:lnSpc>
                <a:spcPct val="120000"/>
              </a:lnSpc>
              <a:buClrTx/>
              <a:buFont typeface="Wingdings" pitchFamily="2" charset="2"/>
              <a:buChar char="q"/>
            </a:pPr>
            <a:r>
              <a:rPr lang="tr-TR" sz="2200" dirty="0" smtClean="0">
                <a:latin typeface="Comic Sans MS" pitchFamily="66" charset="0"/>
                <a:cs typeface="Times New Roman" pitchFamily="18" charset="0"/>
              </a:rPr>
              <a:t>Ahlak etiğin karar verme boyutunda </a:t>
            </a:r>
            <a:r>
              <a:rPr lang="tr-TR" sz="2200" smtClean="0">
                <a:latin typeface="Comic Sans MS" pitchFamily="66" charset="0"/>
                <a:cs typeface="Times New Roman" pitchFamily="18" charset="0"/>
              </a:rPr>
              <a:t>ortaya </a:t>
            </a:r>
            <a:r>
              <a:rPr lang="tr-TR" sz="2200" smtClean="0">
                <a:latin typeface="Comic Sans MS" pitchFamily="66" charset="0"/>
                <a:cs typeface="Times New Roman" pitchFamily="18" charset="0"/>
              </a:rPr>
              <a:t>çıkar (İyi </a:t>
            </a:r>
            <a:r>
              <a:rPr lang="tr-TR" sz="2200" dirty="0" smtClean="0">
                <a:latin typeface="Comic Sans MS" pitchFamily="66" charset="0"/>
                <a:cs typeface="Times New Roman" pitchFamily="18" charset="0"/>
              </a:rPr>
              <a:t>kötü değerlendirmesi</a:t>
            </a:r>
            <a:r>
              <a:rPr lang="tr-TR" sz="2200" dirty="0" smtClean="0">
                <a:latin typeface="Comic Sans MS" pitchFamily="66" charset="0"/>
                <a:cs typeface="Times New Roman" pitchFamily="18" charset="0"/>
              </a:rPr>
              <a:t>).</a:t>
            </a:r>
            <a:endParaRPr lang="tr-TR" sz="2200" dirty="0" smtClean="0">
              <a:latin typeface="Comic Sans MS" pitchFamily="66" charset="0"/>
              <a:cs typeface="Times New Roman" pitchFamily="18" charset="0"/>
            </a:endParaRPr>
          </a:p>
          <a:p>
            <a:pPr algn="just">
              <a:lnSpc>
                <a:spcPct val="120000"/>
              </a:lnSpc>
              <a:buClrTx/>
              <a:buFont typeface="Wingdings" pitchFamily="2" charset="2"/>
              <a:buChar char="q"/>
            </a:pPr>
            <a:r>
              <a:rPr lang="tr-TR" sz="2200" dirty="0" smtClean="0">
                <a:latin typeface="Comic Sans MS" pitchFamily="66" charset="0"/>
                <a:cs typeface="Times New Roman" pitchFamily="18" charset="0"/>
              </a:rPr>
              <a:t>Ahlak, davranışların toplumsal kurallarında meydana gelirken; etik ise insanların ahlaki davranış sonuçları hakkında değerlendirmelerden oluşmaktadır.</a:t>
            </a:r>
          </a:p>
          <a:p>
            <a:pPr algn="just">
              <a:lnSpc>
                <a:spcPct val="120000"/>
              </a:lnSpc>
              <a:buClrTx/>
              <a:buFont typeface="Wingdings" pitchFamily="2" charset="2"/>
              <a:buChar char="q"/>
            </a:pPr>
            <a:r>
              <a:rPr lang="tr-TR" sz="2200" dirty="0" smtClean="0">
                <a:latin typeface="Comic Sans MS" pitchFamily="66" charset="0"/>
                <a:cs typeface="Times New Roman" pitchFamily="18" charset="0"/>
              </a:rPr>
              <a:t>Ahlak, toplumsal yaşamda insan ilişkilerinin yansıması ve davranışlarının niteliği iken Etik; insan davranışlarını biçimlendirmek için sürdürülen düşünsel faaliyettir.</a:t>
            </a:r>
          </a:p>
          <a:p>
            <a:pPr algn="just">
              <a:lnSpc>
                <a:spcPct val="120000"/>
              </a:lnSpc>
              <a:buClrTx/>
              <a:buFont typeface="Wingdings" pitchFamily="2" charset="2"/>
              <a:buChar char="q"/>
            </a:pPr>
            <a:endParaRPr lang="tr-TR" sz="2200" dirty="0" smtClean="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8</a:t>
            </a:fld>
            <a:endParaRPr lang="tr-TR"/>
          </a:p>
        </p:txBody>
      </p:sp>
    </p:spTree>
  </p:cSld>
  <p:clrMapOvr>
    <a:masterClrMapping/>
  </p:clrMapOvr>
  <p:transition spd="med">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515</Words>
  <Application>Microsoft Office PowerPoint</Application>
  <PresentationFormat>Ekran Gösterisi (4:3)</PresentationFormat>
  <Paragraphs>44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Akış</vt:lpstr>
      <vt:lpstr>ETİK VE AHLAK</vt:lpstr>
      <vt:lpstr>AHLAK KAVRAMI</vt:lpstr>
      <vt:lpstr>AHLAK KAVRAMI</vt:lpstr>
      <vt:lpstr>ETİK TEORİLERİ</vt:lpstr>
      <vt:lpstr>ETİK TEORİLERİ</vt:lpstr>
      <vt:lpstr>ETİK TEORİLERİ</vt:lpstr>
      <vt:lpstr>ETİK VE AHLAK</vt:lpstr>
      <vt:lpstr>ETİK VE AHLAK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 VE AHLAK</dc:title>
  <dc:creator>User</dc:creator>
  <cp:lastModifiedBy>User</cp:lastModifiedBy>
  <cp:revision>6</cp:revision>
  <dcterms:created xsi:type="dcterms:W3CDTF">2020-04-29T21:04:13Z</dcterms:created>
  <dcterms:modified xsi:type="dcterms:W3CDTF">2020-04-29T21:29:27Z</dcterms:modified>
</cp:coreProperties>
</file>