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E8C-9E35-48D9-AA77-490F1BF6984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1E0EC-C268-4ECA-B992-39793C7410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3115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E8C-9E35-48D9-AA77-490F1BF6984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1E0EC-C268-4ECA-B992-39793C7410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3519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E8C-9E35-48D9-AA77-490F1BF6984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1E0EC-C268-4ECA-B992-39793C7410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62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E8C-9E35-48D9-AA77-490F1BF6984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1E0EC-C268-4ECA-B992-39793C7410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927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E8C-9E35-48D9-AA77-490F1BF6984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1E0EC-C268-4ECA-B992-39793C7410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319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E8C-9E35-48D9-AA77-490F1BF6984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1E0EC-C268-4ECA-B992-39793C7410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297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E8C-9E35-48D9-AA77-490F1BF6984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1E0EC-C268-4ECA-B992-39793C7410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E8C-9E35-48D9-AA77-490F1BF6984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1E0EC-C268-4ECA-B992-39793C7410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1633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E8C-9E35-48D9-AA77-490F1BF6984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1E0EC-C268-4ECA-B992-39793C7410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4243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E8C-9E35-48D9-AA77-490F1BF6984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1E0EC-C268-4ECA-B992-39793C7410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7279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E8C-9E35-48D9-AA77-490F1BF6984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1E0EC-C268-4ECA-B992-39793C7410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7355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F7E8C-9E35-48D9-AA77-490F1BF69848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1E0EC-C268-4ECA-B992-39793C7410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638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12. </a:t>
            </a:r>
            <a:r>
              <a:rPr lang="tr-TR" dirty="0" smtClean="0"/>
              <a:t>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Kavram</a:t>
            </a:r>
          </a:p>
          <a:p>
            <a:pPr>
              <a:buNone/>
            </a:pPr>
            <a:r>
              <a:rPr lang="tr-TR" dirty="0" smtClean="0"/>
              <a:t>Bir sözcüğün öz anlamı veya bu sözcüğün gerçek dünyadaki </a:t>
            </a:r>
            <a:r>
              <a:rPr lang="tr-TR" dirty="0" err="1" smtClean="0"/>
              <a:t>göndergeleri</a:t>
            </a:r>
            <a:r>
              <a:rPr lang="tr-TR" dirty="0" smtClean="0"/>
              <a:t>, olayları veya varlılıkları.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4592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tr-TR" dirty="0" err="1"/>
              <a:t>Over</a:t>
            </a:r>
            <a:r>
              <a:rPr lang="tr-TR" dirty="0"/>
              <a:t>-</a:t>
            </a:r>
            <a:r>
              <a:rPr lang="tr-TR" dirty="0" err="1"/>
              <a:t>extensions</a:t>
            </a:r>
            <a:r>
              <a:rPr lang="tr-TR" dirty="0"/>
              <a:t> of </a:t>
            </a:r>
            <a:r>
              <a:rPr lang="tr-TR" dirty="0" err="1"/>
              <a:t>concepts</a:t>
            </a:r>
            <a:r>
              <a:rPr lang="tr-TR" dirty="0"/>
              <a:t>:</a:t>
            </a:r>
          </a:p>
          <a:p>
            <a:pPr fontAlgn="base"/>
            <a:r>
              <a:rPr lang="tr-TR" dirty="0"/>
              <a:t>Kategorik : İki kategori de birleşir</a:t>
            </a:r>
          </a:p>
          <a:p>
            <a:r>
              <a:rPr lang="tr-TR" dirty="0"/>
              <a:t>(DADA=Ebeveynlerin ikisi de )</a:t>
            </a:r>
            <a:endParaRPr lang="tr-TR" b="0" dirty="0" smtClean="0"/>
          </a:p>
          <a:p>
            <a:pPr fontAlgn="base"/>
            <a:r>
              <a:rPr lang="tr-TR" dirty="0" err="1"/>
              <a:t>Analogous</a:t>
            </a:r>
            <a:r>
              <a:rPr lang="tr-TR" dirty="0"/>
              <a:t>: Tekil kategori</a:t>
            </a:r>
          </a:p>
          <a:p>
            <a:pPr fontAlgn="base"/>
            <a:r>
              <a:rPr lang="tr-TR" dirty="0"/>
              <a:t>(TOP = tüm yuvarlak cisimler)</a:t>
            </a:r>
          </a:p>
          <a:p>
            <a:pPr fontAlgn="base"/>
            <a:r>
              <a:rPr lang="tr-TR" dirty="0" err="1"/>
              <a:t>Predicative</a:t>
            </a:r>
            <a:r>
              <a:rPr lang="tr-TR" dirty="0"/>
              <a:t>: Nesne bir eylem üzerinden tanımlanmıştır</a:t>
            </a:r>
          </a:p>
          <a:p>
            <a:r>
              <a:rPr lang="tr-TR" dirty="0"/>
              <a:t>(Kapı= açmak)</a:t>
            </a:r>
            <a:endParaRPr lang="tr-TR" b="0" dirty="0" smtClean="0"/>
          </a:p>
          <a:p>
            <a:r>
              <a:rPr lang="tr-TR" dirty="0" smtClean="0"/>
              <a:t>*Bu </a:t>
            </a:r>
            <a:r>
              <a:rPr lang="tr-TR" dirty="0"/>
              <a:t>genelleştirmeler çocuğun sözcük hazinesinde boşluk olduğunu anlamına gelmektedir</a:t>
            </a:r>
            <a:endParaRPr lang="tr-TR" b="0" dirty="0" smtClean="0"/>
          </a:p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2959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tr-TR" dirty="0"/>
              <a:t>Zamanla, bebek kendi kavramlarını yetişkinlerin kavramları ile uyumlu hale getirir.</a:t>
            </a:r>
          </a:p>
          <a:p>
            <a:r>
              <a:rPr lang="tr-TR" dirty="0"/>
              <a:t>AMCA - hediye veren</a:t>
            </a:r>
            <a:endParaRPr lang="tr-TR" b="0" dirty="0" smtClean="0"/>
          </a:p>
          <a:p>
            <a:r>
              <a:rPr lang="tr-TR" dirty="0"/>
              <a:t>Amca - babanın kardeşi</a:t>
            </a:r>
            <a:endParaRPr lang="tr-TR" b="0" dirty="0" smtClean="0"/>
          </a:p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0653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tr-TR" dirty="0"/>
              <a:t>Bir yaklaşıma göre bebekler kelimelerin anlamlarını zihinlerinin onları </a:t>
            </a:r>
            <a:r>
              <a:rPr lang="tr-TR" dirty="0" err="1"/>
              <a:t>şekillendirdğini</a:t>
            </a:r>
            <a:r>
              <a:rPr lang="tr-TR" dirty="0"/>
              <a:t> bir </a:t>
            </a:r>
            <a:r>
              <a:rPr lang="tr-TR" b="1" dirty="0"/>
              <a:t>prototipe</a:t>
            </a:r>
            <a:r>
              <a:rPr lang="tr-TR" dirty="0"/>
              <a:t> göre işlediğini dile getirir.</a:t>
            </a:r>
          </a:p>
          <a:p>
            <a:pPr fontAlgn="base"/>
            <a:r>
              <a:rPr lang="tr-TR" dirty="0"/>
              <a:t>Diğer bir yaklaşıma göre ise, bebek zaman içinde tanıdığı bazı ortak özelliklere göre bir kelimenin imajını zihninde oluşturur. Bu modele </a:t>
            </a:r>
            <a:r>
              <a:rPr lang="tr-TR" dirty="0" err="1"/>
              <a:t>Multiple</a:t>
            </a:r>
            <a:r>
              <a:rPr lang="tr-TR" dirty="0"/>
              <a:t>-</a:t>
            </a:r>
            <a:r>
              <a:rPr lang="tr-TR" dirty="0" err="1"/>
              <a:t>trace</a:t>
            </a:r>
            <a:r>
              <a:rPr lang="tr-TR" dirty="0"/>
              <a:t> model denir çünkü bu işlem bellek izleri yoluyla yapılır.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9315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tr-TR" b="1" dirty="0" err="1"/>
              <a:t>Linguistic</a:t>
            </a:r>
            <a:r>
              <a:rPr lang="tr-TR" b="1" dirty="0"/>
              <a:t> </a:t>
            </a:r>
            <a:r>
              <a:rPr lang="tr-TR" b="1" dirty="0" err="1"/>
              <a:t>Determinism</a:t>
            </a:r>
            <a:endParaRPr lang="tr-TR" dirty="0"/>
          </a:p>
          <a:p>
            <a:r>
              <a:rPr lang="tr-TR" dirty="0"/>
              <a:t>Eğer bizim dış dünya hakkındaki algımız bizim konuştuğumuz dil vesilesiyle oluşturulmaktaysa, buna dair bir kanıt bulmak gerekmektedir.</a:t>
            </a:r>
            <a:endParaRPr lang="tr-TR" b="0" dirty="0" smtClean="0"/>
          </a:p>
          <a:p>
            <a:pPr marL="0" indent="0" fontAlgn="base">
              <a:buNone/>
            </a:pPr>
            <a:r>
              <a:rPr lang="tr-TR" b="0" dirty="0" smtClean="0"/>
              <a:t/>
            </a:r>
            <a:br>
              <a:rPr lang="tr-TR" b="0" dirty="0" smtClean="0"/>
            </a:br>
            <a:r>
              <a:rPr lang="tr-TR" b="1" dirty="0" err="1"/>
              <a:t>Concept</a:t>
            </a:r>
            <a:r>
              <a:rPr lang="tr-TR" b="1" dirty="0"/>
              <a:t> </a:t>
            </a:r>
            <a:r>
              <a:rPr lang="tr-TR" b="1" dirty="0" err="1"/>
              <a:t>formation</a:t>
            </a:r>
            <a:r>
              <a:rPr lang="tr-TR" b="1" dirty="0"/>
              <a:t> (kavram gelişimi)</a:t>
            </a:r>
            <a:endParaRPr lang="tr-TR" dirty="0"/>
          </a:p>
          <a:p>
            <a:r>
              <a:rPr lang="tr-TR" dirty="0"/>
              <a:t>Çocukların zihindeki ilk oluşan kavramsal kategoriler gitgide yetişkinlerin kavramsal kategorilere benzemeye </a:t>
            </a:r>
            <a:r>
              <a:rPr lang="tr-TR" dirty="0" err="1"/>
              <a:t>başlmaktadır</a:t>
            </a:r>
            <a:r>
              <a:rPr lang="tr-TR" dirty="0"/>
              <a:t>. </a:t>
            </a:r>
            <a:endParaRPr lang="tr-TR" b="0" dirty="0" smtClean="0"/>
          </a:p>
          <a:p>
            <a:r>
              <a:rPr lang="tr-TR" b="0" dirty="0" smtClean="0"/>
              <a:t/>
            </a:r>
            <a:br>
              <a:rPr lang="tr-TR" b="0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0869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Çocukların zihindeki kavramlar neye göre gelişir ve yetişkinlerin zihinsel kavramlara nasıl benzeşmeye başlamaktadır?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0732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tr-TR" dirty="0"/>
              <a:t>Bir çocuk yeni sözcük öğrendiği zaman onu iki şekilde kullanmaktadır:</a:t>
            </a:r>
            <a:endParaRPr lang="tr-TR" sz="2800" dirty="0"/>
          </a:p>
          <a:p>
            <a:r>
              <a:rPr lang="tr-TR" b="0" dirty="0" smtClean="0"/>
              <a:t/>
            </a:r>
            <a:br>
              <a:rPr lang="tr-TR" b="0" dirty="0" smtClean="0"/>
            </a:br>
            <a:endParaRPr lang="tr-TR" b="0" dirty="0" smtClean="0"/>
          </a:p>
          <a:p>
            <a:pPr lvl="1" fontAlgn="base"/>
            <a:r>
              <a:rPr lang="tr-TR" dirty="0" err="1"/>
              <a:t>Context</a:t>
            </a:r>
            <a:r>
              <a:rPr lang="tr-TR" dirty="0"/>
              <a:t>-</a:t>
            </a:r>
            <a:r>
              <a:rPr lang="tr-TR" dirty="0" err="1"/>
              <a:t>bound</a:t>
            </a:r>
            <a:r>
              <a:rPr lang="tr-TR" dirty="0"/>
              <a:t>: bir </a:t>
            </a:r>
            <a:r>
              <a:rPr lang="tr-TR" dirty="0" err="1"/>
              <a:t>gönderge</a:t>
            </a:r>
            <a:endParaRPr lang="tr-TR" sz="2000" dirty="0"/>
          </a:p>
          <a:p>
            <a:pPr lvl="1" fontAlgn="base"/>
            <a:r>
              <a:rPr lang="tr-TR" dirty="0" err="1"/>
              <a:t>Context</a:t>
            </a:r>
            <a:r>
              <a:rPr lang="tr-TR" dirty="0"/>
              <a:t>-</a:t>
            </a:r>
            <a:r>
              <a:rPr lang="tr-TR" dirty="0" err="1"/>
              <a:t>free</a:t>
            </a:r>
            <a:r>
              <a:rPr lang="tr-TR" dirty="0"/>
              <a:t>: birden fazla </a:t>
            </a:r>
            <a:r>
              <a:rPr lang="tr-TR" dirty="0" err="1"/>
              <a:t>göndergeler</a:t>
            </a:r>
            <a:endParaRPr lang="tr-TR" sz="2000" dirty="0"/>
          </a:p>
          <a:p>
            <a:r>
              <a:rPr lang="tr-TR" b="0" dirty="0" smtClean="0"/>
              <a:t/>
            </a:r>
            <a:br>
              <a:rPr lang="tr-TR" b="0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1881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Çocuk üç kavramsal kategori tanımaktadır: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- Somut nesneler</a:t>
            </a:r>
            <a:br>
              <a:rPr lang="tr-TR" dirty="0"/>
            </a:br>
            <a:r>
              <a:rPr lang="tr-TR" dirty="0"/>
              <a:t>- Eylemler</a:t>
            </a:r>
            <a:br>
              <a:rPr lang="tr-TR" dirty="0"/>
            </a:br>
            <a:r>
              <a:rPr lang="tr-TR" dirty="0"/>
              <a:t>- İlişkiler.</a:t>
            </a:r>
            <a:endParaRPr lang="tr-TR" b="0" dirty="0" smtClean="0"/>
          </a:p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6637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tr-TR" dirty="0"/>
              <a:t>Çocuğun kelimeleri anlamlarla eşleştirmesi ile ilgili hipotezler: </a:t>
            </a:r>
          </a:p>
          <a:p>
            <a:r>
              <a:rPr lang="tr-TR" b="0" dirty="0" smtClean="0"/>
              <a:t/>
            </a:r>
            <a:br>
              <a:rPr lang="tr-TR" b="0" dirty="0" smtClean="0"/>
            </a:br>
            <a:r>
              <a:rPr lang="tr-TR" dirty="0"/>
              <a:t>1.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whole</a:t>
            </a:r>
            <a:r>
              <a:rPr lang="tr-TR" dirty="0"/>
              <a:t> </a:t>
            </a:r>
            <a:r>
              <a:rPr lang="tr-TR" dirty="0" err="1"/>
              <a:t>object</a:t>
            </a:r>
            <a:r>
              <a:rPr lang="tr-TR" dirty="0"/>
              <a:t> </a:t>
            </a:r>
            <a:r>
              <a:rPr lang="tr-TR" dirty="0" err="1"/>
              <a:t>assumption</a:t>
            </a:r>
            <a:r>
              <a:rPr lang="tr-TR" dirty="0"/>
              <a:t>: Köpek kelimesi dile veya kuyruğa değil hayvanın </a:t>
            </a:r>
            <a:r>
              <a:rPr lang="tr-TR" dirty="0" err="1"/>
              <a:t>tamamınıa</a:t>
            </a:r>
            <a:r>
              <a:rPr lang="tr-TR" dirty="0"/>
              <a:t> işaret eder.</a:t>
            </a:r>
            <a:endParaRPr lang="tr-TR" b="0" dirty="0" smtClean="0"/>
          </a:p>
          <a:p>
            <a:r>
              <a:rPr lang="tr-TR" dirty="0"/>
              <a:t>2.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taxonomic</a:t>
            </a:r>
            <a:r>
              <a:rPr lang="tr-TR" dirty="0"/>
              <a:t> </a:t>
            </a:r>
            <a:r>
              <a:rPr lang="tr-TR" dirty="0" err="1"/>
              <a:t>assumption</a:t>
            </a:r>
            <a:r>
              <a:rPr lang="tr-TR" dirty="0"/>
              <a:t>: isimler aynı anda oluşan iki eş eylem yerine kategorilerin altındaki manaları gösterir(</a:t>
            </a:r>
            <a:r>
              <a:rPr lang="tr-TR" dirty="0" err="1"/>
              <a:t>dog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a </a:t>
            </a:r>
            <a:r>
              <a:rPr lang="tr-TR" dirty="0" err="1"/>
              <a:t>tree</a:t>
            </a:r>
            <a:r>
              <a:rPr lang="tr-TR" dirty="0"/>
              <a:t>)</a:t>
            </a:r>
            <a:endParaRPr lang="tr-TR" b="0" dirty="0" smtClean="0"/>
          </a:p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1047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mutual</a:t>
            </a:r>
            <a:r>
              <a:rPr lang="tr-TR" dirty="0"/>
              <a:t> </a:t>
            </a:r>
            <a:r>
              <a:rPr lang="tr-TR" dirty="0" err="1"/>
              <a:t>exclusivity</a:t>
            </a:r>
            <a:r>
              <a:rPr lang="tr-TR" dirty="0"/>
              <a:t> </a:t>
            </a:r>
            <a:r>
              <a:rPr lang="tr-TR" dirty="0" err="1"/>
              <a:t>assumption</a:t>
            </a:r>
            <a:r>
              <a:rPr lang="tr-TR" dirty="0"/>
              <a:t>: Her nesne sınıfı için bir isim atanmıştır.</a:t>
            </a:r>
            <a:endParaRPr lang="tr-TR" b="0" dirty="0" smtClean="0"/>
          </a:p>
          <a:p>
            <a:r>
              <a:rPr lang="tr-TR" dirty="0"/>
              <a:t>4.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 </a:t>
            </a:r>
            <a:r>
              <a:rPr lang="tr-TR" dirty="0" err="1"/>
              <a:t>assumption</a:t>
            </a:r>
            <a:r>
              <a:rPr lang="tr-TR" dirty="0"/>
              <a:t>: Bir kelime tek bir nesne yerine bir olaylar veya nesneler sınıfına işaret eder.</a:t>
            </a:r>
            <a:endParaRPr lang="tr-TR" b="0" dirty="0" smtClean="0"/>
          </a:p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5943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Clark’s</a:t>
            </a:r>
            <a:r>
              <a:rPr lang="tr-TR" dirty="0"/>
              <a:t> </a:t>
            </a:r>
            <a:r>
              <a:rPr lang="tr-TR" dirty="0" err="1"/>
              <a:t>principles</a:t>
            </a:r>
            <a:r>
              <a:rPr lang="tr-TR" dirty="0"/>
              <a:t>:</a:t>
            </a:r>
            <a:endParaRPr lang="tr-TR" b="0" dirty="0" smtClean="0"/>
          </a:p>
          <a:p>
            <a:pPr fontAlgn="base"/>
            <a:r>
              <a:rPr lang="tr-TR" dirty="0" err="1"/>
              <a:t>Conventionality</a:t>
            </a:r>
            <a:r>
              <a:rPr lang="tr-TR" dirty="0"/>
              <a:t>: Anlamın kendisine iliştirildiği bir yetişkin </a:t>
            </a:r>
            <a:r>
              <a:rPr lang="tr-TR" dirty="0" err="1"/>
              <a:t>versyonu</a:t>
            </a:r>
            <a:r>
              <a:rPr lang="tr-TR" dirty="0"/>
              <a:t> vardır.</a:t>
            </a:r>
          </a:p>
          <a:p>
            <a:pPr fontAlgn="base"/>
            <a:r>
              <a:rPr lang="tr-TR" dirty="0" err="1"/>
              <a:t>Contrast</a:t>
            </a:r>
            <a:r>
              <a:rPr lang="tr-TR" dirty="0"/>
              <a:t>: Şekildeki her değişiklik anlamdaki değişikliğe işaret eder.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7559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tr-TR" dirty="0"/>
              <a:t>Bir çocuğun sahip olduğu kavramsal kategoriler, bir yetişkine göre çok daha azdır. Çünkü onlarda karakterize etme yetenekleri kısıtlıdır.</a:t>
            </a:r>
          </a:p>
          <a:p>
            <a:pPr fontAlgn="base"/>
            <a:r>
              <a:rPr lang="tr-TR" dirty="0"/>
              <a:t>Çocuklar yetişkin kategorilerini birkaç yönden fazlaca ya da azca  genelleştirirler. Mesela bir devekuşunu ördek gibi görebilirler veya Donald </a:t>
            </a:r>
            <a:r>
              <a:rPr lang="tr-TR" dirty="0" err="1"/>
              <a:t>Duck’un</a:t>
            </a:r>
            <a:r>
              <a:rPr lang="tr-TR" dirty="0"/>
              <a:t> bir ördek olduğunu reddedebilirler.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0980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413</Words>
  <Application>Microsoft Office PowerPoint</Application>
  <PresentationFormat>Geniş ekran</PresentationFormat>
  <Paragraphs>54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12. Ders</vt:lpstr>
      <vt:lpstr>kavram</vt:lpstr>
      <vt:lpstr>Kavram Gelişimi</vt:lpstr>
      <vt:lpstr>Kavram Gelişimi</vt:lpstr>
      <vt:lpstr>Kavram gelişimi</vt:lpstr>
      <vt:lpstr>Kavram Gelişimi</vt:lpstr>
      <vt:lpstr>Kavram Gelişimi</vt:lpstr>
      <vt:lpstr>Kavram Gelişimi</vt:lpstr>
      <vt:lpstr>Kavram gelişimi</vt:lpstr>
      <vt:lpstr>Kavram gelişimi</vt:lpstr>
      <vt:lpstr>Kavram Gelişimi</vt:lpstr>
      <vt:lpstr>Kavram Gelişimi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 Ders</dc:title>
  <dc:creator>SEDA</dc:creator>
  <cp:lastModifiedBy>SEDA</cp:lastModifiedBy>
  <cp:revision>1</cp:revision>
  <dcterms:created xsi:type="dcterms:W3CDTF">2020-03-18T08:43:29Z</dcterms:created>
  <dcterms:modified xsi:type="dcterms:W3CDTF">2020-03-18T08:43:36Z</dcterms:modified>
</cp:coreProperties>
</file>