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83" r:id="rId4"/>
    <p:sldId id="286" r:id="rId5"/>
    <p:sldId id="287" r:id="rId6"/>
    <p:sldId id="285" r:id="rId7"/>
    <p:sldId id="279" r:id="rId8"/>
    <p:sldId id="288" r:id="rId9"/>
    <p:sldId id="289" r:id="rId10"/>
    <p:sldId id="290" r:id="rId11"/>
    <p:sldId id="281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8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30.6.2018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30.6.2018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30.6.2018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30.6.2018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İzentropik</a:t>
            </a:r>
            <a:r>
              <a:rPr lang="tr-TR" dirty="0" smtClean="0"/>
              <a:t> </a:t>
            </a:r>
            <a:r>
              <a:rPr lang="tr-TR" dirty="0" smtClean="0"/>
              <a:t>İşlemler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KİM 237 - Termodinamik I</a:t>
            </a:r>
          </a:p>
          <a:p>
            <a:r>
              <a:rPr lang="tr-TR" dirty="0" smtClean="0"/>
              <a:t>13. </a:t>
            </a:r>
            <a:r>
              <a:rPr lang="tr-TR" dirty="0" smtClean="0"/>
              <a:t>Hafta</a:t>
            </a: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İzentropik</a:t>
            </a:r>
            <a:r>
              <a:rPr lang="tr-TR" dirty="0" smtClean="0"/>
              <a:t> </a:t>
            </a:r>
            <a:r>
              <a:rPr lang="tr-TR" dirty="0" smtClean="0"/>
              <a:t>İşlem</a:t>
            </a:r>
            <a:endParaRPr lang="tr-T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2 İçerik Yer Tutucusu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5069160"/>
              </a:xfrm>
            </p:spPr>
            <p:txBody>
              <a:bodyPr>
                <a:normAutofit fontScale="85000" lnSpcReduction="10000"/>
              </a:bodyPr>
              <a:lstStyle/>
              <a:p>
                <a:r>
                  <a:rPr lang="tr-TR" dirty="0" smtClean="0"/>
                  <a:t>Bu eşitlikler kullanılarak</a:t>
                </a:r>
              </a:p>
              <a:p>
                <a:endParaRPr lang="tr-TR" sz="1700" dirty="0"/>
              </a:p>
              <a:p>
                <a:pPr marL="0" indent="0">
                  <a:lnSpc>
                    <a:spcPct val="16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i="1"/>
                        <m:t>𝑤</m:t>
                      </m:r>
                      <m:r>
                        <a:rPr lang="tr-TR" i="1"/>
                        <m:t>=∆</m:t>
                      </m:r>
                      <m:r>
                        <a:rPr lang="tr-TR" i="1"/>
                        <m:t>𝑢</m:t>
                      </m:r>
                      <m:r>
                        <a:rPr lang="tr-TR" i="1"/>
                        <m:t>=</m:t>
                      </m:r>
                      <m:f>
                        <m:fPr>
                          <m:ctrlPr>
                            <a:rPr lang="tr-TR" i="1"/>
                          </m:ctrlPr>
                        </m:fPr>
                        <m:num>
                          <m:r>
                            <a:rPr lang="tr-TR" i="1"/>
                            <m:t>𝑅</m:t>
                          </m:r>
                        </m:num>
                        <m:den>
                          <m:d>
                            <m:dPr>
                              <m:ctrlPr>
                                <a:rPr lang="tr-TR" i="1"/>
                              </m:ctrlPr>
                            </m:dPr>
                            <m:e>
                              <m:r>
                                <a:rPr lang="tr-TR" i="1"/>
                                <m:t>𝛾</m:t>
                              </m:r>
                              <m:r>
                                <a:rPr lang="tr-TR" i="1"/>
                                <m:t>−1</m:t>
                              </m:r>
                            </m:e>
                          </m:d>
                        </m:den>
                      </m:f>
                      <m:d>
                        <m:dPr>
                          <m:ctrlPr>
                            <a:rPr lang="tr-TR" i="1"/>
                          </m:ctrlPr>
                        </m:dPr>
                        <m:e>
                          <m:f>
                            <m:fPr>
                              <m:ctrlPr>
                                <a:rPr lang="tr-TR" i="1"/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tr-TR" i="1"/>
                                  </m:ctrlPr>
                                </m:sSubPr>
                                <m:e>
                                  <m:sSub>
                                    <m:sSubPr>
                                      <m:ctrlPr>
                                        <a:rPr lang="tr-TR" i="1"/>
                                      </m:ctrlPr>
                                    </m:sSubPr>
                                    <m:e>
                                      <m:r>
                                        <a:rPr lang="tr-TR" i="1"/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tr-TR" i="1"/>
                                        <m:t>2</m:t>
                                      </m:r>
                                    </m:sub>
                                  </m:sSub>
                                  <m:r>
                                    <a:rPr lang="tr-TR" i="1"/>
                                    <m:t>𝑣</m:t>
                                  </m:r>
                                </m:e>
                                <m:sub>
                                  <m:r>
                                    <a:rPr lang="tr-TR" i="1"/>
                                    <m:t>2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tr-TR" i="1"/>
                                <m:t>𝑅</m:t>
                              </m:r>
                            </m:den>
                          </m:f>
                          <m:r>
                            <a:rPr lang="tr-TR" i="1"/>
                            <m:t>−</m:t>
                          </m:r>
                          <m:f>
                            <m:fPr>
                              <m:ctrlPr>
                                <a:rPr lang="tr-TR" i="1"/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tr-TR" i="1"/>
                                  </m:ctrlPr>
                                </m:sSubPr>
                                <m:e>
                                  <m:sSub>
                                    <m:sSubPr>
                                      <m:ctrlPr>
                                        <a:rPr lang="tr-TR" i="1"/>
                                      </m:ctrlPr>
                                    </m:sSubPr>
                                    <m:e>
                                      <m:r>
                                        <a:rPr lang="tr-TR" i="1"/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tr-TR" i="1"/>
                                        <m:t>1</m:t>
                                      </m:r>
                                    </m:sub>
                                  </m:sSub>
                                  <m:r>
                                    <a:rPr lang="tr-TR" i="1"/>
                                    <m:t>𝑣</m:t>
                                  </m:r>
                                </m:e>
                                <m:sub>
                                  <m:r>
                                    <a:rPr lang="tr-TR" i="1"/>
                                    <m:t>1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tr-TR" i="1"/>
                                <m:t>𝑅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tr-TR" dirty="0"/>
              </a:p>
              <a:p>
                <a:pPr marL="0" indent="0">
                  <a:lnSpc>
                    <a:spcPct val="16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i="1"/>
                        <m:t>𝑤</m:t>
                      </m:r>
                      <m:r>
                        <a:rPr lang="tr-TR" i="1"/>
                        <m:t>=∆</m:t>
                      </m:r>
                      <m:r>
                        <a:rPr lang="tr-TR" i="1"/>
                        <m:t>𝑢</m:t>
                      </m:r>
                      <m:r>
                        <a:rPr lang="tr-TR" i="1"/>
                        <m:t>=</m:t>
                      </m:r>
                      <m:f>
                        <m:fPr>
                          <m:ctrlPr>
                            <a:rPr lang="tr-TR" i="1"/>
                          </m:ctrlPr>
                        </m:fPr>
                        <m:num>
                          <m:sSub>
                            <m:sSubPr>
                              <m:ctrlPr>
                                <a:rPr lang="tr-TR" i="1"/>
                              </m:ctrlPr>
                            </m:sSubPr>
                            <m:e>
                              <m:sSub>
                                <m:sSubPr>
                                  <m:ctrlPr>
                                    <a:rPr lang="tr-TR" i="1"/>
                                  </m:ctrlPr>
                                </m:sSubPr>
                                <m:e>
                                  <m:r>
                                    <a:rPr lang="tr-TR" i="1"/>
                                    <m:t>𝑝</m:t>
                                  </m:r>
                                </m:e>
                                <m:sub>
                                  <m:r>
                                    <a:rPr lang="tr-TR" i="1"/>
                                    <m:t>2</m:t>
                                  </m:r>
                                </m:sub>
                              </m:sSub>
                              <m:r>
                                <a:rPr lang="tr-TR" i="1"/>
                                <m:t>𝑣</m:t>
                              </m:r>
                            </m:e>
                            <m:sub>
                              <m:r>
                                <a:rPr lang="tr-TR" i="1"/>
                                <m:t>2</m:t>
                              </m:r>
                            </m:sub>
                          </m:sSub>
                          <m:r>
                            <a:rPr lang="tr-TR" i="1"/>
                            <m:t>−</m:t>
                          </m:r>
                          <m:sSub>
                            <m:sSubPr>
                              <m:ctrlPr>
                                <a:rPr lang="tr-TR" i="1"/>
                              </m:ctrlPr>
                            </m:sSubPr>
                            <m:e>
                              <m:sSub>
                                <m:sSubPr>
                                  <m:ctrlPr>
                                    <a:rPr lang="tr-TR" i="1"/>
                                  </m:ctrlPr>
                                </m:sSubPr>
                                <m:e>
                                  <m:r>
                                    <a:rPr lang="tr-TR" i="1"/>
                                    <m:t>𝑝</m:t>
                                  </m:r>
                                </m:e>
                                <m:sub>
                                  <m:r>
                                    <a:rPr lang="tr-TR" i="1"/>
                                    <m:t>1</m:t>
                                  </m:r>
                                </m:sub>
                              </m:sSub>
                              <m:r>
                                <a:rPr lang="tr-TR" i="1"/>
                                <m:t>𝑣</m:t>
                              </m:r>
                            </m:e>
                            <m:sub>
                              <m:r>
                                <a:rPr lang="tr-TR" i="1"/>
                                <m:t>1</m:t>
                              </m:r>
                            </m:sub>
                          </m:sSub>
                        </m:num>
                        <m:den>
                          <m:r>
                            <a:rPr lang="tr-TR" i="1"/>
                            <m:t>𝛾</m:t>
                          </m:r>
                          <m:r>
                            <a:rPr lang="tr-TR" i="1"/>
                            <m:t>−1</m:t>
                          </m:r>
                        </m:den>
                      </m:f>
                    </m:oMath>
                  </m:oMathPara>
                </a14:m>
                <a:endParaRPr lang="tr-TR" dirty="0" smtClean="0"/>
              </a:p>
              <a:p>
                <a:pPr marL="0" indent="0">
                  <a:lnSpc>
                    <a:spcPct val="160000"/>
                  </a:lnSpc>
                  <a:buNone/>
                </a:pPr>
                <a:endParaRPr lang="tr-TR" sz="1400" dirty="0"/>
              </a:p>
              <a:p>
                <a:r>
                  <a:rPr lang="tr-TR" dirty="0"/>
                  <a:t>Bağıntısı elde edilir ve birbirine eşit olan özgül iş alışverişi ve özgül iç enerji </a:t>
                </a:r>
                <a:r>
                  <a:rPr lang="tr-TR" dirty="0" smtClean="0"/>
                  <a:t>değişimi </a:t>
                </a:r>
                <a:r>
                  <a:rPr lang="tr-TR" dirty="0"/>
                  <a:t>bu son bağıntıdan hesaplanabilir.</a:t>
                </a:r>
              </a:p>
            </p:txBody>
          </p:sp>
        </mc:Choice>
        <mc:Fallback>
          <p:sp>
            <p:nvSpPr>
              <p:cNvPr id="3" name="2 İçerik Yer Tutucusu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5069160"/>
              </a:xfrm>
              <a:blipFill rotWithShape="0">
                <a:blip r:embed="rId2"/>
                <a:stretch>
                  <a:fillRect l="-1259" t="-1925" b="-240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59513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Uygulama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İzentropik</a:t>
            </a:r>
            <a:r>
              <a:rPr lang="tr-TR" dirty="0" smtClean="0"/>
              <a:t> </a:t>
            </a:r>
            <a:r>
              <a:rPr lang="tr-TR" dirty="0" smtClean="0"/>
              <a:t>işlemler ile ilgili ders kitabından belirlenmiş olan soruların çözümü yapılacaktır.  </a:t>
            </a:r>
          </a:p>
          <a:p>
            <a:endParaRPr lang="tr-TR" dirty="0"/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72905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İzentropik</a:t>
            </a:r>
            <a:r>
              <a:rPr lang="tr-TR" dirty="0" smtClean="0"/>
              <a:t> </a:t>
            </a:r>
            <a:r>
              <a:rPr lang="tr-TR" dirty="0" smtClean="0"/>
              <a:t>İşlem</a:t>
            </a:r>
            <a:endParaRPr lang="tr-T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2 İçerik Yer Tutucusu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tr-TR" dirty="0"/>
                  <a:t>Termodinamik derslerinde ayrıntılı olarak incelenen ideal gazların </a:t>
                </a:r>
                <a:r>
                  <a:rPr lang="tr-TR" dirty="0" err="1"/>
                  <a:t>adyabatik</a:t>
                </a:r>
                <a:r>
                  <a:rPr lang="tr-TR" dirty="0"/>
                  <a:t> tersinir genleşme ya da sıkışmasında olduğu gibi sistemin </a:t>
                </a:r>
                <a:r>
                  <a:rPr lang="tr-TR" dirty="0" err="1"/>
                  <a:t>entropisi</a:t>
                </a:r>
                <a:r>
                  <a:rPr lang="tr-TR" dirty="0"/>
                  <a:t> sabit kalacak şekilde yürütülen olaylara </a:t>
                </a:r>
                <a:r>
                  <a:rPr lang="tr-TR" b="1" i="1" dirty="0" err="1"/>
                  <a:t>izentropik</a:t>
                </a:r>
                <a:r>
                  <a:rPr lang="tr-TR" b="1" i="1" dirty="0"/>
                  <a:t> işlem</a:t>
                </a:r>
                <a:r>
                  <a:rPr lang="tr-TR" dirty="0"/>
                  <a:t> denir. </a:t>
                </a:r>
              </a:p>
              <a:p>
                <a:pPr marL="0" indent="0">
                  <a:buNone/>
                </a:pPr>
                <a:endParaRPr lang="tr-TR" i="1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i="1"/>
                        <m:t>𝑑𝑠</m:t>
                      </m:r>
                      <m:r>
                        <a:rPr lang="tr-TR" i="1"/>
                        <m:t>=0,       </m:t>
                      </m:r>
                      <m:sSub>
                        <m:sSubPr>
                          <m:ctrlPr>
                            <a:rPr lang="tr-TR" i="1"/>
                          </m:ctrlPr>
                        </m:sSubPr>
                        <m:e>
                          <m:r>
                            <a:rPr lang="tr-TR" i="1"/>
                            <m:t>𝑠</m:t>
                          </m:r>
                        </m:e>
                        <m:sub>
                          <m:r>
                            <a:rPr lang="tr-TR" i="1"/>
                            <m:t>1</m:t>
                          </m:r>
                        </m:sub>
                      </m:sSub>
                      <m:r>
                        <a:rPr lang="tr-TR" i="1"/>
                        <m:t>=</m:t>
                      </m:r>
                      <m:sSub>
                        <m:sSubPr>
                          <m:ctrlPr>
                            <a:rPr lang="tr-TR" i="1"/>
                          </m:ctrlPr>
                        </m:sSubPr>
                        <m:e>
                          <m:r>
                            <a:rPr lang="tr-TR" i="1"/>
                            <m:t>𝑠</m:t>
                          </m:r>
                        </m:e>
                        <m:sub>
                          <m:r>
                            <a:rPr lang="tr-TR" i="1"/>
                            <m:t>2</m:t>
                          </m:r>
                        </m:sub>
                      </m:sSub>
                    </m:oMath>
                  </m:oMathPara>
                </a14:m>
                <a:endParaRPr lang="tr-TR" dirty="0"/>
              </a:p>
              <a:p>
                <a:pPr marL="0" indent="0">
                  <a:buNone/>
                </a:pPr>
                <a:endParaRPr lang="tr-TR" dirty="0"/>
              </a:p>
            </p:txBody>
          </p:sp>
        </mc:Choice>
        <mc:Fallback>
          <p:sp>
            <p:nvSpPr>
              <p:cNvPr id="3" name="2 İçerik Yer Tutucusu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704" t="-175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10668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İzentropik</a:t>
            </a:r>
            <a:r>
              <a:rPr lang="tr-TR" dirty="0" smtClean="0"/>
              <a:t> </a:t>
            </a:r>
            <a:r>
              <a:rPr lang="tr-TR" dirty="0" smtClean="0"/>
              <a:t>İşlem</a:t>
            </a:r>
            <a:endParaRPr lang="tr-T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2 İçerik Yer Tutucusu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endParaRPr lang="tr-TR" dirty="0" smtClean="0"/>
              </a:p>
              <a:p>
                <a:r>
                  <a:rPr lang="tr-TR" dirty="0" err="1"/>
                  <a:t>İzentropik</a:t>
                </a:r>
                <a:r>
                  <a:rPr lang="tr-TR" dirty="0"/>
                  <a:t> işlemler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/>
                        </m:ctrlPr>
                      </m:sSupPr>
                      <m:e>
                        <m:r>
                          <a:rPr lang="tr-TR" i="1"/>
                          <m:t>𝑝𝑣</m:t>
                        </m:r>
                      </m:e>
                      <m:sup>
                        <m:r>
                          <a:rPr lang="tr-TR" i="1"/>
                          <m:t>𝛾</m:t>
                        </m:r>
                      </m:sup>
                    </m:sSup>
                    <m:r>
                      <a:rPr lang="tr-TR" i="1"/>
                      <m:t>=</m:t>
                    </m:r>
                    <m:r>
                      <a:rPr lang="tr-TR" i="1"/>
                      <m:t>𝑠𝑎𝑏𝑖𝑡</m:t>
                    </m:r>
                  </m:oMath>
                </a14:m>
                <a:r>
                  <a:rPr lang="tr-TR" dirty="0"/>
                  <a:t> bağıntısına uyarak ilerler. Buradaki γ ısınma ısıları oranına eşittir.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i="1"/>
                        <m:t>𝛾</m:t>
                      </m:r>
                      <m:r>
                        <a:rPr lang="tr-TR" i="1"/>
                        <m:t>=</m:t>
                      </m:r>
                      <m:f>
                        <m:fPr>
                          <m:ctrlPr>
                            <a:rPr lang="tr-TR" i="1"/>
                          </m:ctrlPr>
                        </m:fPr>
                        <m:num>
                          <m:sSub>
                            <m:sSubPr>
                              <m:ctrlPr>
                                <a:rPr lang="tr-TR" i="1"/>
                              </m:ctrlPr>
                            </m:sSubPr>
                            <m:e>
                              <m:r>
                                <a:rPr lang="tr-TR" i="1"/>
                                <m:t>𝐶</m:t>
                              </m:r>
                            </m:e>
                            <m:sub>
                              <m:r>
                                <a:rPr lang="tr-TR" i="1"/>
                                <m:t>𝑝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tr-TR" i="1"/>
                              </m:ctrlPr>
                            </m:sSubPr>
                            <m:e>
                              <m:r>
                                <a:rPr lang="tr-TR" i="1"/>
                                <m:t>𝐶</m:t>
                              </m:r>
                            </m:e>
                            <m:sub>
                              <m:r>
                                <a:rPr lang="tr-TR" i="1"/>
                                <m:t>𝑣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tr-TR" dirty="0" smtClean="0"/>
              </a:p>
              <a:p>
                <a:pPr marL="0" indent="0">
                  <a:buNone/>
                </a:pPr>
                <a:endParaRPr lang="tr-TR" dirty="0"/>
              </a:p>
              <a:p>
                <a:pPr lvl="1"/>
                <a:r>
                  <a:rPr lang="tr-TR" dirty="0"/>
                  <a:t>Islak buhar için </a:t>
                </a:r>
                <a14:m>
                  <m:oMath xmlns:m="http://schemas.openxmlformats.org/officeDocument/2006/math">
                    <m:r>
                      <a:rPr lang="tr-TR" i="1"/>
                      <m:t>𝛾</m:t>
                    </m:r>
                    <m:r>
                      <a:rPr lang="tr-TR" i="1"/>
                      <m:t>=1,13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 ,</m:t>
                    </m:r>
                  </m:oMath>
                </a14:m>
                <a:endParaRPr lang="tr-TR" dirty="0" smtClean="0"/>
              </a:p>
              <a:p>
                <a:pPr lvl="1"/>
                <a:r>
                  <a:rPr lang="tr-TR" dirty="0" smtClean="0"/>
                  <a:t>kızgın </a:t>
                </a:r>
                <a:r>
                  <a:rPr lang="tr-TR" dirty="0"/>
                  <a:t>buhar için </a:t>
                </a:r>
                <a14:m>
                  <m:oMath xmlns:m="http://schemas.openxmlformats.org/officeDocument/2006/math">
                    <m:r>
                      <a:rPr lang="tr-TR" i="1"/>
                      <m:t>𝛾</m:t>
                    </m:r>
                    <m:r>
                      <a:rPr lang="tr-TR" i="1"/>
                      <m:t>=1,30</m:t>
                    </m:r>
                  </m:oMath>
                </a14:m>
                <a:r>
                  <a:rPr lang="tr-TR" dirty="0"/>
                  <a:t>  civarındadır.</a:t>
                </a:r>
              </a:p>
            </p:txBody>
          </p:sp>
        </mc:Choice>
        <mc:Fallback>
          <p:sp>
            <p:nvSpPr>
              <p:cNvPr id="3" name="2 İçerik Yer Tutucusu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704" r="-741" b="-188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43240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İzentropik</a:t>
            </a:r>
            <a:r>
              <a:rPr lang="tr-TR" dirty="0"/>
              <a:t> </a:t>
            </a:r>
            <a:r>
              <a:rPr lang="tr-TR" dirty="0" smtClean="0"/>
              <a:t>İşlem</a:t>
            </a:r>
            <a:endParaRPr lang="tr-T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2 İçerik Yer Tutucusu"/>
              <p:cNvSpPr>
                <a:spLocks noGrp="1"/>
              </p:cNvSpPr>
              <p:nvPr>
                <p:ph idx="1"/>
              </p:nvPr>
            </p:nvSpPr>
            <p:spPr>
              <a:xfrm>
                <a:off x="251520" y="1600200"/>
                <a:ext cx="8640960" cy="452596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tr-TR" i="1" dirty="0"/>
                  <a:t>Yalnızca ikinci halin ıslak buhar olması durumunda</a:t>
                </a:r>
                <a:r>
                  <a:rPr lang="tr-TR" i="1" dirty="0" smtClean="0"/>
                  <a:t>;</a:t>
                </a:r>
              </a:p>
              <a:p>
                <a:pPr marL="0" indent="0">
                  <a:buNone/>
                </a:pPr>
                <a:endParaRPr lang="tr-TR" sz="1600" dirty="0"/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i="1"/>
                          </m:ctrlPr>
                        </m:sSubPr>
                        <m:e>
                          <m:r>
                            <a:rPr lang="tr-TR" i="1"/>
                            <m:t>𝑠</m:t>
                          </m:r>
                        </m:e>
                        <m:sub>
                          <m:r>
                            <a:rPr lang="tr-TR" i="1"/>
                            <m:t>1</m:t>
                          </m:r>
                        </m:sub>
                      </m:sSub>
                      <m:r>
                        <a:rPr lang="tr-TR" i="1"/>
                        <m:t>=</m:t>
                      </m:r>
                      <m:sSub>
                        <m:sSubPr>
                          <m:ctrlPr>
                            <a:rPr lang="tr-TR" i="1"/>
                          </m:ctrlPr>
                        </m:sSubPr>
                        <m:e>
                          <m:r>
                            <a:rPr lang="tr-TR" i="1"/>
                            <m:t>𝑠</m:t>
                          </m:r>
                        </m:e>
                        <m:sub>
                          <m:r>
                            <a:rPr lang="tr-TR" i="1"/>
                            <m:t>2</m:t>
                          </m:r>
                        </m:sub>
                      </m:sSub>
                    </m:oMath>
                  </m:oMathPara>
                </a14:m>
                <a:endParaRPr lang="tr-TR" dirty="0"/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i="1"/>
                          </m:ctrlPr>
                        </m:sSubPr>
                        <m:e>
                          <m:r>
                            <a:rPr lang="tr-TR" i="1"/>
                            <m:t>𝑠</m:t>
                          </m:r>
                        </m:e>
                        <m:sub>
                          <m:r>
                            <a:rPr lang="tr-TR" i="1"/>
                            <m:t>1</m:t>
                          </m:r>
                        </m:sub>
                      </m:sSub>
                      <m:r>
                        <a:rPr lang="tr-TR" i="1"/>
                        <m:t>=</m:t>
                      </m:r>
                      <m:sSub>
                        <m:sSubPr>
                          <m:ctrlPr>
                            <a:rPr lang="tr-TR" i="1"/>
                          </m:ctrlPr>
                        </m:sSubPr>
                        <m:e>
                          <m:r>
                            <a:rPr lang="tr-TR" i="1"/>
                            <m:t>𝑠</m:t>
                          </m:r>
                        </m:e>
                        <m:sub>
                          <m:r>
                            <a:rPr lang="tr-TR" i="1"/>
                            <m:t>𝑠</m:t>
                          </m:r>
                          <m:r>
                            <a:rPr lang="tr-TR" i="1"/>
                            <m:t>2</m:t>
                          </m:r>
                        </m:sub>
                      </m:sSub>
                      <m:r>
                        <a:rPr lang="tr-TR" i="1"/>
                        <m:t>+</m:t>
                      </m:r>
                      <m:d>
                        <m:dPr>
                          <m:ctrlPr>
                            <a:rPr lang="tr-TR" i="1"/>
                          </m:ctrlPr>
                        </m:dPr>
                        <m:e>
                          <m:sSub>
                            <m:sSubPr>
                              <m:ctrlPr>
                                <a:rPr lang="tr-TR" i="1"/>
                              </m:ctrlPr>
                            </m:sSubPr>
                            <m:e>
                              <m:r>
                                <a:rPr lang="tr-TR" i="1"/>
                                <m:t>𝑠</m:t>
                              </m:r>
                            </m:e>
                            <m:sub>
                              <m:r>
                                <a:rPr lang="tr-TR" i="1"/>
                                <m:t>𝑏</m:t>
                              </m:r>
                              <m:r>
                                <a:rPr lang="tr-TR" i="1"/>
                                <m:t>2</m:t>
                              </m:r>
                            </m:sub>
                          </m:sSub>
                          <m:r>
                            <a:rPr lang="tr-TR" i="1"/>
                            <m:t>−</m:t>
                          </m:r>
                          <m:sSub>
                            <m:sSubPr>
                              <m:ctrlPr>
                                <a:rPr lang="tr-TR" i="1"/>
                              </m:ctrlPr>
                            </m:sSubPr>
                            <m:e>
                              <m:r>
                                <a:rPr lang="tr-TR" i="1"/>
                                <m:t>𝑠</m:t>
                              </m:r>
                            </m:e>
                            <m:sub>
                              <m:r>
                                <a:rPr lang="tr-TR" i="1"/>
                                <m:t>𝑠</m:t>
                              </m:r>
                              <m:r>
                                <a:rPr lang="tr-TR" i="1"/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tr-TR" i="1"/>
                        <m:t> </m:t>
                      </m:r>
                      <m:sSub>
                        <m:sSubPr>
                          <m:ctrlPr>
                            <a:rPr lang="tr-TR" i="1"/>
                          </m:ctrlPr>
                        </m:sSubPr>
                        <m:e>
                          <m:r>
                            <a:rPr lang="tr-TR" i="1"/>
                            <m:t>𝑥</m:t>
                          </m:r>
                        </m:e>
                        <m:sub>
                          <m:r>
                            <a:rPr lang="tr-TR" i="1"/>
                            <m:t>2</m:t>
                          </m:r>
                        </m:sub>
                      </m:sSub>
                    </m:oMath>
                  </m:oMathPara>
                </a14:m>
                <a:endParaRPr lang="tr-TR" dirty="0" smtClean="0"/>
              </a:p>
              <a:p>
                <a:pPr marL="0" indent="0">
                  <a:lnSpc>
                    <a:spcPct val="150000"/>
                  </a:lnSpc>
                  <a:buNone/>
                </a:pPr>
                <a:endParaRPr lang="tr-TR" sz="1600" dirty="0" smtClean="0"/>
              </a:p>
              <a:p>
                <a:r>
                  <a:rPr lang="tr-TR" dirty="0" smtClean="0"/>
                  <a:t>Bağıntısı </a:t>
                </a:r>
                <a:r>
                  <a:rPr lang="tr-TR" dirty="0"/>
                  <a:t>kullanılarak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tr-TR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tr-TR" dirty="0"/>
                  <a:t> kalite değeri hesaplanır</a:t>
                </a:r>
                <a:r>
                  <a:rPr lang="tr-TR" dirty="0" smtClean="0"/>
                  <a:t>.</a:t>
                </a:r>
              </a:p>
              <a:p>
                <a:pPr marL="0" indent="0">
                  <a:buNone/>
                </a:pPr>
                <a:endParaRPr lang="tr-TR" dirty="0"/>
              </a:p>
              <a:p>
                <a:pPr marL="0" indent="0">
                  <a:buNone/>
                </a:pPr>
                <a:endParaRPr lang="tr-TR" sz="3600" dirty="0"/>
              </a:p>
            </p:txBody>
          </p:sp>
        </mc:Choice>
        <mc:Fallback>
          <p:sp>
            <p:nvSpPr>
              <p:cNvPr id="3" name="2 İçerik Yer Tutucusu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1520" y="1600200"/>
                <a:ext cx="8640960" cy="4525963"/>
              </a:xfrm>
              <a:blipFill rotWithShape="0">
                <a:blip r:embed="rId2"/>
                <a:stretch>
                  <a:fillRect l="-1763" t="-1752" r="-564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05617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İzentropik</a:t>
            </a:r>
            <a:r>
              <a:rPr lang="tr-TR" dirty="0"/>
              <a:t> İşlem</a:t>
            </a:r>
            <a:endParaRPr lang="tr-T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2 İçerik Yer Tutucusu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435280" cy="452596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tr-TR" i="1" dirty="0"/>
                  <a:t>Her iki halin de ıslak buhar olması durumunda</a:t>
                </a:r>
                <a:r>
                  <a:rPr lang="tr-TR" i="1" dirty="0" smtClean="0"/>
                  <a:t>;</a:t>
                </a:r>
              </a:p>
              <a:p>
                <a:pPr marL="0" indent="0">
                  <a:buNone/>
                </a:pPr>
                <a:endParaRPr lang="tr-TR" sz="1600" dirty="0"/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i="1"/>
                          </m:ctrlPr>
                        </m:sSubPr>
                        <m:e>
                          <m:r>
                            <a:rPr lang="tr-TR" i="1"/>
                            <m:t>𝑠</m:t>
                          </m:r>
                        </m:e>
                        <m:sub>
                          <m:r>
                            <a:rPr lang="tr-TR" i="1"/>
                            <m:t>1</m:t>
                          </m:r>
                        </m:sub>
                      </m:sSub>
                      <m:r>
                        <a:rPr lang="tr-TR" i="1"/>
                        <m:t>=</m:t>
                      </m:r>
                      <m:sSub>
                        <m:sSubPr>
                          <m:ctrlPr>
                            <a:rPr lang="tr-TR" i="1"/>
                          </m:ctrlPr>
                        </m:sSubPr>
                        <m:e>
                          <m:r>
                            <a:rPr lang="tr-TR" i="1"/>
                            <m:t>𝑠</m:t>
                          </m:r>
                        </m:e>
                        <m:sub>
                          <m:r>
                            <a:rPr lang="tr-TR" i="1"/>
                            <m:t>2</m:t>
                          </m:r>
                        </m:sub>
                      </m:sSub>
                    </m:oMath>
                  </m:oMathPara>
                </a14:m>
                <a:endParaRPr lang="tr-TR" dirty="0"/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i="1"/>
                          </m:ctrlPr>
                        </m:sSubPr>
                        <m:e>
                          <m:r>
                            <a:rPr lang="tr-TR" i="1"/>
                            <m:t>𝑠</m:t>
                          </m:r>
                        </m:e>
                        <m:sub>
                          <m:r>
                            <a:rPr lang="tr-TR" i="1"/>
                            <m:t>𝑠</m:t>
                          </m:r>
                          <m:r>
                            <a:rPr lang="tr-TR" i="1"/>
                            <m:t>1</m:t>
                          </m:r>
                        </m:sub>
                      </m:sSub>
                      <m:r>
                        <a:rPr lang="tr-TR" i="1"/>
                        <m:t>+</m:t>
                      </m:r>
                      <m:d>
                        <m:dPr>
                          <m:ctrlPr>
                            <a:rPr lang="tr-TR" i="1"/>
                          </m:ctrlPr>
                        </m:dPr>
                        <m:e>
                          <m:sSub>
                            <m:sSubPr>
                              <m:ctrlPr>
                                <a:rPr lang="tr-TR" i="1"/>
                              </m:ctrlPr>
                            </m:sSubPr>
                            <m:e>
                              <m:r>
                                <a:rPr lang="tr-TR" i="1"/>
                                <m:t>𝑠</m:t>
                              </m:r>
                            </m:e>
                            <m:sub>
                              <m:r>
                                <a:rPr lang="tr-TR" i="1"/>
                                <m:t>𝑏</m:t>
                              </m:r>
                              <m:r>
                                <a:rPr lang="tr-TR" i="1"/>
                                <m:t>1</m:t>
                              </m:r>
                            </m:sub>
                          </m:sSub>
                          <m:r>
                            <a:rPr lang="tr-TR" i="1"/>
                            <m:t>−</m:t>
                          </m:r>
                          <m:sSub>
                            <m:sSubPr>
                              <m:ctrlPr>
                                <a:rPr lang="tr-TR" i="1"/>
                              </m:ctrlPr>
                            </m:sSubPr>
                            <m:e>
                              <m:r>
                                <a:rPr lang="tr-TR" i="1"/>
                                <m:t>𝑠</m:t>
                              </m:r>
                            </m:e>
                            <m:sub>
                              <m:r>
                                <a:rPr lang="tr-TR" i="1"/>
                                <m:t>𝑠</m:t>
                              </m:r>
                              <m:r>
                                <a:rPr lang="tr-TR" i="1"/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tr-TR" i="1"/>
                        <m:t> </m:t>
                      </m:r>
                      <m:sSub>
                        <m:sSubPr>
                          <m:ctrlPr>
                            <a:rPr lang="tr-TR" i="1"/>
                          </m:ctrlPr>
                        </m:sSubPr>
                        <m:e>
                          <m:r>
                            <a:rPr lang="tr-TR" i="1"/>
                            <m:t>𝑥</m:t>
                          </m:r>
                        </m:e>
                        <m:sub>
                          <m:r>
                            <a:rPr lang="tr-TR" i="1"/>
                            <m:t>1</m:t>
                          </m:r>
                        </m:sub>
                      </m:sSub>
                      <m:r>
                        <a:rPr lang="tr-TR" i="1"/>
                        <m:t>=</m:t>
                      </m:r>
                      <m:sSub>
                        <m:sSubPr>
                          <m:ctrlPr>
                            <a:rPr lang="tr-TR" i="1"/>
                          </m:ctrlPr>
                        </m:sSubPr>
                        <m:e>
                          <m:r>
                            <a:rPr lang="tr-TR" i="1"/>
                            <m:t>𝑠</m:t>
                          </m:r>
                        </m:e>
                        <m:sub>
                          <m:r>
                            <a:rPr lang="tr-TR" i="1"/>
                            <m:t>𝑠</m:t>
                          </m:r>
                          <m:r>
                            <a:rPr lang="tr-TR" i="1"/>
                            <m:t>2</m:t>
                          </m:r>
                        </m:sub>
                      </m:sSub>
                      <m:r>
                        <a:rPr lang="tr-TR" i="1"/>
                        <m:t>+</m:t>
                      </m:r>
                      <m:d>
                        <m:dPr>
                          <m:ctrlPr>
                            <a:rPr lang="tr-TR" i="1"/>
                          </m:ctrlPr>
                        </m:dPr>
                        <m:e>
                          <m:sSub>
                            <m:sSubPr>
                              <m:ctrlPr>
                                <a:rPr lang="tr-TR" i="1"/>
                              </m:ctrlPr>
                            </m:sSubPr>
                            <m:e>
                              <m:r>
                                <a:rPr lang="tr-TR" i="1"/>
                                <m:t>𝑠</m:t>
                              </m:r>
                            </m:e>
                            <m:sub>
                              <m:r>
                                <a:rPr lang="tr-TR" i="1"/>
                                <m:t>𝑏</m:t>
                              </m:r>
                              <m:r>
                                <a:rPr lang="tr-TR" i="1"/>
                                <m:t>2</m:t>
                              </m:r>
                            </m:sub>
                          </m:sSub>
                          <m:r>
                            <a:rPr lang="tr-TR" i="1"/>
                            <m:t>−</m:t>
                          </m:r>
                          <m:sSub>
                            <m:sSubPr>
                              <m:ctrlPr>
                                <a:rPr lang="tr-TR" i="1"/>
                              </m:ctrlPr>
                            </m:sSubPr>
                            <m:e>
                              <m:r>
                                <a:rPr lang="tr-TR" i="1"/>
                                <m:t>𝑠</m:t>
                              </m:r>
                            </m:e>
                            <m:sub>
                              <m:r>
                                <a:rPr lang="tr-TR" i="1"/>
                                <m:t>𝑠</m:t>
                              </m:r>
                              <m:r>
                                <a:rPr lang="tr-TR" i="1"/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tr-TR" i="1"/>
                        <m:t> </m:t>
                      </m:r>
                      <m:sSub>
                        <m:sSubPr>
                          <m:ctrlPr>
                            <a:rPr lang="tr-TR" i="1"/>
                          </m:ctrlPr>
                        </m:sSubPr>
                        <m:e>
                          <m:r>
                            <a:rPr lang="tr-TR" i="1"/>
                            <m:t>𝑥</m:t>
                          </m:r>
                        </m:e>
                        <m:sub>
                          <m:r>
                            <a:rPr lang="tr-TR" i="1"/>
                            <m:t>2</m:t>
                          </m:r>
                        </m:sub>
                      </m:sSub>
                    </m:oMath>
                  </m:oMathPara>
                </a14:m>
                <a:endParaRPr lang="tr-TR" dirty="0" smtClean="0"/>
              </a:p>
              <a:p>
                <a:pPr marL="0" indent="0">
                  <a:lnSpc>
                    <a:spcPct val="150000"/>
                  </a:lnSpc>
                  <a:buNone/>
                </a:pPr>
                <a:endParaRPr lang="tr-TR" sz="1600" dirty="0"/>
              </a:p>
              <a:p>
                <a:r>
                  <a:rPr lang="tr-TR" dirty="0"/>
                  <a:t>Bağıntısından hesaplanır. </a:t>
                </a:r>
              </a:p>
              <a:p>
                <a:pPr marL="0" indent="0">
                  <a:buNone/>
                </a:pPr>
                <a:endParaRPr lang="tr-TR" sz="3600" dirty="0"/>
              </a:p>
            </p:txBody>
          </p:sp>
        </mc:Choice>
        <mc:Fallback>
          <p:sp>
            <p:nvSpPr>
              <p:cNvPr id="3" name="2 İçerik Yer Tutucusu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435280" cy="4525963"/>
              </a:xfrm>
              <a:blipFill rotWithShape="0">
                <a:blip r:embed="rId2"/>
                <a:stretch>
                  <a:fillRect l="-1806" t="-175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85799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İzentropik</a:t>
            </a:r>
            <a:r>
              <a:rPr lang="tr-TR" dirty="0"/>
              <a:t> İşlem</a:t>
            </a:r>
            <a:endParaRPr lang="tr-T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2 İçerik Yer Tutucusu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tr-TR" dirty="0"/>
                  <a:t>Termodinamik tablo ya da diyagramlar kullanılarak </a:t>
                </a:r>
                <a:r>
                  <a:rPr lang="tr-TR" dirty="0" err="1" smtClean="0"/>
                  <a:t>izentropik</a:t>
                </a:r>
                <a:r>
                  <a:rPr lang="tr-TR" dirty="0" smtClean="0"/>
                  <a:t> </a:t>
                </a:r>
                <a:r>
                  <a:rPr lang="tr-TR" dirty="0"/>
                  <a:t>bir işlem sırasındaki termodinamik niceliklerindeki değişmeler devam slaytlardaki bağıntılar yardımı ile bulunur. </a:t>
                </a:r>
              </a:p>
              <a:p>
                <a:endParaRPr lang="tr-TR" dirty="0" smtClean="0"/>
              </a:p>
              <a:p>
                <a:r>
                  <a:rPr lang="tr-TR" i="1" dirty="0"/>
                  <a:t>İç enerji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i="1">
                          <a:latin typeface="Cambria Math" panose="02040503050406030204" pitchFamily="18" charset="0"/>
                        </a:rPr>
                        <m:t>∆</m:t>
                      </m:r>
                      <m:r>
                        <a:rPr lang="tr-TR" i="1">
                          <a:latin typeface="Cambria Math" panose="02040503050406030204" pitchFamily="18" charset="0"/>
                        </a:rPr>
                        <m:t>𝑢</m:t>
                      </m:r>
                      <m:r>
                        <a:rPr lang="tr-TR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tr-TR" i="1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tr-TR" dirty="0"/>
              </a:p>
              <a:p>
                <a:pPr marL="0" indent="0">
                  <a:buNone/>
                </a:pPr>
                <a:endParaRPr lang="tr-TR" dirty="0"/>
              </a:p>
            </p:txBody>
          </p:sp>
        </mc:Choice>
        <mc:Fallback>
          <p:sp>
            <p:nvSpPr>
              <p:cNvPr id="3" name="2 İçerik Yer Tutucusu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704" t="-175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06245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İzentropik</a:t>
            </a:r>
            <a:r>
              <a:rPr lang="tr-TR" dirty="0"/>
              <a:t> İşlem</a:t>
            </a:r>
            <a:endParaRPr lang="tr-T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2 İçerik Yer Tutucusu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tr-TR" i="1" dirty="0" smtClean="0"/>
                  <a:t>Hacim</a:t>
                </a:r>
                <a:endParaRPr lang="tr-TR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i="1" smtClean="0">
                          <a:latin typeface="Cambria Math" panose="02040503050406030204" pitchFamily="18" charset="0"/>
                        </a:rPr>
                        <m:t>∆</m:t>
                      </m:r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𝑣</m:t>
                      </m:r>
                      <m:r>
                        <a:rPr lang="tr-TR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tr-TR" i="1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tr-TR" i="1" dirty="0" smtClean="0"/>
              </a:p>
              <a:p>
                <a:pPr marL="0" indent="0">
                  <a:buNone/>
                </a:pPr>
                <a:endParaRPr lang="tr-TR" i="1" dirty="0" smtClean="0"/>
              </a:p>
              <a:p>
                <a:r>
                  <a:rPr lang="tr-TR" i="1" dirty="0" smtClean="0"/>
                  <a:t>Basınç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i="1">
                          <a:latin typeface="Cambria Math" panose="02040503050406030204" pitchFamily="18" charset="0"/>
                        </a:rPr>
                        <m:t>∆</m:t>
                      </m:r>
                      <m:r>
                        <a:rPr lang="tr-TR" i="1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tr-TR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tr-TR" i="1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tr-TR" dirty="0" smtClean="0"/>
              </a:p>
              <a:p>
                <a:pPr marL="0" indent="0">
                  <a:buNone/>
                </a:pPr>
                <a:endParaRPr lang="tr-TR" dirty="0"/>
              </a:p>
              <a:p>
                <a:r>
                  <a:rPr lang="tr-TR" i="1" dirty="0" smtClean="0"/>
                  <a:t>Sıcaklık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i="1">
                          <a:latin typeface="Cambria Math" panose="02040503050406030204" pitchFamily="18" charset="0"/>
                        </a:rPr>
                        <m:t>∆</m:t>
                      </m:r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tr-TR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tr-TR" i="1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tr-TR" dirty="0"/>
              </a:p>
              <a:p>
                <a:endParaRPr lang="tr-TR" dirty="0"/>
              </a:p>
              <a:p>
                <a:endParaRPr lang="tr-TR" dirty="0"/>
              </a:p>
            </p:txBody>
          </p:sp>
        </mc:Choice>
        <mc:Fallback xmlns="">
          <p:sp>
            <p:nvSpPr>
              <p:cNvPr id="3" name="2 İçerik Yer Tutucusu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704" t="-175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0843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İzentropik</a:t>
            </a:r>
            <a:r>
              <a:rPr lang="tr-TR" dirty="0"/>
              <a:t> İşlem</a:t>
            </a:r>
            <a:endParaRPr lang="tr-T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2 İçerik Yer Tutucusu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endParaRPr lang="tr-TR" i="1" dirty="0" smtClean="0"/>
              </a:p>
              <a:p>
                <a:r>
                  <a:rPr lang="tr-TR" i="1" dirty="0" err="1" smtClean="0"/>
                  <a:t>Entalpi</a:t>
                </a:r>
                <a:endParaRPr lang="tr-TR" i="1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i="1">
                          <a:latin typeface="Cambria Math" panose="02040503050406030204" pitchFamily="18" charset="0"/>
                        </a:rPr>
                        <m:t>∆</m:t>
                      </m:r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lang="tr-TR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tr-TR" i="1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tr-TR" dirty="0" smtClean="0"/>
              </a:p>
              <a:p>
                <a:pPr marL="0" indent="0">
                  <a:buNone/>
                </a:pPr>
                <a:endParaRPr lang="tr-TR" dirty="0"/>
              </a:p>
              <a:p>
                <a:r>
                  <a:rPr lang="tr-TR" i="1" dirty="0" smtClean="0"/>
                  <a:t>İş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tr-TR" i="1"/>
                        <m:t>𝑤</m:t>
                      </m:r>
                      <m:r>
                        <a:rPr lang="tr-TR" i="1"/>
                        <m:t>= </m:t>
                      </m:r>
                      <m:d>
                        <m:dPr>
                          <m:ctrlPr>
                            <a:rPr lang="tr-TR" i="1"/>
                          </m:ctrlPr>
                        </m:dPr>
                        <m:e>
                          <m:sSub>
                            <m:sSubPr>
                              <m:ctrlPr>
                                <a:rPr lang="tr-TR" i="1"/>
                              </m:ctrlPr>
                            </m:sSubPr>
                            <m:e>
                              <m:r>
                                <a:rPr lang="tr-TR" i="1"/>
                                <m:t>h</m:t>
                              </m:r>
                            </m:e>
                            <m:sub>
                              <m:r>
                                <a:rPr lang="tr-TR" i="1"/>
                                <m:t>2</m:t>
                              </m:r>
                            </m:sub>
                          </m:sSub>
                          <m:r>
                            <a:rPr lang="tr-TR" i="1"/>
                            <m:t>−</m:t>
                          </m:r>
                          <m:sSub>
                            <m:sSubPr>
                              <m:ctrlPr>
                                <a:rPr lang="tr-TR" i="1"/>
                              </m:ctrlPr>
                            </m:sSubPr>
                            <m:e>
                              <m:r>
                                <a:rPr lang="tr-TR" i="1"/>
                                <m:t>h</m:t>
                              </m:r>
                            </m:e>
                            <m:sub>
                              <m:r>
                                <a:rPr lang="tr-TR" i="1"/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tr-TR" i="1"/>
                        <m:t>−</m:t>
                      </m:r>
                      <m:d>
                        <m:dPr>
                          <m:ctrlPr>
                            <a:rPr lang="tr-TR" i="1"/>
                          </m:ctrlPr>
                        </m:dPr>
                        <m:e>
                          <m:sSub>
                            <m:sSubPr>
                              <m:ctrlPr>
                                <a:rPr lang="tr-TR" i="1"/>
                              </m:ctrlPr>
                            </m:sSubPr>
                            <m:e>
                              <m:sSub>
                                <m:sSubPr>
                                  <m:ctrlPr>
                                    <a:rPr lang="tr-TR" i="1"/>
                                  </m:ctrlPr>
                                </m:sSubPr>
                                <m:e>
                                  <m:r>
                                    <a:rPr lang="tr-TR" i="1"/>
                                    <m:t>𝑝</m:t>
                                  </m:r>
                                </m:e>
                                <m:sub>
                                  <m:r>
                                    <a:rPr lang="tr-TR" i="1"/>
                                    <m:t>2</m:t>
                                  </m:r>
                                </m:sub>
                              </m:sSub>
                              <m:r>
                                <a:rPr lang="tr-TR" i="1"/>
                                <m:t>𝑣</m:t>
                              </m:r>
                            </m:e>
                            <m:sub>
                              <m:r>
                                <a:rPr lang="tr-TR" i="1"/>
                                <m:t>2</m:t>
                              </m:r>
                            </m:sub>
                          </m:sSub>
                          <m:r>
                            <a:rPr lang="tr-TR" i="1"/>
                            <m:t>−</m:t>
                          </m:r>
                          <m:sSub>
                            <m:sSubPr>
                              <m:ctrlPr>
                                <a:rPr lang="tr-TR" i="1"/>
                              </m:ctrlPr>
                            </m:sSubPr>
                            <m:e>
                              <m:sSub>
                                <m:sSubPr>
                                  <m:ctrlPr>
                                    <a:rPr lang="tr-TR" i="1"/>
                                  </m:ctrlPr>
                                </m:sSubPr>
                                <m:e>
                                  <m:r>
                                    <a:rPr lang="tr-TR" i="1"/>
                                    <m:t>𝑝</m:t>
                                  </m:r>
                                </m:e>
                                <m:sub>
                                  <m:r>
                                    <a:rPr lang="tr-TR" i="1"/>
                                    <m:t>1</m:t>
                                  </m:r>
                                </m:sub>
                              </m:sSub>
                              <m:r>
                                <a:rPr lang="tr-TR" i="1"/>
                                <m:t>𝑣</m:t>
                              </m:r>
                            </m:e>
                            <m:sub>
                              <m:r>
                                <a:rPr lang="tr-TR" i="1"/>
                                <m:t>1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tr-TR" dirty="0"/>
              </a:p>
              <a:p>
                <a:pPr marL="0" indent="0">
                  <a:buNone/>
                </a:pPr>
                <a:endParaRPr lang="tr-TR" dirty="0"/>
              </a:p>
              <a:p>
                <a:endParaRPr lang="tr-TR" dirty="0"/>
              </a:p>
              <a:p>
                <a:endParaRPr lang="tr-TR" dirty="0"/>
              </a:p>
            </p:txBody>
          </p:sp>
        </mc:Choice>
        <mc:Fallback>
          <p:sp>
            <p:nvSpPr>
              <p:cNvPr id="3" name="2 İçerik Yer Tutucusu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704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00341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İzentropik</a:t>
            </a:r>
            <a:r>
              <a:rPr lang="tr-TR" dirty="0" smtClean="0"/>
              <a:t> </a:t>
            </a:r>
            <a:r>
              <a:rPr lang="tr-TR" dirty="0" smtClean="0"/>
              <a:t>İşlem</a:t>
            </a:r>
            <a:endParaRPr lang="tr-T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2 İçerik Yer Tutucusu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lang="tr-TR" dirty="0" err="1" smtClean="0"/>
                  <a:t>İzentropik</a:t>
                </a:r>
                <a:r>
                  <a:rPr lang="tr-TR" dirty="0" smtClean="0"/>
                  <a:t> </a:t>
                </a:r>
                <a:r>
                  <a:rPr lang="tr-TR" dirty="0"/>
                  <a:t>işlem </a:t>
                </a:r>
                <a:r>
                  <a:rPr lang="tr-TR" dirty="0" err="1"/>
                  <a:t>sıasında</a:t>
                </a:r>
                <a:r>
                  <a:rPr lang="tr-TR" dirty="0"/>
                  <a:t> kullanılan akışkanın ideal gaz gibi davrandığı ve ısınma ısılarının sıcaklıktan bağımsız olduğu </a:t>
                </a:r>
                <a:r>
                  <a:rPr lang="tr-TR" dirty="0" smtClean="0"/>
                  <a:t>varsayıldığında</a:t>
                </a:r>
              </a:p>
              <a:p>
                <a:endParaRPr lang="tr-TR" sz="17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i="1"/>
                        <m:t>𝑝𝑣</m:t>
                      </m:r>
                      <m:r>
                        <a:rPr lang="tr-TR" i="1"/>
                        <m:t>=</m:t>
                      </m:r>
                      <m:r>
                        <a:rPr lang="tr-TR" i="1"/>
                        <m:t>𝑅𝑇</m:t>
                      </m:r>
                    </m:oMath>
                  </m:oMathPara>
                </a14:m>
                <a:endParaRPr lang="tr-TR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i="1"/>
                          </m:ctrlPr>
                        </m:sSubPr>
                        <m:e>
                          <m:r>
                            <a:rPr lang="tr-TR" i="1"/>
                            <m:t>𝐶</m:t>
                          </m:r>
                        </m:e>
                        <m:sub>
                          <m:r>
                            <a:rPr lang="tr-TR" i="1"/>
                            <m:t>𝑝</m:t>
                          </m:r>
                        </m:sub>
                      </m:sSub>
                      <m:r>
                        <a:rPr lang="tr-TR" i="1"/>
                        <m:t>−</m:t>
                      </m:r>
                      <m:sSub>
                        <m:sSubPr>
                          <m:ctrlPr>
                            <a:rPr lang="tr-TR" i="1"/>
                          </m:ctrlPr>
                        </m:sSubPr>
                        <m:e>
                          <m:r>
                            <a:rPr lang="tr-TR" i="1"/>
                            <m:t>𝐶</m:t>
                          </m:r>
                        </m:e>
                        <m:sub>
                          <m:r>
                            <a:rPr lang="tr-TR" i="1"/>
                            <m:t>𝑣</m:t>
                          </m:r>
                        </m:sub>
                      </m:sSub>
                      <m:r>
                        <a:rPr lang="tr-TR" i="1"/>
                        <m:t>=</m:t>
                      </m:r>
                      <m:r>
                        <a:rPr lang="tr-TR" i="1"/>
                        <m:t>𝑅</m:t>
                      </m:r>
                      <m:r>
                        <a:rPr lang="tr-TR" i="1"/>
                        <m:t>    </m:t>
                      </m:r>
                      <m:r>
                        <a:rPr lang="tr-TR" i="1"/>
                        <m:t>𝑣𝑒</m:t>
                      </m:r>
                      <m:r>
                        <a:rPr lang="tr-TR" i="1"/>
                        <m:t>   </m:t>
                      </m:r>
                      <m:r>
                        <a:rPr lang="tr-TR" i="1"/>
                        <m:t>𝛾</m:t>
                      </m:r>
                      <m:r>
                        <a:rPr lang="tr-TR" i="1"/>
                        <m:t>=</m:t>
                      </m:r>
                      <m:f>
                        <m:fPr>
                          <m:ctrlPr>
                            <a:rPr lang="tr-TR" i="1"/>
                          </m:ctrlPr>
                        </m:fPr>
                        <m:num>
                          <m:sSub>
                            <m:sSubPr>
                              <m:ctrlPr>
                                <a:rPr lang="tr-TR" i="1"/>
                              </m:ctrlPr>
                            </m:sSubPr>
                            <m:e>
                              <m:r>
                                <a:rPr lang="tr-TR" i="1"/>
                                <m:t>𝐶</m:t>
                              </m:r>
                            </m:e>
                            <m:sub>
                              <m:r>
                                <a:rPr lang="tr-TR" i="1"/>
                                <m:t>𝑝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tr-TR" i="1"/>
                              </m:ctrlPr>
                            </m:sSubPr>
                            <m:e>
                              <m:r>
                                <a:rPr lang="tr-TR" i="1"/>
                                <m:t>𝐶</m:t>
                              </m:r>
                            </m:e>
                            <m:sub>
                              <m:r>
                                <a:rPr lang="tr-TR" i="1"/>
                                <m:t>𝑣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tr-TR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i="1"/>
                          </m:ctrlPr>
                        </m:sSubPr>
                        <m:e>
                          <m:r>
                            <a:rPr lang="tr-TR" i="1"/>
                            <m:t>𝐶</m:t>
                          </m:r>
                        </m:e>
                        <m:sub>
                          <m:r>
                            <a:rPr lang="tr-TR" i="1"/>
                            <m:t>𝑣</m:t>
                          </m:r>
                        </m:sub>
                      </m:sSub>
                      <m:r>
                        <a:rPr lang="tr-TR" i="1"/>
                        <m:t>=</m:t>
                      </m:r>
                      <m:f>
                        <m:fPr>
                          <m:ctrlPr>
                            <a:rPr lang="tr-TR" i="1"/>
                          </m:ctrlPr>
                        </m:fPr>
                        <m:num>
                          <m:r>
                            <a:rPr lang="tr-TR" i="1"/>
                            <m:t>𝑅</m:t>
                          </m:r>
                        </m:num>
                        <m:den>
                          <m:d>
                            <m:dPr>
                              <m:ctrlPr>
                                <a:rPr lang="tr-TR" i="1"/>
                              </m:ctrlPr>
                            </m:dPr>
                            <m:e>
                              <m:r>
                                <a:rPr lang="tr-TR" i="1"/>
                                <m:t>𝛾</m:t>
                              </m:r>
                              <m:r>
                                <a:rPr lang="tr-TR" i="1"/>
                                <m:t>−1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tr-TR" dirty="0"/>
              </a:p>
              <a:p>
                <a:r>
                  <a:rPr lang="tr-TR" dirty="0"/>
                  <a:t>Eşitlikleri </a:t>
                </a:r>
                <a:r>
                  <a:rPr lang="tr-TR" dirty="0" smtClean="0"/>
                  <a:t>kullanılır.</a:t>
                </a:r>
                <a:endParaRPr lang="tr-TR" dirty="0"/>
              </a:p>
            </p:txBody>
          </p:sp>
        </mc:Choice>
        <mc:Fallback>
          <p:sp>
            <p:nvSpPr>
              <p:cNvPr id="3" name="2 İçerik Yer Tutucusu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481" t="-2695" r="-2444" b="-2156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4890751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158</Words>
  <Application>Microsoft Office PowerPoint</Application>
  <PresentationFormat>Ekran Gösterisi (4:3)</PresentationFormat>
  <Paragraphs>66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Calibri</vt:lpstr>
      <vt:lpstr>Cambria Math</vt:lpstr>
      <vt:lpstr>Ofis Teması</vt:lpstr>
      <vt:lpstr>İzentropik İşlemler</vt:lpstr>
      <vt:lpstr>İzentropik İşlem</vt:lpstr>
      <vt:lpstr>İzentropik İşlem</vt:lpstr>
      <vt:lpstr>İzentropik İşlem</vt:lpstr>
      <vt:lpstr>İzentropik İşlem</vt:lpstr>
      <vt:lpstr>İzentropik İşlem</vt:lpstr>
      <vt:lpstr>İzentropik İşlem</vt:lpstr>
      <vt:lpstr>İzentropik İşlem</vt:lpstr>
      <vt:lpstr>İzentropik İşlem</vt:lpstr>
      <vt:lpstr>İzentropik İşlem</vt:lpstr>
      <vt:lpstr>Uygulama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Termodinamik Nicelikler</dc:title>
  <dc:creator>Damla</dc:creator>
  <cp:lastModifiedBy>Evren Erk'akan</cp:lastModifiedBy>
  <cp:revision>28</cp:revision>
  <dcterms:created xsi:type="dcterms:W3CDTF">2018-04-28T07:33:16Z</dcterms:created>
  <dcterms:modified xsi:type="dcterms:W3CDTF">2018-06-30T18:50:40Z</dcterms:modified>
</cp:coreProperties>
</file>