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83" r:id="rId6"/>
    <p:sldId id="269" r:id="rId7"/>
    <p:sldId id="261" r:id="rId8"/>
    <p:sldId id="262" r:id="rId9"/>
    <p:sldId id="284" r:id="rId10"/>
    <p:sldId id="263" r:id="rId11"/>
    <p:sldId id="264" r:id="rId12"/>
    <p:sldId id="270" r:id="rId13"/>
    <p:sldId id="272" r:id="rId14"/>
    <p:sldId id="273" r:id="rId15"/>
    <p:sldId id="274" r:id="rId16"/>
    <p:sldId id="265" r:id="rId17"/>
    <p:sldId id="271" r:id="rId18"/>
    <p:sldId id="266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68" r:id="rId27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00CB"/>
    <a:srgbClr val="942093"/>
    <a:srgbClr val="D883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Açık Stil 2 - Vurgu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60"/>
    <p:restoredTop sz="94643"/>
  </p:normalViewPr>
  <p:slideViewPr>
    <p:cSldViewPr snapToGrid="0" snapToObjects="1">
      <p:cViewPr varScale="1">
        <p:scale>
          <a:sx n="86" d="100"/>
          <a:sy n="86" d="100"/>
        </p:scale>
        <p:origin x="108" y="5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9B97DF-0879-43EA-916B-373C1DEB5B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4F06B10-23C1-4487-895A-D72B372692D5}">
      <dgm:prSet phldrT="[Metin]" custT="1"/>
      <dgm:spPr/>
      <dgm:t>
        <a:bodyPr/>
        <a:lstStyle/>
        <a:p>
          <a:r>
            <a:rPr lang="tr-TR" sz="3800" dirty="0"/>
            <a:t>Nötralizasyon</a:t>
          </a:r>
        </a:p>
      </dgm:t>
    </dgm:pt>
    <dgm:pt modelId="{0EA5BC5D-B6CC-4990-871C-3280AE76F680}" type="parTrans" cxnId="{1062D5C1-54AA-4F72-B86B-A472F30E730E}">
      <dgm:prSet/>
      <dgm:spPr/>
      <dgm:t>
        <a:bodyPr/>
        <a:lstStyle/>
        <a:p>
          <a:endParaRPr lang="tr-TR" sz="1800"/>
        </a:p>
      </dgm:t>
    </dgm:pt>
    <dgm:pt modelId="{327772BF-950C-48A8-9504-280880252998}" type="sibTrans" cxnId="{1062D5C1-54AA-4F72-B86B-A472F30E730E}">
      <dgm:prSet/>
      <dgm:spPr/>
      <dgm:t>
        <a:bodyPr/>
        <a:lstStyle/>
        <a:p>
          <a:endParaRPr lang="tr-TR" sz="1800"/>
        </a:p>
      </dgm:t>
    </dgm:pt>
    <dgm:pt modelId="{1A2332B0-2FF4-4FE8-8530-C3248DB585BE}">
      <dgm:prSet phldrT="[Metin]" custT="1"/>
      <dgm:spPr>
        <a:solidFill>
          <a:srgbClr val="92D050"/>
        </a:solidFill>
      </dgm:spPr>
      <dgm:t>
        <a:bodyPr/>
        <a:lstStyle/>
        <a:p>
          <a:r>
            <a:rPr lang="tr-TR" sz="3600" dirty="0">
              <a:solidFill>
                <a:schemeClr val="tx1"/>
              </a:solidFill>
            </a:rPr>
            <a:t>Hücre Kültürü </a:t>
          </a:r>
        </a:p>
      </dgm:t>
    </dgm:pt>
    <dgm:pt modelId="{D3D2C42D-BA32-4E49-B15E-692C92DFAE1D}" type="parTrans" cxnId="{580A2636-1F24-45A9-9C44-DD33D9E3EFDE}">
      <dgm:prSet custT="1"/>
      <dgm:spPr/>
      <dgm:t>
        <a:bodyPr/>
        <a:lstStyle/>
        <a:p>
          <a:endParaRPr lang="tr-TR" sz="800"/>
        </a:p>
      </dgm:t>
    </dgm:pt>
    <dgm:pt modelId="{7833D779-BE29-4CDE-B081-AA122C2ABEF6}" type="sibTrans" cxnId="{580A2636-1F24-45A9-9C44-DD33D9E3EFDE}">
      <dgm:prSet/>
      <dgm:spPr/>
      <dgm:t>
        <a:bodyPr/>
        <a:lstStyle/>
        <a:p>
          <a:endParaRPr lang="tr-TR" sz="1800"/>
        </a:p>
      </dgm:t>
    </dgm:pt>
    <dgm:pt modelId="{77603EEC-0C49-4C1A-961F-C4FA3D2C57E5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3600" dirty="0">
              <a:solidFill>
                <a:schemeClr val="tx1"/>
              </a:solidFill>
            </a:rPr>
            <a:t>Deney Hayvanları</a:t>
          </a:r>
        </a:p>
      </dgm:t>
    </dgm:pt>
    <dgm:pt modelId="{25242D30-A057-4C2B-AB76-9679A0FB6E5B}" type="parTrans" cxnId="{14568DBC-8D64-4377-A315-F3CFD5DFF128}">
      <dgm:prSet custT="1"/>
      <dgm:spPr/>
      <dgm:t>
        <a:bodyPr/>
        <a:lstStyle/>
        <a:p>
          <a:endParaRPr lang="tr-TR" sz="800"/>
        </a:p>
      </dgm:t>
    </dgm:pt>
    <dgm:pt modelId="{F177A284-FC84-4AB1-9EC7-3ADA4E5C1382}" type="sibTrans" cxnId="{14568DBC-8D64-4377-A315-F3CFD5DFF128}">
      <dgm:prSet/>
      <dgm:spPr/>
      <dgm:t>
        <a:bodyPr/>
        <a:lstStyle/>
        <a:p>
          <a:endParaRPr lang="tr-TR" sz="1800"/>
        </a:p>
      </dgm:t>
    </dgm:pt>
    <dgm:pt modelId="{A8AE4A53-3283-43E6-9050-6189A2852FB6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4000" dirty="0">
              <a:solidFill>
                <a:schemeClr val="tx1"/>
              </a:solidFill>
            </a:rPr>
            <a:t>ETY</a:t>
          </a:r>
        </a:p>
      </dgm:t>
    </dgm:pt>
    <dgm:pt modelId="{5BFAF1C0-AFA7-4744-9344-C66061F12CCC}" type="sibTrans" cxnId="{73B85630-97E6-47FC-AF72-0DD08188468B}">
      <dgm:prSet/>
      <dgm:spPr/>
      <dgm:t>
        <a:bodyPr/>
        <a:lstStyle/>
        <a:p>
          <a:endParaRPr lang="tr-TR" sz="1800"/>
        </a:p>
      </dgm:t>
    </dgm:pt>
    <dgm:pt modelId="{5850C4A0-6694-4E32-8E49-B5C36D8EC977}" type="parTrans" cxnId="{73B85630-97E6-47FC-AF72-0DD08188468B}">
      <dgm:prSet custT="1"/>
      <dgm:spPr/>
      <dgm:t>
        <a:bodyPr/>
        <a:lstStyle/>
        <a:p>
          <a:endParaRPr lang="tr-TR" sz="500"/>
        </a:p>
      </dgm:t>
    </dgm:pt>
    <dgm:pt modelId="{8F721D8F-F357-4B17-9592-2A9B6CF00D8A}" type="pres">
      <dgm:prSet presAssocID="{BC9B97DF-0879-43EA-916B-373C1DEB5B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C026CB7-284B-43A3-89FB-2BAEC39B5ADA}" type="pres">
      <dgm:prSet presAssocID="{64F06B10-23C1-4487-895A-D72B372692D5}" presName="root1" presStyleCnt="0"/>
      <dgm:spPr/>
    </dgm:pt>
    <dgm:pt modelId="{E6290CD1-A1A1-4140-A573-4EB2816BBF35}" type="pres">
      <dgm:prSet presAssocID="{64F06B10-23C1-4487-895A-D72B372692D5}" presName="LevelOneTextNode" presStyleLbl="node0" presStyleIdx="0" presStyleCnt="1" custScaleX="116375" custScaleY="10229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7C211EA-D9E3-4815-B35E-F9C8B06783D8}" type="pres">
      <dgm:prSet presAssocID="{64F06B10-23C1-4487-895A-D72B372692D5}" presName="level2hierChild" presStyleCnt="0"/>
      <dgm:spPr/>
    </dgm:pt>
    <dgm:pt modelId="{EFE07550-469B-4CC6-8E62-96BAD33F5233}" type="pres">
      <dgm:prSet presAssocID="{D3D2C42D-BA32-4E49-B15E-692C92DFAE1D}" presName="conn2-1" presStyleLbl="parChTrans1D2" presStyleIdx="0" presStyleCnt="3"/>
      <dgm:spPr/>
      <dgm:t>
        <a:bodyPr/>
        <a:lstStyle/>
        <a:p>
          <a:endParaRPr lang="tr-TR"/>
        </a:p>
      </dgm:t>
    </dgm:pt>
    <dgm:pt modelId="{0840424D-96B6-4D19-9A7F-522AF8F05930}" type="pres">
      <dgm:prSet presAssocID="{D3D2C42D-BA32-4E49-B15E-692C92DFAE1D}" presName="connTx" presStyleLbl="parChTrans1D2" presStyleIdx="0" presStyleCnt="3"/>
      <dgm:spPr/>
      <dgm:t>
        <a:bodyPr/>
        <a:lstStyle/>
        <a:p>
          <a:endParaRPr lang="tr-TR"/>
        </a:p>
      </dgm:t>
    </dgm:pt>
    <dgm:pt modelId="{6C10F72F-7CE9-4898-92AF-0D36298CD780}" type="pres">
      <dgm:prSet presAssocID="{1A2332B0-2FF4-4FE8-8530-C3248DB585BE}" presName="root2" presStyleCnt="0"/>
      <dgm:spPr/>
    </dgm:pt>
    <dgm:pt modelId="{3792D127-B74B-4DFC-BAEA-7AA8FCE6FEAD}" type="pres">
      <dgm:prSet presAssocID="{1A2332B0-2FF4-4FE8-8530-C3248DB585BE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2225681-1A6A-4B10-AB05-0DB8EB4AAC08}" type="pres">
      <dgm:prSet presAssocID="{1A2332B0-2FF4-4FE8-8530-C3248DB585BE}" presName="level3hierChild" presStyleCnt="0"/>
      <dgm:spPr/>
    </dgm:pt>
    <dgm:pt modelId="{B5E1F558-F17E-4BBA-AEFD-AFA6AECC285C}" type="pres">
      <dgm:prSet presAssocID="{5850C4A0-6694-4E32-8E49-B5C36D8EC977}" presName="conn2-1" presStyleLbl="parChTrans1D2" presStyleIdx="1" presStyleCnt="3"/>
      <dgm:spPr/>
      <dgm:t>
        <a:bodyPr/>
        <a:lstStyle/>
        <a:p>
          <a:endParaRPr lang="tr-TR"/>
        </a:p>
      </dgm:t>
    </dgm:pt>
    <dgm:pt modelId="{1882A4B9-1019-475F-BB3E-9153177386F9}" type="pres">
      <dgm:prSet presAssocID="{5850C4A0-6694-4E32-8E49-B5C36D8EC977}" presName="connTx" presStyleLbl="parChTrans1D2" presStyleIdx="1" presStyleCnt="3"/>
      <dgm:spPr/>
      <dgm:t>
        <a:bodyPr/>
        <a:lstStyle/>
        <a:p>
          <a:endParaRPr lang="tr-TR"/>
        </a:p>
      </dgm:t>
    </dgm:pt>
    <dgm:pt modelId="{07089D4A-3133-46DF-A010-A8EF054DD20A}" type="pres">
      <dgm:prSet presAssocID="{A8AE4A53-3283-43E6-9050-6189A2852FB6}" presName="root2" presStyleCnt="0"/>
      <dgm:spPr/>
    </dgm:pt>
    <dgm:pt modelId="{D97F4BC6-E0A3-46E6-8D0C-B51793FFF8F9}" type="pres">
      <dgm:prSet presAssocID="{A8AE4A53-3283-43E6-9050-6189A2852FB6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D8D27B9-3682-4452-B1CE-F879989A591D}" type="pres">
      <dgm:prSet presAssocID="{A8AE4A53-3283-43E6-9050-6189A2852FB6}" presName="level3hierChild" presStyleCnt="0"/>
      <dgm:spPr/>
    </dgm:pt>
    <dgm:pt modelId="{D4BD70D1-C271-4357-8780-0375B90C0C76}" type="pres">
      <dgm:prSet presAssocID="{25242D30-A057-4C2B-AB76-9679A0FB6E5B}" presName="conn2-1" presStyleLbl="parChTrans1D2" presStyleIdx="2" presStyleCnt="3"/>
      <dgm:spPr/>
      <dgm:t>
        <a:bodyPr/>
        <a:lstStyle/>
        <a:p>
          <a:endParaRPr lang="tr-TR"/>
        </a:p>
      </dgm:t>
    </dgm:pt>
    <dgm:pt modelId="{83D5C477-AF3D-43B9-91E0-79DE947E924C}" type="pres">
      <dgm:prSet presAssocID="{25242D30-A057-4C2B-AB76-9679A0FB6E5B}" presName="connTx" presStyleLbl="parChTrans1D2" presStyleIdx="2" presStyleCnt="3"/>
      <dgm:spPr/>
      <dgm:t>
        <a:bodyPr/>
        <a:lstStyle/>
        <a:p>
          <a:endParaRPr lang="tr-TR"/>
        </a:p>
      </dgm:t>
    </dgm:pt>
    <dgm:pt modelId="{A230861C-F5C5-4C93-9A29-3012A82339FF}" type="pres">
      <dgm:prSet presAssocID="{77603EEC-0C49-4C1A-961F-C4FA3D2C57E5}" presName="root2" presStyleCnt="0"/>
      <dgm:spPr/>
    </dgm:pt>
    <dgm:pt modelId="{3954BFC8-2728-426B-B2A5-751A737224B6}" type="pres">
      <dgm:prSet presAssocID="{77603EEC-0C49-4C1A-961F-C4FA3D2C57E5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1E3496-B1BE-4188-A26C-669E24DE923D}" type="pres">
      <dgm:prSet presAssocID="{77603EEC-0C49-4C1A-961F-C4FA3D2C57E5}" presName="level3hierChild" presStyleCnt="0"/>
      <dgm:spPr/>
    </dgm:pt>
  </dgm:ptLst>
  <dgm:cxnLst>
    <dgm:cxn modelId="{EF902C2A-A676-45A4-B151-908E2A0B7E1E}" type="presOf" srcId="{77603EEC-0C49-4C1A-961F-C4FA3D2C57E5}" destId="{3954BFC8-2728-426B-B2A5-751A737224B6}" srcOrd="0" destOrd="0" presId="urn:microsoft.com/office/officeart/2005/8/layout/hierarchy2"/>
    <dgm:cxn modelId="{E4DD21D6-C8E7-4B14-95A3-F9A93A9B7B50}" type="presOf" srcId="{5850C4A0-6694-4E32-8E49-B5C36D8EC977}" destId="{1882A4B9-1019-475F-BB3E-9153177386F9}" srcOrd="1" destOrd="0" presId="urn:microsoft.com/office/officeart/2005/8/layout/hierarchy2"/>
    <dgm:cxn modelId="{1062D5C1-54AA-4F72-B86B-A472F30E730E}" srcId="{BC9B97DF-0879-43EA-916B-373C1DEB5B57}" destId="{64F06B10-23C1-4487-895A-D72B372692D5}" srcOrd="0" destOrd="0" parTransId="{0EA5BC5D-B6CC-4990-871C-3280AE76F680}" sibTransId="{327772BF-950C-48A8-9504-280880252998}"/>
    <dgm:cxn modelId="{8A084986-6298-469E-9153-F0F3200BD546}" type="presOf" srcId="{1A2332B0-2FF4-4FE8-8530-C3248DB585BE}" destId="{3792D127-B74B-4DFC-BAEA-7AA8FCE6FEAD}" srcOrd="0" destOrd="0" presId="urn:microsoft.com/office/officeart/2005/8/layout/hierarchy2"/>
    <dgm:cxn modelId="{B4D694DC-D1CE-4566-B53A-F76BAB3C46FF}" type="presOf" srcId="{BC9B97DF-0879-43EA-916B-373C1DEB5B57}" destId="{8F721D8F-F357-4B17-9592-2A9B6CF00D8A}" srcOrd="0" destOrd="0" presId="urn:microsoft.com/office/officeart/2005/8/layout/hierarchy2"/>
    <dgm:cxn modelId="{251D6EBD-85AB-4DC4-A8D1-81656F361316}" type="presOf" srcId="{A8AE4A53-3283-43E6-9050-6189A2852FB6}" destId="{D97F4BC6-E0A3-46E6-8D0C-B51793FFF8F9}" srcOrd="0" destOrd="0" presId="urn:microsoft.com/office/officeart/2005/8/layout/hierarchy2"/>
    <dgm:cxn modelId="{B5E88353-94C5-4669-BA3A-AB738ECC2E0D}" type="presOf" srcId="{D3D2C42D-BA32-4E49-B15E-692C92DFAE1D}" destId="{0840424D-96B6-4D19-9A7F-522AF8F05930}" srcOrd="1" destOrd="0" presId="urn:microsoft.com/office/officeart/2005/8/layout/hierarchy2"/>
    <dgm:cxn modelId="{580A2636-1F24-45A9-9C44-DD33D9E3EFDE}" srcId="{64F06B10-23C1-4487-895A-D72B372692D5}" destId="{1A2332B0-2FF4-4FE8-8530-C3248DB585BE}" srcOrd="0" destOrd="0" parTransId="{D3D2C42D-BA32-4E49-B15E-692C92DFAE1D}" sibTransId="{7833D779-BE29-4CDE-B081-AA122C2ABEF6}"/>
    <dgm:cxn modelId="{60C013FC-24CB-43B5-84CD-5166397EF2A3}" type="presOf" srcId="{25242D30-A057-4C2B-AB76-9679A0FB6E5B}" destId="{D4BD70D1-C271-4357-8780-0375B90C0C76}" srcOrd="0" destOrd="0" presId="urn:microsoft.com/office/officeart/2005/8/layout/hierarchy2"/>
    <dgm:cxn modelId="{F7285083-170C-4EDC-A2B1-79F453AA0045}" type="presOf" srcId="{D3D2C42D-BA32-4E49-B15E-692C92DFAE1D}" destId="{EFE07550-469B-4CC6-8E62-96BAD33F5233}" srcOrd="0" destOrd="0" presId="urn:microsoft.com/office/officeart/2005/8/layout/hierarchy2"/>
    <dgm:cxn modelId="{0193CA05-BBAB-4B7C-AB58-34CD015FFC58}" type="presOf" srcId="{25242D30-A057-4C2B-AB76-9679A0FB6E5B}" destId="{83D5C477-AF3D-43B9-91E0-79DE947E924C}" srcOrd="1" destOrd="0" presId="urn:microsoft.com/office/officeart/2005/8/layout/hierarchy2"/>
    <dgm:cxn modelId="{73B85630-97E6-47FC-AF72-0DD08188468B}" srcId="{64F06B10-23C1-4487-895A-D72B372692D5}" destId="{A8AE4A53-3283-43E6-9050-6189A2852FB6}" srcOrd="1" destOrd="0" parTransId="{5850C4A0-6694-4E32-8E49-B5C36D8EC977}" sibTransId="{5BFAF1C0-AFA7-4744-9344-C66061F12CCC}"/>
    <dgm:cxn modelId="{1EB4EB0B-9387-464E-97DE-3E9DF7594D88}" type="presOf" srcId="{64F06B10-23C1-4487-895A-D72B372692D5}" destId="{E6290CD1-A1A1-4140-A573-4EB2816BBF35}" srcOrd="0" destOrd="0" presId="urn:microsoft.com/office/officeart/2005/8/layout/hierarchy2"/>
    <dgm:cxn modelId="{3086B218-DEC8-4DB0-9AC6-8C0BFDD9D0AB}" type="presOf" srcId="{5850C4A0-6694-4E32-8E49-B5C36D8EC977}" destId="{B5E1F558-F17E-4BBA-AEFD-AFA6AECC285C}" srcOrd="0" destOrd="0" presId="urn:microsoft.com/office/officeart/2005/8/layout/hierarchy2"/>
    <dgm:cxn modelId="{14568DBC-8D64-4377-A315-F3CFD5DFF128}" srcId="{64F06B10-23C1-4487-895A-D72B372692D5}" destId="{77603EEC-0C49-4C1A-961F-C4FA3D2C57E5}" srcOrd="2" destOrd="0" parTransId="{25242D30-A057-4C2B-AB76-9679A0FB6E5B}" sibTransId="{F177A284-FC84-4AB1-9EC7-3ADA4E5C1382}"/>
    <dgm:cxn modelId="{2E3CB9C4-459C-47DC-BD12-7A0F15066B10}" type="presParOf" srcId="{8F721D8F-F357-4B17-9592-2A9B6CF00D8A}" destId="{DC026CB7-284B-43A3-89FB-2BAEC39B5ADA}" srcOrd="0" destOrd="0" presId="urn:microsoft.com/office/officeart/2005/8/layout/hierarchy2"/>
    <dgm:cxn modelId="{A237A8A3-8CD6-448B-BEE4-A58C5B6961DC}" type="presParOf" srcId="{DC026CB7-284B-43A3-89FB-2BAEC39B5ADA}" destId="{E6290CD1-A1A1-4140-A573-4EB2816BBF35}" srcOrd="0" destOrd="0" presId="urn:microsoft.com/office/officeart/2005/8/layout/hierarchy2"/>
    <dgm:cxn modelId="{A0352FB8-FE1D-48EA-A6D9-204F84E9194E}" type="presParOf" srcId="{DC026CB7-284B-43A3-89FB-2BAEC39B5ADA}" destId="{B7C211EA-D9E3-4815-B35E-F9C8B06783D8}" srcOrd="1" destOrd="0" presId="urn:microsoft.com/office/officeart/2005/8/layout/hierarchy2"/>
    <dgm:cxn modelId="{2338F151-9AA2-4C09-9FC8-32243068128D}" type="presParOf" srcId="{B7C211EA-D9E3-4815-B35E-F9C8B06783D8}" destId="{EFE07550-469B-4CC6-8E62-96BAD33F5233}" srcOrd="0" destOrd="0" presId="urn:microsoft.com/office/officeart/2005/8/layout/hierarchy2"/>
    <dgm:cxn modelId="{AD2FC9FE-9EC7-44F5-9A88-5781EB8A6CA1}" type="presParOf" srcId="{EFE07550-469B-4CC6-8E62-96BAD33F5233}" destId="{0840424D-96B6-4D19-9A7F-522AF8F05930}" srcOrd="0" destOrd="0" presId="urn:microsoft.com/office/officeart/2005/8/layout/hierarchy2"/>
    <dgm:cxn modelId="{F7EE28E7-8652-4C19-BF51-F3CA4F4D006F}" type="presParOf" srcId="{B7C211EA-D9E3-4815-B35E-F9C8B06783D8}" destId="{6C10F72F-7CE9-4898-92AF-0D36298CD780}" srcOrd="1" destOrd="0" presId="urn:microsoft.com/office/officeart/2005/8/layout/hierarchy2"/>
    <dgm:cxn modelId="{7361A50D-57E9-4B32-8774-55DBE8101A25}" type="presParOf" srcId="{6C10F72F-7CE9-4898-92AF-0D36298CD780}" destId="{3792D127-B74B-4DFC-BAEA-7AA8FCE6FEAD}" srcOrd="0" destOrd="0" presId="urn:microsoft.com/office/officeart/2005/8/layout/hierarchy2"/>
    <dgm:cxn modelId="{4E7B6E3D-72B4-4538-AC9F-9D87E3A18343}" type="presParOf" srcId="{6C10F72F-7CE9-4898-92AF-0D36298CD780}" destId="{E2225681-1A6A-4B10-AB05-0DB8EB4AAC08}" srcOrd="1" destOrd="0" presId="urn:microsoft.com/office/officeart/2005/8/layout/hierarchy2"/>
    <dgm:cxn modelId="{40782CFE-8B9A-4C06-8D6D-9BB76EADFC22}" type="presParOf" srcId="{B7C211EA-D9E3-4815-B35E-F9C8B06783D8}" destId="{B5E1F558-F17E-4BBA-AEFD-AFA6AECC285C}" srcOrd="2" destOrd="0" presId="urn:microsoft.com/office/officeart/2005/8/layout/hierarchy2"/>
    <dgm:cxn modelId="{22480464-1CC4-45EE-8622-6C9C117E224F}" type="presParOf" srcId="{B5E1F558-F17E-4BBA-AEFD-AFA6AECC285C}" destId="{1882A4B9-1019-475F-BB3E-9153177386F9}" srcOrd="0" destOrd="0" presId="urn:microsoft.com/office/officeart/2005/8/layout/hierarchy2"/>
    <dgm:cxn modelId="{CDCBEF10-8DFC-4253-89F9-9D2A1F146DF2}" type="presParOf" srcId="{B7C211EA-D9E3-4815-B35E-F9C8B06783D8}" destId="{07089D4A-3133-46DF-A010-A8EF054DD20A}" srcOrd="3" destOrd="0" presId="urn:microsoft.com/office/officeart/2005/8/layout/hierarchy2"/>
    <dgm:cxn modelId="{5EFE647C-DF50-48BE-B6F9-614631EF4726}" type="presParOf" srcId="{07089D4A-3133-46DF-A010-A8EF054DD20A}" destId="{D97F4BC6-E0A3-46E6-8D0C-B51793FFF8F9}" srcOrd="0" destOrd="0" presId="urn:microsoft.com/office/officeart/2005/8/layout/hierarchy2"/>
    <dgm:cxn modelId="{BCC8ADB8-576E-4CBF-989E-130724C12AD0}" type="presParOf" srcId="{07089D4A-3133-46DF-A010-A8EF054DD20A}" destId="{3D8D27B9-3682-4452-B1CE-F879989A591D}" srcOrd="1" destOrd="0" presId="urn:microsoft.com/office/officeart/2005/8/layout/hierarchy2"/>
    <dgm:cxn modelId="{55402A6E-D3A7-4CCD-B8FD-2D9B685B1D70}" type="presParOf" srcId="{B7C211EA-D9E3-4815-B35E-F9C8B06783D8}" destId="{D4BD70D1-C271-4357-8780-0375B90C0C76}" srcOrd="4" destOrd="0" presId="urn:microsoft.com/office/officeart/2005/8/layout/hierarchy2"/>
    <dgm:cxn modelId="{36CD08BE-4D6A-4A1D-9E6C-79DAC7FC8807}" type="presParOf" srcId="{D4BD70D1-C271-4357-8780-0375B90C0C76}" destId="{83D5C477-AF3D-43B9-91E0-79DE947E924C}" srcOrd="0" destOrd="0" presId="urn:microsoft.com/office/officeart/2005/8/layout/hierarchy2"/>
    <dgm:cxn modelId="{E56CA4F8-85DD-4E67-8E3E-B8811754F34B}" type="presParOf" srcId="{B7C211EA-D9E3-4815-B35E-F9C8B06783D8}" destId="{A230861C-F5C5-4C93-9A29-3012A82339FF}" srcOrd="5" destOrd="0" presId="urn:microsoft.com/office/officeart/2005/8/layout/hierarchy2"/>
    <dgm:cxn modelId="{464A7736-6CAB-4722-A7F9-91E5EA30470F}" type="presParOf" srcId="{A230861C-F5C5-4C93-9A29-3012A82339FF}" destId="{3954BFC8-2728-426B-B2A5-751A737224B6}" srcOrd="0" destOrd="0" presId="urn:microsoft.com/office/officeart/2005/8/layout/hierarchy2"/>
    <dgm:cxn modelId="{CFB005D2-6573-443C-A300-1B77B103DCED}" type="presParOf" srcId="{A230861C-F5C5-4C93-9A29-3012A82339FF}" destId="{381E3496-B1BE-4188-A26C-669E24DE923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9B97DF-0879-43EA-916B-373C1DEB5B57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64F06B10-23C1-4487-895A-D72B372692D5}">
      <dgm:prSet phldrT="[Metin]" custT="1"/>
      <dgm:spPr/>
      <dgm:t>
        <a:bodyPr/>
        <a:lstStyle/>
        <a:p>
          <a:r>
            <a:rPr lang="tr-TR" sz="3800" dirty="0"/>
            <a:t>Nötralizasyon</a:t>
          </a:r>
        </a:p>
      </dgm:t>
    </dgm:pt>
    <dgm:pt modelId="{0EA5BC5D-B6CC-4990-871C-3280AE76F680}" type="parTrans" cxnId="{1062D5C1-54AA-4F72-B86B-A472F30E730E}">
      <dgm:prSet/>
      <dgm:spPr/>
      <dgm:t>
        <a:bodyPr/>
        <a:lstStyle/>
        <a:p>
          <a:endParaRPr lang="tr-TR" sz="1800"/>
        </a:p>
      </dgm:t>
    </dgm:pt>
    <dgm:pt modelId="{327772BF-950C-48A8-9504-280880252998}" type="sibTrans" cxnId="{1062D5C1-54AA-4F72-B86B-A472F30E730E}">
      <dgm:prSet/>
      <dgm:spPr/>
      <dgm:t>
        <a:bodyPr/>
        <a:lstStyle/>
        <a:p>
          <a:endParaRPr lang="tr-TR" sz="1800"/>
        </a:p>
      </dgm:t>
    </dgm:pt>
    <dgm:pt modelId="{77603EEC-0C49-4C1A-961F-C4FA3D2C57E5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2800" dirty="0" err="1" smtClean="0">
              <a:solidFill>
                <a:schemeClr val="tx1"/>
              </a:solidFill>
            </a:rPr>
            <a:t>Virus</a:t>
          </a:r>
          <a:r>
            <a:rPr lang="tr-TR" sz="2800" dirty="0" smtClean="0">
              <a:solidFill>
                <a:schemeClr val="tx1"/>
              </a:solidFill>
            </a:rPr>
            <a:t> sulandırma metodu (</a:t>
          </a:r>
          <a:r>
            <a:rPr lang="tr-TR" sz="2800" dirty="0">
              <a:solidFill>
                <a:schemeClr val="tx1"/>
              </a:solidFill>
            </a:rPr>
            <a:t>Şüpheli </a:t>
          </a:r>
          <a:r>
            <a:rPr lang="tr-TR" sz="2800" dirty="0" err="1" smtClean="0">
              <a:solidFill>
                <a:schemeClr val="tx1"/>
              </a:solidFill>
            </a:rPr>
            <a:t>virus</a:t>
          </a:r>
          <a:r>
            <a:rPr lang="tr-TR" sz="2800" dirty="0">
              <a:solidFill>
                <a:schemeClr val="tx1"/>
              </a:solidFill>
            </a:rPr>
            <a:t>)</a:t>
          </a:r>
        </a:p>
      </dgm:t>
    </dgm:pt>
    <dgm:pt modelId="{25242D30-A057-4C2B-AB76-9679A0FB6E5B}" type="parTrans" cxnId="{14568DBC-8D64-4377-A315-F3CFD5DFF128}">
      <dgm:prSet custT="1"/>
      <dgm:spPr/>
      <dgm:t>
        <a:bodyPr/>
        <a:lstStyle/>
        <a:p>
          <a:endParaRPr lang="tr-TR" sz="800"/>
        </a:p>
      </dgm:t>
    </dgm:pt>
    <dgm:pt modelId="{F177A284-FC84-4AB1-9EC7-3ADA4E5C1382}" type="sibTrans" cxnId="{14568DBC-8D64-4377-A315-F3CFD5DFF128}">
      <dgm:prSet/>
      <dgm:spPr/>
      <dgm:t>
        <a:bodyPr/>
        <a:lstStyle/>
        <a:p>
          <a:endParaRPr lang="tr-TR" sz="1800"/>
        </a:p>
      </dgm:t>
    </dgm:pt>
    <dgm:pt modelId="{A8AE4A53-3283-43E6-9050-6189A2852FB6}">
      <dgm:prSet phldrT="[Metin]" custT="1"/>
      <dgm:spPr>
        <a:solidFill>
          <a:srgbClr val="FFC000"/>
        </a:solidFill>
      </dgm:spPr>
      <dgm:t>
        <a:bodyPr/>
        <a:lstStyle/>
        <a:p>
          <a:r>
            <a:rPr lang="tr-TR" sz="2800" dirty="0" smtClean="0">
              <a:solidFill>
                <a:schemeClr val="tx1"/>
              </a:solidFill>
            </a:rPr>
            <a:t>Serum sulandırma metodu (Şüpheli </a:t>
          </a:r>
          <a:r>
            <a:rPr lang="tr-TR" sz="2800" dirty="0">
              <a:solidFill>
                <a:schemeClr val="tx1"/>
              </a:solidFill>
            </a:rPr>
            <a:t>serum)</a:t>
          </a:r>
        </a:p>
      </dgm:t>
    </dgm:pt>
    <dgm:pt modelId="{5BFAF1C0-AFA7-4744-9344-C66061F12CCC}" type="sibTrans" cxnId="{73B85630-97E6-47FC-AF72-0DD08188468B}">
      <dgm:prSet/>
      <dgm:spPr/>
      <dgm:t>
        <a:bodyPr/>
        <a:lstStyle/>
        <a:p>
          <a:endParaRPr lang="tr-TR" sz="1800"/>
        </a:p>
      </dgm:t>
    </dgm:pt>
    <dgm:pt modelId="{5850C4A0-6694-4E32-8E49-B5C36D8EC977}" type="parTrans" cxnId="{73B85630-97E6-47FC-AF72-0DD08188468B}">
      <dgm:prSet custT="1"/>
      <dgm:spPr/>
      <dgm:t>
        <a:bodyPr/>
        <a:lstStyle/>
        <a:p>
          <a:endParaRPr lang="tr-TR" sz="500"/>
        </a:p>
      </dgm:t>
    </dgm:pt>
    <dgm:pt modelId="{B5D41491-CED1-4536-8EC0-230ED796047E}">
      <dgm:prSet phldrT="[Metin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tr-TR" sz="2800" dirty="0" smtClean="0">
              <a:solidFill>
                <a:srgbClr val="FF0000"/>
              </a:solidFill>
            </a:rPr>
            <a:t>Antikor aranması</a:t>
          </a:r>
          <a:endParaRPr lang="tr-TR" sz="2800" dirty="0">
            <a:solidFill>
              <a:schemeClr val="tx1"/>
            </a:solidFill>
          </a:endParaRPr>
        </a:p>
      </dgm:t>
    </dgm:pt>
    <dgm:pt modelId="{865E0472-1F3E-46D5-956F-8C915AFDD10B}" type="parTrans" cxnId="{7C2D8143-37DC-4D22-B134-E3ADC0F4FBA6}">
      <dgm:prSet/>
      <dgm:spPr/>
      <dgm:t>
        <a:bodyPr/>
        <a:lstStyle/>
        <a:p>
          <a:endParaRPr lang="tr-TR"/>
        </a:p>
      </dgm:t>
    </dgm:pt>
    <dgm:pt modelId="{F40CF281-ADFF-443C-9A59-454423779526}" type="sibTrans" cxnId="{7C2D8143-37DC-4D22-B134-E3ADC0F4FBA6}">
      <dgm:prSet/>
      <dgm:spPr/>
      <dgm:t>
        <a:bodyPr/>
        <a:lstStyle/>
        <a:p>
          <a:endParaRPr lang="tr-TR"/>
        </a:p>
      </dgm:t>
    </dgm:pt>
    <dgm:pt modelId="{E90FF708-C782-474B-B453-9DE8CFE264B9}">
      <dgm:prSet phldrT="[Metin]" custT="1"/>
      <dgm:spPr>
        <a:solidFill>
          <a:schemeClr val="accent4">
            <a:lumMod val="20000"/>
            <a:lumOff val="80000"/>
          </a:schemeClr>
        </a:solidFill>
      </dgm:spPr>
      <dgm:t>
        <a:bodyPr/>
        <a:lstStyle/>
        <a:p>
          <a:r>
            <a:rPr lang="tr-TR" sz="2800" dirty="0" err="1" smtClean="0">
              <a:solidFill>
                <a:srgbClr val="FF0000"/>
              </a:solidFill>
            </a:rPr>
            <a:t>Virus</a:t>
          </a:r>
          <a:r>
            <a:rPr lang="tr-TR" sz="2800" dirty="0" smtClean="0">
              <a:solidFill>
                <a:srgbClr val="FF0000"/>
              </a:solidFill>
            </a:rPr>
            <a:t> </a:t>
          </a:r>
          <a:r>
            <a:rPr lang="tr-TR" sz="2800" dirty="0" err="1" smtClean="0">
              <a:solidFill>
                <a:srgbClr val="FF0000"/>
              </a:solidFill>
            </a:rPr>
            <a:t>identifikasyonu</a:t>
          </a:r>
          <a:endParaRPr lang="tr-TR" sz="2800" dirty="0">
            <a:solidFill>
              <a:schemeClr val="tx1"/>
            </a:solidFill>
          </a:endParaRPr>
        </a:p>
      </dgm:t>
    </dgm:pt>
    <dgm:pt modelId="{87BB9464-4D8B-4B35-A40E-05B69060B4C8}" type="parTrans" cxnId="{ABE23C95-28FA-4499-AE8B-6F5586774DB7}">
      <dgm:prSet/>
      <dgm:spPr/>
      <dgm:t>
        <a:bodyPr/>
        <a:lstStyle/>
        <a:p>
          <a:endParaRPr lang="tr-TR"/>
        </a:p>
      </dgm:t>
    </dgm:pt>
    <dgm:pt modelId="{15555210-7A99-4080-A35B-415A9F383A0D}" type="sibTrans" cxnId="{ABE23C95-28FA-4499-AE8B-6F5586774DB7}">
      <dgm:prSet/>
      <dgm:spPr/>
      <dgm:t>
        <a:bodyPr/>
        <a:lstStyle/>
        <a:p>
          <a:endParaRPr lang="tr-TR"/>
        </a:p>
      </dgm:t>
    </dgm:pt>
    <dgm:pt modelId="{8F721D8F-F357-4B17-9592-2A9B6CF00D8A}" type="pres">
      <dgm:prSet presAssocID="{BC9B97DF-0879-43EA-916B-373C1DEB5B5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C026CB7-284B-43A3-89FB-2BAEC39B5ADA}" type="pres">
      <dgm:prSet presAssocID="{64F06B10-23C1-4487-895A-D72B372692D5}" presName="root1" presStyleCnt="0"/>
      <dgm:spPr/>
    </dgm:pt>
    <dgm:pt modelId="{E6290CD1-A1A1-4140-A573-4EB2816BBF35}" type="pres">
      <dgm:prSet presAssocID="{64F06B10-23C1-4487-895A-D72B372692D5}" presName="LevelOneTextNode" presStyleLbl="node0" presStyleIdx="0" presStyleCnt="1" custScaleX="116375" custScaleY="10229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B7C211EA-D9E3-4815-B35E-F9C8B06783D8}" type="pres">
      <dgm:prSet presAssocID="{64F06B10-23C1-4487-895A-D72B372692D5}" presName="level2hierChild" presStyleCnt="0"/>
      <dgm:spPr/>
    </dgm:pt>
    <dgm:pt modelId="{B5E1F558-F17E-4BBA-AEFD-AFA6AECC285C}" type="pres">
      <dgm:prSet presAssocID="{5850C4A0-6694-4E32-8E49-B5C36D8EC977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1882A4B9-1019-475F-BB3E-9153177386F9}" type="pres">
      <dgm:prSet presAssocID="{5850C4A0-6694-4E32-8E49-B5C36D8EC977}" presName="connTx" presStyleLbl="parChTrans1D2" presStyleIdx="0" presStyleCnt="2"/>
      <dgm:spPr/>
      <dgm:t>
        <a:bodyPr/>
        <a:lstStyle/>
        <a:p>
          <a:endParaRPr lang="tr-TR"/>
        </a:p>
      </dgm:t>
    </dgm:pt>
    <dgm:pt modelId="{07089D4A-3133-46DF-A010-A8EF054DD20A}" type="pres">
      <dgm:prSet presAssocID="{A8AE4A53-3283-43E6-9050-6189A2852FB6}" presName="root2" presStyleCnt="0"/>
      <dgm:spPr/>
    </dgm:pt>
    <dgm:pt modelId="{D97F4BC6-E0A3-46E6-8D0C-B51793FFF8F9}" type="pres">
      <dgm:prSet presAssocID="{A8AE4A53-3283-43E6-9050-6189A2852FB6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D8D27B9-3682-4452-B1CE-F879989A591D}" type="pres">
      <dgm:prSet presAssocID="{A8AE4A53-3283-43E6-9050-6189A2852FB6}" presName="level3hierChild" presStyleCnt="0"/>
      <dgm:spPr/>
    </dgm:pt>
    <dgm:pt modelId="{5EB0D88E-4734-4A6F-BB5D-A2F2563FA746}" type="pres">
      <dgm:prSet presAssocID="{865E0472-1F3E-46D5-956F-8C915AFDD10B}" presName="conn2-1" presStyleLbl="parChTrans1D3" presStyleIdx="0" presStyleCnt="2"/>
      <dgm:spPr/>
    </dgm:pt>
    <dgm:pt modelId="{FBA852A0-778A-4025-A593-BEC26B76B041}" type="pres">
      <dgm:prSet presAssocID="{865E0472-1F3E-46D5-956F-8C915AFDD10B}" presName="connTx" presStyleLbl="parChTrans1D3" presStyleIdx="0" presStyleCnt="2"/>
      <dgm:spPr/>
    </dgm:pt>
    <dgm:pt modelId="{2210B647-C4EA-434B-8872-5C1B4FFE9E2B}" type="pres">
      <dgm:prSet presAssocID="{B5D41491-CED1-4536-8EC0-230ED796047E}" presName="root2" presStyleCnt="0"/>
      <dgm:spPr/>
    </dgm:pt>
    <dgm:pt modelId="{D78F2E63-CCCC-4244-8623-DAC3C167DF85}" type="pres">
      <dgm:prSet presAssocID="{B5D41491-CED1-4536-8EC0-230ED796047E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818DF11-8B6E-45FA-959A-CC296803005C}" type="pres">
      <dgm:prSet presAssocID="{B5D41491-CED1-4536-8EC0-230ED796047E}" presName="level3hierChild" presStyleCnt="0"/>
      <dgm:spPr/>
    </dgm:pt>
    <dgm:pt modelId="{D4BD70D1-C271-4357-8780-0375B90C0C76}" type="pres">
      <dgm:prSet presAssocID="{25242D30-A057-4C2B-AB76-9679A0FB6E5B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83D5C477-AF3D-43B9-91E0-79DE947E924C}" type="pres">
      <dgm:prSet presAssocID="{25242D30-A057-4C2B-AB76-9679A0FB6E5B}" presName="connTx" presStyleLbl="parChTrans1D2" presStyleIdx="1" presStyleCnt="2"/>
      <dgm:spPr/>
      <dgm:t>
        <a:bodyPr/>
        <a:lstStyle/>
        <a:p>
          <a:endParaRPr lang="tr-TR"/>
        </a:p>
      </dgm:t>
    </dgm:pt>
    <dgm:pt modelId="{A230861C-F5C5-4C93-9A29-3012A82339FF}" type="pres">
      <dgm:prSet presAssocID="{77603EEC-0C49-4C1A-961F-C4FA3D2C57E5}" presName="root2" presStyleCnt="0"/>
      <dgm:spPr/>
    </dgm:pt>
    <dgm:pt modelId="{3954BFC8-2728-426B-B2A5-751A737224B6}" type="pres">
      <dgm:prSet presAssocID="{77603EEC-0C49-4C1A-961F-C4FA3D2C57E5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381E3496-B1BE-4188-A26C-669E24DE923D}" type="pres">
      <dgm:prSet presAssocID="{77603EEC-0C49-4C1A-961F-C4FA3D2C57E5}" presName="level3hierChild" presStyleCnt="0"/>
      <dgm:spPr/>
    </dgm:pt>
    <dgm:pt modelId="{CC44BBAC-EB77-4709-BB14-1602508DFA9E}" type="pres">
      <dgm:prSet presAssocID="{87BB9464-4D8B-4B35-A40E-05B69060B4C8}" presName="conn2-1" presStyleLbl="parChTrans1D3" presStyleIdx="1" presStyleCnt="2"/>
      <dgm:spPr/>
    </dgm:pt>
    <dgm:pt modelId="{2F63C48B-3C38-4519-9D7F-C91458E48F18}" type="pres">
      <dgm:prSet presAssocID="{87BB9464-4D8B-4B35-A40E-05B69060B4C8}" presName="connTx" presStyleLbl="parChTrans1D3" presStyleIdx="1" presStyleCnt="2"/>
      <dgm:spPr/>
    </dgm:pt>
    <dgm:pt modelId="{C5BDB778-D645-4C21-B536-33AE0A8DBE03}" type="pres">
      <dgm:prSet presAssocID="{E90FF708-C782-474B-B453-9DE8CFE264B9}" presName="root2" presStyleCnt="0"/>
      <dgm:spPr/>
    </dgm:pt>
    <dgm:pt modelId="{DA59A983-BC64-49DB-8F71-F468297CF86E}" type="pres">
      <dgm:prSet presAssocID="{E90FF708-C782-474B-B453-9DE8CFE264B9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D711D61-DAE1-4F6B-A075-77E9CC43789C}" type="pres">
      <dgm:prSet presAssocID="{E90FF708-C782-474B-B453-9DE8CFE264B9}" presName="level3hierChild" presStyleCnt="0"/>
      <dgm:spPr/>
    </dgm:pt>
  </dgm:ptLst>
  <dgm:cxnLst>
    <dgm:cxn modelId="{26B0316C-9741-FE4F-9E17-7C925FF69DF6}" type="presOf" srcId="{A8AE4A53-3283-43E6-9050-6189A2852FB6}" destId="{D97F4BC6-E0A3-46E6-8D0C-B51793FFF8F9}" srcOrd="0" destOrd="0" presId="urn:microsoft.com/office/officeart/2005/8/layout/hierarchy2"/>
    <dgm:cxn modelId="{1EB4EB0B-9387-464E-97DE-3E9DF7594D88}" type="presOf" srcId="{64F06B10-23C1-4487-895A-D72B372692D5}" destId="{E6290CD1-A1A1-4140-A573-4EB2816BBF35}" srcOrd="0" destOrd="0" presId="urn:microsoft.com/office/officeart/2005/8/layout/hierarchy2"/>
    <dgm:cxn modelId="{082732F9-F6D4-44E4-9F81-5F631CBDF4BF}" type="presOf" srcId="{865E0472-1F3E-46D5-956F-8C915AFDD10B}" destId="{5EB0D88E-4734-4A6F-BB5D-A2F2563FA746}" srcOrd="0" destOrd="0" presId="urn:microsoft.com/office/officeart/2005/8/layout/hierarchy2"/>
    <dgm:cxn modelId="{B4D694DC-D1CE-4566-B53A-F76BAB3C46FF}" type="presOf" srcId="{BC9B97DF-0879-43EA-916B-373C1DEB5B57}" destId="{8F721D8F-F357-4B17-9592-2A9B6CF00D8A}" srcOrd="0" destOrd="0" presId="urn:microsoft.com/office/officeart/2005/8/layout/hierarchy2"/>
    <dgm:cxn modelId="{AB4300B7-A4AB-4576-88B4-20CA00ECF8F2}" type="presOf" srcId="{B5D41491-CED1-4536-8EC0-230ED796047E}" destId="{D78F2E63-CCCC-4244-8623-DAC3C167DF85}" srcOrd="0" destOrd="0" presId="urn:microsoft.com/office/officeart/2005/8/layout/hierarchy2"/>
    <dgm:cxn modelId="{C4C99F44-4834-D045-ACC0-354130443564}" type="presOf" srcId="{5850C4A0-6694-4E32-8E49-B5C36D8EC977}" destId="{B5E1F558-F17E-4BBA-AEFD-AFA6AECC285C}" srcOrd="0" destOrd="0" presId="urn:microsoft.com/office/officeart/2005/8/layout/hierarchy2"/>
    <dgm:cxn modelId="{7C2D8143-37DC-4D22-B134-E3ADC0F4FBA6}" srcId="{A8AE4A53-3283-43E6-9050-6189A2852FB6}" destId="{B5D41491-CED1-4536-8EC0-230ED796047E}" srcOrd="0" destOrd="0" parTransId="{865E0472-1F3E-46D5-956F-8C915AFDD10B}" sibTransId="{F40CF281-ADFF-443C-9A59-454423779526}"/>
    <dgm:cxn modelId="{14568DBC-8D64-4377-A315-F3CFD5DFF128}" srcId="{64F06B10-23C1-4487-895A-D72B372692D5}" destId="{77603EEC-0C49-4C1A-961F-C4FA3D2C57E5}" srcOrd="1" destOrd="0" parTransId="{25242D30-A057-4C2B-AB76-9679A0FB6E5B}" sibTransId="{F177A284-FC84-4AB1-9EC7-3ADA4E5C1382}"/>
    <dgm:cxn modelId="{1062D5C1-54AA-4F72-B86B-A472F30E730E}" srcId="{BC9B97DF-0879-43EA-916B-373C1DEB5B57}" destId="{64F06B10-23C1-4487-895A-D72B372692D5}" srcOrd="0" destOrd="0" parTransId="{0EA5BC5D-B6CC-4990-871C-3280AE76F680}" sibTransId="{327772BF-950C-48A8-9504-280880252998}"/>
    <dgm:cxn modelId="{2D3C2DA3-AFAD-4C2C-80B6-B8DE27CD56EC}" type="presOf" srcId="{87BB9464-4D8B-4B35-A40E-05B69060B4C8}" destId="{2F63C48B-3C38-4519-9D7F-C91458E48F18}" srcOrd="1" destOrd="0" presId="urn:microsoft.com/office/officeart/2005/8/layout/hierarchy2"/>
    <dgm:cxn modelId="{EE823A42-C5CB-491C-B6DF-117C85150A1B}" type="presOf" srcId="{E90FF708-C782-474B-B453-9DE8CFE264B9}" destId="{DA59A983-BC64-49DB-8F71-F468297CF86E}" srcOrd="0" destOrd="0" presId="urn:microsoft.com/office/officeart/2005/8/layout/hierarchy2"/>
    <dgm:cxn modelId="{73B85630-97E6-47FC-AF72-0DD08188468B}" srcId="{64F06B10-23C1-4487-895A-D72B372692D5}" destId="{A8AE4A53-3283-43E6-9050-6189A2852FB6}" srcOrd="0" destOrd="0" parTransId="{5850C4A0-6694-4E32-8E49-B5C36D8EC977}" sibTransId="{5BFAF1C0-AFA7-4744-9344-C66061F12CCC}"/>
    <dgm:cxn modelId="{069B1443-3A58-4F20-B3FA-AD5776066700}" type="presOf" srcId="{87BB9464-4D8B-4B35-A40E-05B69060B4C8}" destId="{CC44BBAC-EB77-4709-BB14-1602508DFA9E}" srcOrd="0" destOrd="0" presId="urn:microsoft.com/office/officeart/2005/8/layout/hierarchy2"/>
    <dgm:cxn modelId="{2C7A20D2-4D04-42BC-9F1A-7A908DA72D27}" type="presOf" srcId="{25242D30-A057-4C2B-AB76-9679A0FB6E5B}" destId="{83D5C477-AF3D-43B9-91E0-79DE947E924C}" srcOrd="1" destOrd="0" presId="urn:microsoft.com/office/officeart/2005/8/layout/hierarchy2"/>
    <dgm:cxn modelId="{1E416ABE-7E76-496F-813D-6D955776EE0E}" type="presOf" srcId="{25242D30-A057-4C2B-AB76-9679A0FB6E5B}" destId="{D4BD70D1-C271-4357-8780-0375B90C0C76}" srcOrd="0" destOrd="0" presId="urn:microsoft.com/office/officeart/2005/8/layout/hierarchy2"/>
    <dgm:cxn modelId="{BD829AAC-3847-AA40-806A-06E9D28D626A}" type="presOf" srcId="{5850C4A0-6694-4E32-8E49-B5C36D8EC977}" destId="{1882A4B9-1019-475F-BB3E-9153177386F9}" srcOrd="1" destOrd="0" presId="urn:microsoft.com/office/officeart/2005/8/layout/hierarchy2"/>
    <dgm:cxn modelId="{ABE23C95-28FA-4499-AE8B-6F5586774DB7}" srcId="{77603EEC-0C49-4C1A-961F-C4FA3D2C57E5}" destId="{E90FF708-C782-474B-B453-9DE8CFE264B9}" srcOrd="0" destOrd="0" parTransId="{87BB9464-4D8B-4B35-A40E-05B69060B4C8}" sibTransId="{15555210-7A99-4080-A35B-415A9F383A0D}"/>
    <dgm:cxn modelId="{615212F6-7C52-4FF9-AAA0-A68A1BD525C7}" type="presOf" srcId="{77603EEC-0C49-4C1A-961F-C4FA3D2C57E5}" destId="{3954BFC8-2728-426B-B2A5-751A737224B6}" srcOrd="0" destOrd="0" presId="urn:microsoft.com/office/officeart/2005/8/layout/hierarchy2"/>
    <dgm:cxn modelId="{F6FD0F64-EDCE-497B-9230-CE0E4BF8B4AF}" type="presOf" srcId="{865E0472-1F3E-46D5-956F-8C915AFDD10B}" destId="{FBA852A0-778A-4025-A593-BEC26B76B041}" srcOrd="1" destOrd="0" presId="urn:microsoft.com/office/officeart/2005/8/layout/hierarchy2"/>
    <dgm:cxn modelId="{2E3CB9C4-459C-47DC-BD12-7A0F15066B10}" type="presParOf" srcId="{8F721D8F-F357-4B17-9592-2A9B6CF00D8A}" destId="{DC026CB7-284B-43A3-89FB-2BAEC39B5ADA}" srcOrd="0" destOrd="0" presId="urn:microsoft.com/office/officeart/2005/8/layout/hierarchy2"/>
    <dgm:cxn modelId="{A237A8A3-8CD6-448B-BEE4-A58C5B6961DC}" type="presParOf" srcId="{DC026CB7-284B-43A3-89FB-2BAEC39B5ADA}" destId="{E6290CD1-A1A1-4140-A573-4EB2816BBF35}" srcOrd="0" destOrd="0" presId="urn:microsoft.com/office/officeart/2005/8/layout/hierarchy2"/>
    <dgm:cxn modelId="{A0352FB8-FE1D-48EA-A6D9-204F84E9194E}" type="presParOf" srcId="{DC026CB7-284B-43A3-89FB-2BAEC39B5ADA}" destId="{B7C211EA-D9E3-4815-B35E-F9C8B06783D8}" srcOrd="1" destOrd="0" presId="urn:microsoft.com/office/officeart/2005/8/layout/hierarchy2"/>
    <dgm:cxn modelId="{DDF5F22D-D0D2-7743-AD38-2FE6D4099015}" type="presParOf" srcId="{B7C211EA-D9E3-4815-B35E-F9C8B06783D8}" destId="{B5E1F558-F17E-4BBA-AEFD-AFA6AECC285C}" srcOrd="0" destOrd="0" presId="urn:microsoft.com/office/officeart/2005/8/layout/hierarchy2"/>
    <dgm:cxn modelId="{3722F5A1-E111-3B44-AF56-6AD484051F1A}" type="presParOf" srcId="{B5E1F558-F17E-4BBA-AEFD-AFA6AECC285C}" destId="{1882A4B9-1019-475F-BB3E-9153177386F9}" srcOrd="0" destOrd="0" presId="urn:microsoft.com/office/officeart/2005/8/layout/hierarchy2"/>
    <dgm:cxn modelId="{010A5E28-1C16-8B43-92EE-AE60168FBD15}" type="presParOf" srcId="{B7C211EA-D9E3-4815-B35E-F9C8B06783D8}" destId="{07089D4A-3133-46DF-A010-A8EF054DD20A}" srcOrd="1" destOrd="0" presId="urn:microsoft.com/office/officeart/2005/8/layout/hierarchy2"/>
    <dgm:cxn modelId="{3BC69205-5C12-DA42-88CD-00A23B4F86F5}" type="presParOf" srcId="{07089D4A-3133-46DF-A010-A8EF054DD20A}" destId="{D97F4BC6-E0A3-46E6-8D0C-B51793FFF8F9}" srcOrd="0" destOrd="0" presId="urn:microsoft.com/office/officeart/2005/8/layout/hierarchy2"/>
    <dgm:cxn modelId="{777970E0-2205-274B-8790-4EDEA210850E}" type="presParOf" srcId="{07089D4A-3133-46DF-A010-A8EF054DD20A}" destId="{3D8D27B9-3682-4452-B1CE-F879989A591D}" srcOrd="1" destOrd="0" presId="urn:microsoft.com/office/officeart/2005/8/layout/hierarchy2"/>
    <dgm:cxn modelId="{BAE9B80B-8A4E-4542-9767-17849A4B97D6}" type="presParOf" srcId="{3D8D27B9-3682-4452-B1CE-F879989A591D}" destId="{5EB0D88E-4734-4A6F-BB5D-A2F2563FA746}" srcOrd="0" destOrd="0" presId="urn:microsoft.com/office/officeart/2005/8/layout/hierarchy2"/>
    <dgm:cxn modelId="{2A03C39D-F1C9-4101-AF53-3EC185AF4296}" type="presParOf" srcId="{5EB0D88E-4734-4A6F-BB5D-A2F2563FA746}" destId="{FBA852A0-778A-4025-A593-BEC26B76B041}" srcOrd="0" destOrd="0" presId="urn:microsoft.com/office/officeart/2005/8/layout/hierarchy2"/>
    <dgm:cxn modelId="{A1B611C2-B503-45EE-92B6-101327804F8E}" type="presParOf" srcId="{3D8D27B9-3682-4452-B1CE-F879989A591D}" destId="{2210B647-C4EA-434B-8872-5C1B4FFE9E2B}" srcOrd="1" destOrd="0" presId="urn:microsoft.com/office/officeart/2005/8/layout/hierarchy2"/>
    <dgm:cxn modelId="{7B26779C-FF4B-49B2-B019-E4624C2C6AB8}" type="presParOf" srcId="{2210B647-C4EA-434B-8872-5C1B4FFE9E2B}" destId="{D78F2E63-CCCC-4244-8623-DAC3C167DF85}" srcOrd="0" destOrd="0" presId="urn:microsoft.com/office/officeart/2005/8/layout/hierarchy2"/>
    <dgm:cxn modelId="{76B4CF14-9C2F-47A3-B303-91A0F4E81178}" type="presParOf" srcId="{2210B647-C4EA-434B-8872-5C1B4FFE9E2B}" destId="{D818DF11-8B6E-45FA-959A-CC296803005C}" srcOrd="1" destOrd="0" presId="urn:microsoft.com/office/officeart/2005/8/layout/hierarchy2"/>
    <dgm:cxn modelId="{4A140684-4A2D-4B6D-AB79-E3AFEDA3110E}" type="presParOf" srcId="{B7C211EA-D9E3-4815-B35E-F9C8B06783D8}" destId="{D4BD70D1-C271-4357-8780-0375B90C0C76}" srcOrd="2" destOrd="0" presId="urn:microsoft.com/office/officeart/2005/8/layout/hierarchy2"/>
    <dgm:cxn modelId="{CA0CD65D-96C0-40AE-998E-9BAD7925031A}" type="presParOf" srcId="{D4BD70D1-C271-4357-8780-0375B90C0C76}" destId="{83D5C477-AF3D-43B9-91E0-79DE947E924C}" srcOrd="0" destOrd="0" presId="urn:microsoft.com/office/officeart/2005/8/layout/hierarchy2"/>
    <dgm:cxn modelId="{04F95373-4361-4164-9096-1FB068BAD343}" type="presParOf" srcId="{B7C211EA-D9E3-4815-B35E-F9C8B06783D8}" destId="{A230861C-F5C5-4C93-9A29-3012A82339FF}" srcOrd="3" destOrd="0" presId="urn:microsoft.com/office/officeart/2005/8/layout/hierarchy2"/>
    <dgm:cxn modelId="{8C9D417C-FD1A-4889-AB65-163F4A78CCF6}" type="presParOf" srcId="{A230861C-F5C5-4C93-9A29-3012A82339FF}" destId="{3954BFC8-2728-426B-B2A5-751A737224B6}" srcOrd="0" destOrd="0" presId="urn:microsoft.com/office/officeart/2005/8/layout/hierarchy2"/>
    <dgm:cxn modelId="{A5F78F56-773E-42E0-B271-AE460BBD8418}" type="presParOf" srcId="{A230861C-F5C5-4C93-9A29-3012A82339FF}" destId="{381E3496-B1BE-4188-A26C-669E24DE923D}" srcOrd="1" destOrd="0" presId="urn:microsoft.com/office/officeart/2005/8/layout/hierarchy2"/>
    <dgm:cxn modelId="{B77CF436-E6B8-4348-B7DB-061DF6469B93}" type="presParOf" srcId="{381E3496-B1BE-4188-A26C-669E24DE923D}" destId="{CC44BBAC-EB77-4709-BB14-1602508DFA9E}" srcOrd="0" destOrd="0" presId="urn:microsoft.com/office/officeart/2005/8/layout/hierarchy2"/>
    <dgm:cxn modelId="{43816185-BFD8-4752-A10B-113CAB2DE5D5}" type="presParOf" srcId="{CC44BBAC-EB77-4709-BB14-1602508DFA9E}" destId="{2F63C48B-3C38-4519-9D7F-C91458E48F18}" srcOrd="0" destOrd="0" presId="urn:microsoft.com/office/officeart/2005/8/layout/hierarchy2"/>
    <dgm:cxn modelId="{F7AFCF77-C11C-4D0A-B573-6270358D74C9}" type="presParOf" srcId="{381E3496-B1BE-4188-A26C-669E24DE923D}" destId="{C5BDB778-D645-4C21-B536-33AE0A8DBE03}" srcOrd="1" destOrd="0" presId="urn:microsoft.com/office/officeart/2005/8/layout/hierarchy2"/>
    <dgm:cxn modelId="{0531AAD4-D4B5-4AA1-90ED-5A2088906926}" type="presParOf" srcId="{C5BDB778-D645-4C21-B536-33AE0A8DBE03}" destId="{DA59A983-BC64-49DB-8F71-F468297CF86E}" srcOrd="0" destOrd="0" presId="urn:microsoft.com/office/officeart/2005/8/layout/hierarchy2"/>
    <dgm:cxn modelId="{64D24C72-3306-45F9-91A4-D3936BB3C218}" type="presParOf" srcId="{C5BDB778-D645-4C21-B536-33AE0A8DBE03}" destId="{CD711D61-DAE1-4F6B-A075-77E9CC43789C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90CD1-A1A1-4140-A573-4EB2816BBF35}">
      <dsp:nvSpPr>
        <dsp:cNvPr id="0" name=""/>
        <dsp:cNvSpPr/>
      </dsp:nvSpPr>
      <dsp:spPr>
        <a:xfrm>
          <a:off x="6589" y="1746779"/>
          <a:ext cx="2792505" cy="1227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/>
            <a:t>Nötralizasyon</a:t>
          </a:r>
        </a:p>
      </dsp:txBody>
      <dsp:txXfrm>
        <a:off x="42535" y="1782725"/>
        <a:ext cx="2720613" cy="1155406"/>
      </dsp:txXfrm>
    </dsp:sp>
    <dsp:sp modelId="{EFE07550-469B-4CC6-8E62-96BAD33F5233}">
      <dsp:nvSpPr>
        <dsp:cNvPr id="0" name=""/>
        <dsp:cNvSpPr/>
      </dsp:nvSpPr>
      <dsp:spPr>
        <a:xfrm rot="18289469">
          <a:off x="2438622" y="1647677"/>
          <a:ext cx="1680773" cy="45746"/>
        </a:xfrm>
        <a:custGeom>
          <a:avLst/>
          <a:gdLst/>
          <a:ahLst/>
          <a:cxnLst/>
          <a:rect l="0" t="0" r="0" b="0"/>
          <a:pathLst>
            <a:path>
              <a:moveTo>
                <a:pt x="0" y="22873"/>
              </a:moveTo>
              <a:lnTo>
                <a:pt x="1680773" y="228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/>
        </a:p>
      </dsp:txBody>
      <dsp:txXfrm>
        <a:off x="3236989" y="1628531"/>
        <a:ext cx="84038" cy="84038"/>
      </dsp:txXfrm>
    </dsp:sp>
    <dsp:sp modelId="{3792D127-B74B-4DFC-BAEA-7AA8FCE6FEAD}">
      <dsp:nvSpPr>
        <dsp:cNvPr id="0" name=""/>
        <dsp:cNvSpPr/>
      </dsp:nvSpPr>
      <dsp:spPr>
        <a:xfrm>
          <a:off x="3758924" y="380779"/>
          <a:ext cx="2399574" cy="1199787"/>
        </a:xfrm>
        <a:prstGeom prst="roundRect">
          <a:avLst>
            <a:gd name="adj" fmla="val 1000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>
              <a:solidFill>
                <a:schemeClr val="tx1"/>
              </a:solidFill>
            </a:rPr>
            <a:t>Hücre Kültürü </a:t>
          </a:r>
        </a:p>
      </dsp:txBody>
      <dsp:txXfrm>
        <a:off x="3794065" y="415920"/>
        <a:ext cx="2329292" cy="1129505"/>
      </dsp:txXfrm>
    </dsp:sp>
    <dsp:sp modelId="{B5E1F558-F17E-4BBA-AEFD-AFA6AECC285C}">
      <dsp:nvSpPr>
        <dsp:cNvPr id="0" name=""/>
        <dsp:cNvSpPr/>
      </dsp:nvSpPr>
      <dsp:spPr>
        <a:xfrm>
          <a:off x="2799094" y="2337555"/>
          <a:ext cx="959829" cy="45746"/>
        </a:xfrm>
        <a:custGeom>
          <a:avLst/>
          <a:gdLst/>
          <a:ahLst/>
          <a:cxnLst/>
          <a:rect l="0" t="0" r="0" b="0"/>
          <a:pathLst>
            <a:path>
              <a:moveTo>
                <a:pt x="0" y="22873"/>
              </a:moveTo>
              <a:lnTo>
                <a:pt x="959829" y="228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255013" y="2336432"/>
        <a:ext cx="47991" cy="47991"/>
      </dsp:txXfrm>
    </dsp:sp>
    <dsp:sp modelId="{D97F4BC6-E0A3-46E6-8D0C-B51793FFF8F9}">
      <dsp:nvSpPr>
        <dsp:cNvPr id="0" name=""/>
        <dsp:cNvSpPr/>
      </dsp:nvSpPr>
      <dsp:spPr>
        <a:xfrm>
          <a:off x="3758924" y="1760534"/>
          <a:ext cx="2399574" cy="11997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000" kern="1200" dirty="0">
              <a:solidFill>
                <a:schemeClr val="tx1"/>
              </a:solidFill>
            </a:rPr>
            <a:t>ETY</a:t>
          </a:r>
        </a:p>
      </dsp:txBody>
      <dsp:txXfrm>
        <a:off x="3794065" y="1795675"/>
        <a:ext cx="2329292" cy="1129505"/>
      </dsp:txXfrm>
    </dsp:sp>
    <dsp:sp modelId="{D4BD70D1-C271-4357-8780-0375B90C0C76}">
      <dsp:nvSpPr>
        <dsp:cNvPr id="0" name=""/>
        <dsp:cNvSpPr/>
      </dsp:nvSpPr>
      <dsp:spPr>
        <a:xfrm rot="3310531">
          <a:off x="2438622" y="3027433"/>
          <a:ext cx="1680773" cy="45746"/>
        </a:xfrm>
        <a:custGeom>
          <a:avLst/>
          <a:gdLst/>
          <a:ahLst/>
          <a:cxnLst/>
          <a:rect l="0" t="0" r="0" b="0"/>
          <a:pathLst>
            <a:path>
              <a:moveTo>
                <a:pt x="0" y="22873"/>
              </a:moveTo>
              <a:lnTo>
                <a:pt x="1680773" y="228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/>
        </a:p>
      </dsp:txBody>
      <dsp:txXfrm>
        <a:off x="3236989" y="3008286"/>
        <a:ext cx="84038" cy="84038"/>
      </dsp:txXfrm>
    </dsp:sp>
    <dsp:sp modelId="{3954BFC8-2728-426B-B2A5-751A737224B6}">
      <dsp:nvSpPr>
        <dsp:cNvPr id="0" name=""/>
        <dsp:cNvSpPr/>
      </dsp:nvSpPr>
      <dsp:spPr>
        <a:xfrm>
          <a:off x="3758924" y="3140290"/>
          <a:ext cx="2399574" cy="119978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>
              <a:solidFill>
                <a:schemeClr val="tx1"/>
              </a:solidFill>
            </a:rPr>
            <a:t>Deney Hayvanları</a:t>
          </a:r>
        </a:p>
      </dsp:txBody>
      <dsp:txXfrm>
        <a:off x="3794065" y="3175431"/>
        <a:ext cx="2329292" cy="11295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90CD1-A1A1-4140-A573-4EB2816BBF35}">
      <dsp:nvSpPr>
        <dsp:cNvPr id="0" name=""/>
        <dsp:cNvSpPr/>
      </dsp:nvSpPr>
      <dsp:spPr>
        <a:xfrm>
          <a:off x="1858" y="1843255"/>
          <a:ext cx="3354991" cy="14745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800" kern="1200" dirty="0"/>
            <a:t>Nötralizasyon</a:t>
          </a:r>
        </a:p>
      </dsp:txBody>
      <dsp:txXfrm>
        <a:off x="45045" y="1886442"/>
        <a:ext cx="3268617" cy="1388135"/>
      </dsp:txXfrm>
    </dsp:sp>
    <dsp:sp modelId="{B5E1F558-F17E-4BBA-AEFD-AFA6AECC285C}">
      <dsp:nvSpPr>
        <dsp:cNvPr id="0" name=""/>
        <dsp:cNvSpPr/>
      </dsp:nvSpPr>
      <dsp:spPr>
        <a:xfrm rot="19457599">
          <a:off x="3223368" y="2140954"/>
          <a:ext cx="1420127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420127" y="25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897929" y="2130588"/>
        <a:ext cx="71006" cy="71006"/>
      </dsp:txXfrm>
    </dsp:sp>
    <dsp:sp modelId="{D97F4BC6-E0A3-46E6-8D0C-B51793FFF8F9}">
      <dsp:nvSpPr>
        <dsp:cNvPr id="0" name=""/>
        <dsp:cNvSpPr/>
      </dsp:nvSpPr>
      <dsp:spPr>
        <a:xfrm>
          <a:off x="4510015" y="1030944"/>
          <a:ext cx="2882914" cy="144145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chemeClr val="tx1"/>
              </a:solidFill>
            </a:rPr>
            <a:t>Serum sulandırma metodu (Şüpheli </a:t>
          </a:r>
          <a:r>
            <a:rPr lang="tr-TR" sz="2800" kern="1200" dirty="0">
              <a:solidFill>
                <a:schemeClr val="tx1"/>
              </a:solidFill>
            </a:rPr>
            <a:t>serum)</a:t>
          </a:r>
        </a:p>
      </dsp:txBody>
      <dsp:txXfrm>
        <a:off x="4552234" y="1073163"/>
        <a:ext cx="2798476" cy="1357019"/>
      </dsp:txXfrm>
    </dsp:sp>
    <dsp:sp modelId="{5EB0D88E-4734-4A6F-BB5D-A2F2563FA746}">
      <dsp:nvSpPr>
        <dsp:cNvPr id="0" name=""/>
        <dsp:cNvSpPr/>
      </dsp:nvSpPr>
      <dsp:spPr>
        <a:xfrm>
          <a:off x="7392929" y="1726535"/>
          <a:ext cx="1153165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153165" y="251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7940683" y="1722843"/>
        <a:ext cx="57658" cy="57658"/>
      </dsp:txXfrm>
    </dsp:sp>
    <dsp:sp modelId="{D78F2E63-CCCC-4244-8623-DAC3C167DF85}">
      <dsp:nvSpPr>
        <dsp:cNvPr id="0" name=""/>
        <dsp:cNvSpPr/>
      </dsp:nvSpPr>
      <dsp:spPr>
        <a:xfrm>
          <a:off x="8546095" y="1030944"/>
          <a:ext cx="2882914" cy="1441457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smtClean="0">
              <a:solidFill>
                <a:srgbClr val="FF0000"/>
              </a:solidFill>
            </a:rPr>
            <a:t>Antikor aranması</a:t>
          </a:r>
          <a:endParaRPr lang="tr-TR" sz="2800" kern="1200" dirty="0">
            <a:solidFill>
              <a:schemeClr val="tx1"/>
            </a:solidFill>
          </a:endParaRPr>
        </a:p>
      </dsp:txBody>
      <dsp:txXfrm>
        <a:off x="8588314" y="1073163"/>
        <a:ext cx="2798476" cy="1357019"/>
      </dsp:txXfrm>
    </dsp:sp>
    <dsp:sp modelId="{D4BD70D1-C271-4357-8780-0375B90C0C76}">
      <dsp:nvSpPr>
        <dsp:cNvPr id="0" name=""/>
        <dsp:cNvSpPr/>
      </dsp:nvSpPr>
      <dsp:spPr>
        <a:xfrm rot="2142401">
          <a:off x="3223368" y="2969792"/>
          <a:ext cx="1420127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420127" y="2513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/>
        </a:p>
      </dsp:txBody>
      <dsp:txXfrm>
        <a:off x="3897929" y="2959426"/>
        <a:ext cx="71006" cy="71006"/>
      </dsp:txXfrm>
    </dsp:sp>
    <dsp:sp modelId="{3954BFC8-2728-426B-B2A5-751A737224B6}">
      <dsp:nvSpPr>
        <dsp:cNvPr id="0" name=""/>
        <dsp:cNvSpPr/>
      </dsp:nvSpPr>
      <dsp:spPr>
        <a:xfrm>
          <a:off x="4510015" y="2688619"/>
          <a:ext cx="2882914" cy="1441457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>
              <a:solidFill>
                <a:schemeClr val="tx1"/>
              </a:solidFill>
            </a:rPr>
            <a:t>Virus</a:t>
          </a:r>
          <a:r>
            <a:rPr lang="tr-TR" sz="2800" kern="1200" dirty="0" smtClean="0">
              <a:solidFill>
                <a:schemeClr val="tx1"/>
              </a:solidFill>
            </a:rPr>
            <a:t> sulandırma metodu (</a:t>
          </a:r>
          <a:r>
            <a:rPr lang="tr-TR" sz="2800" kern="1200" dirty="0">
              <a:solidFill>
                <a:schemeClr val="tx1"/>
              </a:solidFill>
            </a:rPr>
            <a:t>Şüpheli </a:t>
          </a:r>
          <a:r>
            <a:rPr lang="tr-TR" sz="2800" kern="1200" dirty="0" err="1" smtClean="0">
              <a:solidFill>
                <a:schemeClr val="tx1"/>
              </a:solidFill>
            </a:rPr>
            <a:t>virus</a:t>
          </a:r>
          <a:r>
            <a:rPr lang="tr-TR" sz="2800" kern="1200" dirty="0">
              <a:solidFill>
                <a:schemeClr val="tx1"/>
              </a:solidFill>
            </a:rPr>
            <a:t>)</a:t>
          </a:r>
        </a:p>
      </dsp:txBody>
      <dsp:txXfrm>
        <a:off x="4552234" y="2730838"/>
        <a:ext cx="2798476" cy="1357019"/>
      </dsp:txXfrm>
    </dsp:sp>
    <dsp:sp modelId="{CC44BBAC-EB77-4709-BB14-1602508DFA9E}">
      <dsp:nvSpPr>
        <dsp:cNvPr id="0" name=""/>
        <dsp:cNvSpPr/>
      </dsp:nvSpPr>
      <dsp:spPr>
        <a:xfrm>
          <a:off x="7392929" y="3384211"/>
          <a:ext cx="1153165" cy="50273"/>
        </a:xfrm>
        <a:custGeom>
          <a:avLst/>
          <a:gdLst/>
          <a:ahLst/>
          <a:cxnLst/>
          <a:rect l="0" t="0" r="0" b="0"/>
          <a:pathLst>
            <a:path>
              <a:moveTo>
                <a:pt x="0" y="25136"/>
              </a:moveTo>
              <a:lnTo>
                <a:pt x="1153165" y="2513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7940683" y="3380519"/>
        <a:ext cx="57658" cy="57658"/>
      </dsp:txXfrm>
    </dsp:sp>
    <dsp:sp modelId="{DA59A983-BC64-49DB-8F71-F468297CF86E}">
      <dsp:nvSpPr>
        <dsp:cNvPr id="0" name=""/>
        <dsp:cNvSpPr/>
      </dsp:nvSpPr>
      <dsp:spPr>
        <a:xfrm>
          <a:off x="8546095" y="2688619"/>
          <a:ext cx="2882914" cy="1441457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800" kern="1200" dirty="0" err="1" smtClean="0">
              <a:solidFill>
                <a:srgbClr val="FF0000"/>
              </a:solidFill>
            </a:rPr>
            <a:t>Virus</a:t>
          </a:r>
          <a:r>
            <a:rPr lang="tr-TR" sz="2800" kern="1200" dirty="0" smtClean="0">
              <a:solidFill>
                <a:srgbClr val="FF0000"/>
              </a:solidFill>
            </a:rPr>
            <a:t> </a:t>
          </a:r>
          <a:r>
            <a:rPr lang="tr-TR" sz="2800" kern="1200" dirty="0" err="1" smtClean="0">
              <a:solidFill>
                <a:srgbClr val="FF0000"/>
              </a:solidFill>
            </a:rPr>
            <a:t>identifikasyonu</a:t>
          </a:r>
          <a:endParaRPr lang="tr-TR" sz="2800" kern="1200" dirty="0">
            <a:solidFill>
              <a:schemeClr val="tx1"/>
            </a:solidFill>
          </a:endParaRPr>
        </a:p>
      </dsp:txBody>
      <dsp:txXfrm>
        <a:off x="8588314" y="2730838"/>
        <a:ext cx="2798476" cy="1357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DB39017-B50C-9D46-9F66-1C88DD9866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4E4DC2F-77E9-BF41-8DA4-B5E00BD4C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901E6DF7-EC5D-054E-8F9E-3C0A6210A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62A1E05-8377-C846-B5AB-577DE1D93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089A271F-B1E9-6F44-AF14-C91E040FA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533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08872C3-7B93-0E40-A5D5-140734AD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B094ECA-7B71-4342-9E0A-9157029181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1B473CB-8E11-3148-86D3-9E88AEF76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090EDA92-077F-B745-A101-FBCD78A0B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E4E6BB76-6BD9-7C4B-B88C-3DE4E045F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427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C173DE53-347E-D64E-AD28-07CEF1DFEA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6F3CEE2F-6F9A-3B42-9821-AF6602FFC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B056979-55A9-D540-BA03-2479565C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32A398F-492D-1945-A6E8-7E91261F5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4D90E7D-F3E1-D843-8373-4D90D1CD3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913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1F66279-1C6B-5442-8472-EC603011C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EBCF57-7164-B841-A0D2-1CF6DF12D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E6DD05-298D-BC44-8974-21C295EDC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CE55E54-760C-DB44-BB60-B66E930D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FAB6829-4D5F-764D-A29A-82E87CBF1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1428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403EDD8-8433-8946-9D17-57BFF6D7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FAA7F145-102D-8249-8220-F7647CC90B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81E72A9-DA29-004C-8AD4-1E81AB5C9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7BCEA8E6-340F-1941-BB8F-5D91035B5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CD1414D7-AE32-9647-92E6-F3C3530A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0309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B24BA461-1963-2647-9354-3FE804B85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EE23192-EFC1-C14D-B7E7-B7B98AA4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FB47FDF-8529-B44F-9B86-2C53348B06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1B03D007-01DB-AC46-8068-793B9B52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47E15D8-8175-EE47-9AB2-76157E2BC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B1401A7F-73AD-034A-8E04-D28B032F9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9589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6D45BF4C-38BC-F042-BCFF-7552F5AC5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81FAFD16-390E-C04D-8FF7-D9D378E61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FC1B6B5C-586B-3F47-AEBA-144A1002F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0B9DC4C6-9424-8444-A263-5E0ABA92C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16C0895D-F1C7-6E4B-98AD-54626E1365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8D1B7FD6-E2D0-DC41-B370-CCB43245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3AB4702-97E3-5C45-9822-85B53EE70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BB28A475-987C-7C44-B095-A04C9448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520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A6C26D29-2ACF-AC47-BF36-867FA34A8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93E9A4AF-DD24-214E-9573-738F56F42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99D5AD0A-437E-8B43-ABFC-CF5CAA69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C3E1557F-D30B-DA4B-8CF9-835417C35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0651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20A2AB09-A55A-994E-A7C3-3A83C2B5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5656619E-E56A-2E49-8A26-16ACDD7E4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240AA3A3-E8BC-8046-910D-CB6147AA5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03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D68E905-5B45-0F47-9C74-1D807AD60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A0D1C9C8-DD99-444F-B404-2F9ADF90F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DC27254F-2638-094A-A42D-8A77A88628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D6970D23-9E6A-444C-917A-BB497B267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21170AF-7860-AB43-8570-8CD9C8B62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B8E7471-92C6-6E4B-9771-35D8D856B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8528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011702BE-B50E-1942-91D4-46DB94310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7B72866E-7D26-3041-BDD8-C8F2002A84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8821B7A8-D488-534E-BD0C-9A4689A0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21CEDF1-B342-6C4A-B870-D3190B90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DE24767-3F8E-474E-97FD-9286D77C0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F9A969C-F789-F143-9472-4F1511921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38276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6C79435-842F-7E43-90A8-78F763021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AA51A7A-30EF-714C-879B-094CD2A1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tr-TR"/>
              <a:t>Asıl metin stillerini düzenle
İkinci düzey
Üçüncü düzey
Dördüncü düzey
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2B7FA4D-07AF-8D44-8ABB-472563A3DD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BF44C0-880C-BE4C-AA04-AD8DF009ED73}" type="datetimeFigureOut">
              <a:rPr lang="tr-TR" smtClean="0"/>
              <a:t>2.05.2019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90012AC-CF0F-8848-9917-FB45C7D4B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F0CB6E6-E68E-754E-8523-75CB64AAC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DEF22-CF9E-014F-BDC2-31B7351395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3425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5C323ACE-116B-8C48-8C7C-09BEACF2F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38653" y="367939"/>
            <a:ext cx="9144000" cy="2387600"/>
          </a:xfrm>
        </p:spPr>
        <p:txBody>
          <a:bodyPr/>
          <a:lstStyle/>
          <a:p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Nötralizasyon Testi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FD8DB7C-6ADE-C546-9BBF-23CDD41B4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8233" y="2755539"/>
            <a:ext cx="4094823" cy="35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4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EA7BD441-2878-B047-8173-A49CCA43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3" y="19437"/>
            <a:ext cx="11127179" cy="1325563"/>
          </a:xfrm>
        </p:spPr>
        <p:txBody>
          <a:bodyPr>
            <a:normAutofit/>
          </a:bodyPr>
          <a:lstStyle/>
          <a:p>
            <a:r>
              <a:rPr lang="tr-TR" sz="3600" dirty="0">
                <a:solidFill>
                  <a:schemeClr val="accent1"/>
                </a:solidFill>
              </a:rPr>
              <a:t>1. Serum sulandırma </a:t>
            </a:r>
            <a:r>
              <a:rPr lang="tr-TR" sz="3600" dirty="0" smtClean="0">
                <a:solidFill>
                  <a:schemeClr val="accent1"/>
                </a:solidFill>
              </a:rPr>
              <a:t>metodu </a:t>
            </a:r>
            <a:r>
              <a:rPr lang="tr-TR" sz="3600" dirty="0">
                <a:solidFill>
                  <a:schemeClr val="accent1"/>
                </a:solidFill>
              </a:rPr>
              <a:t>(şüpheli serum, bilinen </a:t>
            </a:r>
            <a:r>
              <a:rPr lang="tr-TR" sz="3600" dirty="0" err="1">
                <a:solidFill>
                  <a:schemeClr val="accent1"/>
                </a:solidFill>
              </a:rPr>
              <a:t>virus</a:t>
            </a:r>
            <a:r>
              <a:rPr lang="tr-TR" sz="36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32FC642-5B0A-E041-AA6A-E4EDE5F72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013" y="1746844"/>
            <a:ext cx="3425042" cy="4351338"/>
          </a:xfrm>
        </p:spPr>
        <p:txBody>
          <a:bodyPr/>
          <a:lstStyle/>
          <a:p>
            <a:r>
              <a:rPr lang="tr-TR" dirty="0">
                <a:solidFill>
                  <a:schemeClr val="accent1"/>
                </a:solidFill>
              </a:rPr>
              <a:t>Amaç: </a:t>
            </a:r>
            <a:r>
              <a:rPr lang="tr-TR" dirty="0"/>
              <a:t>Antikor var mı yok mu onu bulmak!!!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/>
          <a:srcRect b="18861"/>
          <a:stretch/>
        </p:blipFill>
        <p:spPr>
          <a:xfrm>
            <a:off x="4486275" y="1017388"/>
            <a:ext cx="3219450" cy="4714339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5575606" y="4638911"/>
            <a:ext cx="2787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642406" y="5318106"/>
            <a:ext cx="7954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4681652" y="3386264"/>
            <a:ext cx="10333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Şüpheli serum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349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6D15A220-49F7-614F-BB39-8F268ABDF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740"/>
          <a:stretch/>
        </p:blipFill>
        <p:spPr>
          <a:xfrm>
            <a:off x="2327455" y="3171851"/>
            <a:ext cx="5846904" cy="3534936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3"/>
          <a:srcRect t="8525"/>
          <a:stretch/>
        </p:blipFill>
        <p:spPr>
          <a:xfrm>
            <a:off x="2799088" y="0"/>
            <a:ext cx="2409893" cy="3523785"/>
          </a:xfrm>
          <a:prstGeom prst="rect">
            <a:avLst/>
          </a:prstGeom>
        </p:spPr>
      </p:pic>
      <p:sp>
        <p:nvSpPr>
          <p:cNvPr id="8" name="Metin kutusu 7"/>
          <p:cNvSpPr txBox="1"/>
          <p:nvPr/>
        </p:nvSpPr>
        <p:spPr>
          <a:xfrm>
            <a:off x="792069" y="1415534"/>
            <a:ext cx="30219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tr-TR" b="1" dirty="0" smtClean="0"/>
              <a:t>1 ml şüpheli serum+1 ml PBS</a:t>
            </a:r>
            <a:endParaRPr lang="tr-TR" b="1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14049" y="2100327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1/2</a:t>
            </a:r>
            <a:endParaRPr lang="tr-TR" b="1" dirty="0"/>
          </a:p>
        </p:txBody>
      </p:sp>
      <p:sp>
        <p:nvSpPr>
          <p:cNvPr id="10" name="Metin kutusu 9"/>
          <p:cNvSpPr txBox="1"/>
          <p:nvPr/>
        </p:nvSpPr>
        <p:spPr>
          <a:xfrm>
            <a:off x="4484884" y="2813623"/>
            <a:ext cx="89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/>
              <a:t>0.05 ml</a:t>
            </a:r>
            <a:endParaRPr lang="tr-TR" b="1" dirty="0"/>
          </a:p>
        </p:txBody>
      </p:sp>
      <p:sp>
        <p:nvSpPr>
          <p:cNvPr id="12" name="Dikdörtgen 11"/>
          <p:cNvSpPr/>
          <p:nvPr/>
        </p:nvSpPr>
        <p:spPr>
          <a:xfrm>
            <a:off x="7733949" y="2398124"/>
            <a:ext cx="44580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100DKID</a:t>
            </a:r>
            <a:r>
              <a:rPr lang="tr-TR" sz="2400" baseline="-25000" dirty="0"/>
              <a:t>50</a:t>
            </a:r>
            <a:r>
              <a:rPr lang="tr-TR" sz="2400" dirty="0"/>
              <a:t> oranında sulandırılan </a:t>
            </a:r>
            <a:r>
              <a:rPr lang="tr-TR" sz="2400" dirty="0" err="1"/>
              <a:t>virus</a:t>
            </a:r>
            <a:r>
              <a:rPr lang="tr-TR" sz="2400" dirty="0"/>
              <a:t> (100DKID</a:t>
            </a:r>
            <a:r>
              <a:rPr lang="tr-TR" sz="2400" baseline="-25000" dirty="0"/>
              <a:t>50</a:t>
            </a:r>
            <a:r>
              <a:rPr lang="tr-TR" sz="2400" dirty="0"/>
              <a:t> si bilinen </a:t>
            </a:r>
            <a:r>
              <a:rPr lang="tr-TR" sz="2400" dirty="0" err="1"/>
              <a:t>virus</a:t>
            </a:r>
            <a:r>
              <a:rPr lang="tr-TR" sz="2400" dirty="0"/>
              <a:t>) tüm gözlere </a:t>
            </a:r>
            <a:r>
              <a:rPr lang="tr-TR" sz="2400" dirty="0">
                <a:solidFill>
                  <a:srgbClr val="FF0000"/>
                </a:solidFill>
              </a:rPr>
              <a:t>0.05 ml </a:t>
            </a:r>
            <a:r>
              <a:rPr lang="tr-TR" sz="2400" dirty="0"/>
              <a:t>konur. </a:t>
            </a:r>
            <a:endParaRPr lang="tr-TR" sz="2400" dirty="0"/>
          </a:p>
        </p:txBody>
      </p:sp>
      <p:sp>
        <p:nvSpPr>
          <p:cNvPr id="13" name="Sağ Ok 12">
            <a:extLst>
              <a:ext uri="{FF2B5EF4-FFF2-40B4-BE49-F238E27FC236}">
                <a16:creationId xmlns:a16="http://schemas.microsoft.com/office/drawing/2014/main" id="{D52E9354-5B4C-FB47-9827-28B23048E5FF}"/>
              </a:ext>
            </a:extLst>
          </p:cNvPr>
          <p:cNvSpPr/>
          <p:nvPr/>
        </p:nvSpPr>
        <p:spPr>
          <a:xfrm>
            <a:off x="6221748" y="2741074"/>
            <a:ext cx="97840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7668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C6BF41-CD6F-0844-A7B5-7A9AFB376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1" y="623236"/>
            <a:ext cx="5967665" cy="5479131"/>
          </a:xfrm>
        </p:spPr>
        <p:txBody>
          <a:bodyPr/>
          <a:lstStyle/>
          <a:p>
            <a:pPr marL="0" indent="0">
              <a:buNone/>
            </a:pPr>
            <a:r>
              <a:rPr lang="tr-TR" sz="3200" dirty="0">
                <a:solidFill>
                  <a:srgbClr val="CC00CC"/>
                </a:solidFill>
              </a:rPr>
              <a:t>VK: </a:t>
            </a:r>
            <a:r>
              <a:rPr lang="tr-TR" sz="3200" dirty="0" err="1">
                <a:solidFill>
                  <a:srgbClr val="CC00CC"/>
                </a:solidFill>
              </a:rPr>
              <a:t>Virus</a:t>
            </a:r>
            <a:r>
              <a:rPr lang="tr-TR" sz="3200" dirty="0">
                <a:solidFill>
                  <a:srgbClr val="CC00CC"/>
                </a:solidFill>
              </a:rPr>
              <a:t> Kontrol</a:t>
            </a:r>
            <a:r>
              <a:rPr lang="tr-TR" sz="3200" dirty="0"/>
              <a:t>	</a:t>
            </a:r>
          </a:p>
          <a:p>
            <a:pPr>
              <a:buFont typeface="Wingdings" pitchFamily="2" charset="2"/>
              <a:buChar char="§"/>
            </a:pPr>
            <a:r>
              <a:rPr lang="tr-TR" dirty="0"/>
              <a:t>0.05 ml </a:t>
            </a:r>
            <a:r>
              <a:rPr lang="tr-TR" dirty="0">
                <a:solidFill>
                  <a:srgbClr val="0070C0"/>
                </a:solidFill>
              </a:rPr>
              <a:t>VİRUS</a:t>
            </a:r>
            <a:endParaRPr lang="tr-TR" dirty="0"/>
          </a:p>
          <a:p>
            <a:pPr>
              <a:buFont typeface="Wingdings" pitchFamily="2" charset="2"/>
              <a:buChar char="§"/>
            </a:pPr>
            <a:r>
              <a:rPr lang="tr-TR" dirty="0"/>
              <a:t>0.05 ml </a:t>
            </a:r>
            <a:r>
              <a:rPr lang="tr-TR" dirty="0" err="1"/>
              <a:t>Serumsuz</a:t>
            </a:r>
            <a:r>
              <a:rPr lang="tr-TR" dirty="0"/>
              <a:t> </a:t>
            </a:r>
            <a:r>
              <a:rPr lang="tr-TR" dirty="0" err="1"/>
              <a:t>Earle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69C4A5D-34F1-5045-BC16-47FB42DA1180}"/>
              </a:ext>
            </a:extLst>
          </p:cNvPr>
          <p:cNvSpPr txBox="1"/>
          <p:nvPr/>
        </p:nvSpPr>
        <p:spPr>
          <a:xfrm>
            <a:off x="685798" y="623236"/>
            <a:ext cx="5472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HK: Hücre Kontrol</a:t>
            </a:r>
            <a:endParaRPr lang="tr-TR" sz="2800" dirty="0">
              <a:solidFill>
                <a:srgbClr val="0070C0"/>
              </a:solidFill>
            </a:endParaRPr>
          </a:p>
          <a:p>
            <a:endParaRPr lang="tr-TR" sz="2800" dirty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tr-TR" sz="2800" dirty="0"/>
              <a:t>0.1 ml </a:t>
            </a:r>
            <a:r>
              <a:rPr lang="tr-TR" sz="2800" dirty="0" err="1">
                <a:solidFill>
                  <a:srgbClr val="00B050"/>
                </a:solidFill>
              </a:rPr>
              <a:t>Serumlu</a:t>
            </a:r>
            <a:r>
              <a:rPr lang="tr-TR" sz="2800" dirty="0">
                <a:solidFill>
                  <a:srgbClr val="00B050"/>
                </a:solidFill>
              </a:rPr>
              <a:t> </a:t>
            </a:r>
            <a:r>
              <a:rPr lang="tr-TR" sz="2800" dirty="0" err="1">
                <a:solidFill>
                  <a:srgbClr val="00B050"/>
                </a:solidFill>
              </a:rPr>
              <a:t>Earle</a:t>
            </a:r>
            <a:endParaRPr lang="tr-TR" sz="2800" dirty="0">
              <a:solidFill>
                <a:srgbClr val="0070C0"/>
              </a:solidFill>
            </a:endParaRPr>
          </a:p>
          <a:p>
            <a:endParaRPr lang="tr-TR" sz="2800" dirty="0">
              <a:solidFill>
                <a:srgbClr val="CC00CC"/>
              </a:solidFill>
            </a:endParaRPr>
          </a:p>
          <a:p>
            <a:endParaRPr lang="tr-TR" sz="28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2700858"/>
            <a:ext cx="7062412" cy="37177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2905541" y="3463324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  <a:endParaRPr lang="tr-TR" baseline="300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DD8255-94FD-4B47-AF66-41F0FE79976D}"/>
              </a:ext>
            </a:extLst>
          </p:cNvPr>
          <p:cNvSpPr txBox="1"/>
          <p:nvPr/>
        </p:nvSpPr>
        <p:spPr>
          <a:xfrm>
            <a:off x="2929516" y="3851208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  <a:endParaRPr lang="tr-TR" baseline="30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627D8C-152B-EC40-BF40-11C4F9EFB3E2}"/>
              </a:ext>
            </a:extLst>
          </p:cNvPr>
          <p:cNvSpPr/>
          <p:nvPr/>
        </p:nvSpPr>
        <p:spPr>
          <a:xfrm>
            <a:off x="3975120" y="349884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14B9CF-8C0B-724A-BCBA-A6897C6A468E}"/>
              </a:ext>
            </a:extLst>
          </p:cNvPr>
          <p:cNvSpPr/>
          <p:nvPr/>
        </p:nvSpPr>
        <p:spPr>
          <a:xfrm>
            <a:off x="3975120" y="3855082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C2C9CF-38E0-BD47-A9F1-3E378B2AF1C7}"/>
              </a:ext>
            </a:extLst>
          </p:cNvPr>
          <p:cNvSpPr/>
          <p:nvPr/>
        </p:nvSpPr>
        <p:spPr>
          <a:xfrm>
            <a:off x="4410262" y="385508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B304B5-E19A-F343-94F4-6CA8C1774B80}"/>
              </a:ext>
            </a:extLst>
          </p:cNvPr>
          <p:cNvSpPr/>
          <p:nvPr/>
        </p:nvSpPr>
        <p:spPr>
          <a:xfrm>
            <a:off x="4778315" y="3496867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9F0894-8CF4-6448-B8CA-CB1AEE363320}"/>
              </a:ext>
            </a:extLst>
          </p:cNvPr>
          <p:cNvSpPr/>
          <p:nvPr/>
        </p:nvSpPr>
        <p:spPr>
          <a:xfrm>
            <a:off x="5167988" y="3496866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6BE656-CADF-FD41-92B1-BA8C67F16BD2}"/>
              </a:ext>
            </a:extLst>
          </p:cNvPr>
          <p:cNvSpPr/>
          <p:nvPr/>
        </p:nvSpPr>
        <p:spPr>
          <a:xfrm>
            <a:off x="4791676" y="385508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246AB8-8C8F-4A46-A1DA-F616A41529DE}"/>
              </a:ext>
            </a:extLst>
          </p:cNvPr>
          <p:cNvSpPr/>
          <p:nvPr/>
        </p:nvSpPr>
        <p:spPr>
          <a:xfrm>
            <a:off x="5195823" y="3851208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F39F9B5-B5D9-A444-A528-A3905A74371D}"/>
              </a:ext>
            </a:extLst>
          </p:cNvPr>
          <p:cNvSpPr/>
          <p:nvPr/>
        </p:nvSpPr>
        <p:spPr>
          <a:xfrm>
            <a:off x="4365027" y="3496867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172422" y="3091695"/>
            <a:ext cx="3182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/>
              <a:t>½ serum + </a:t>
            </a:r>
            <a:r>
              <a:rPr lang="tr-TR" sz="1600" dirty="0"/>
              <a:t>100DKID</a:t>
            </a:r>
            <a:r>
              <a:rPr lang="tr-TR" sz="1600" baseline="-25000" dirty="0"/>
              <a:t>50</a:t>
            </a:r>
            <a:r>
              <a:rPr lang="tr-TR" sz="1600" dirty="0"/>
              <a:t> si bilinen </a:t>
            </a:r>
            <a:r>
              <a:rPr lang="tr-TR" sz="1600" dirty="0" err="1"/>
              <a:t>virus</a:t>
            </a:r>
            <a:endParaRPr lang="tr-TR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30174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7F01B9-7AB8-A64D-A8FA-1993A51D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370390"/>
            <a:ext cx="7627717" cy="4537276"/>
          </a:xfrm>
        </p:spPr>
        <p:txBody>
          <a:bodyPr>
            <a:normAutofit fontScale="92500" lnSpcReduction="20000"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1 </a:t>
            </a:r>
            <a:r>
              <a:rPr lang="tr-TR" sz="3200" dirty="0" err="1">
                <a:solidFill>
                  <a:srgbClr val="0070C0"/>
                </a:solidFill>
              </a:rPr>
              <a:t>sa</a:t>
            </a:r>
            <a:r>
              <a:rPr lang="tr-TR" sz="3200" dirty="0">
                <a:solidFill>
                  <a:srgbClr val="0070C0"/>
                </a:solidFill>
              </a:rPr>
              <a:t> 37℃ de </a:t>
            </a:r>
          </a:p>
          <a:p>
            <a:pPr marL="0" indent="0">
              <a:buNone/>
            </a:pPr>
            <a:r>
              <a:rPr lang="tr-TR" sz="3200" dirty="0" err="1">
                <a:solidFill>
                  <a:srgbClr val="0070C0"/>
                </a:solidFill>
              </a:rPr>
              <a:t>inkübasyon</a:t>
            </a:r>
            <a:r>
              <a:rPr lang="tr-TR" sz="3200" dirty="0">
                <a:solidFill>
                  <a:srgbClr val="0070C0"/>
                </a:solidFill>
              </a:rPr>
              <a:t> </a:t>
            </a: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200" dirty="0">
                <a:solidFill>
                  <a:srgbClr val="0070C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endParaRPr lang="tr-TR" sz="3200" dirty="0">
              <a:solidFill>
                <a:srgbClr val="0070C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5DACA3-489D-B646-AFB0-5A591767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66" y="386896"/>
            <a:ext cx="3277725" cy="4370300"/>
          </a:xfrm>
          <a:prstGeom prst="rect">
            <a:avLst/>
          </a:prstGeom>
        </p:spPr>
      </p:pic>
      <p:sp>
        <p:nvSpPr>
          <p:cNvPr id="5" name="Sağ Ok 4">
            <a:extLst>
              <a:ext uri="{FF2B5EF4-FFF2-40B4-BE49-F238E27FC236}">
                <a16:creationId xmlns:a16="http://schemas.microsoft.com/office/drawing/2014/main" id="{5677FAF7-E6A1-484A-87B2-C9ADA2CE498D}"/>
              </a:ext>
            </a:extLst>
          </p:cNvPr>
          <p:cNvSpPr/>
          <p:nvPr/>
        </p:nvSpPr>
        <p:spPr>
          <a:xfrm>
            <a:off x="2712834" y="36314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CD8266E-4CCB-AD4E-8F77-1017BEF72F41}"/>
              </a:ext>
            </a:extLst>
          </p:cNvPr>
          <p:cNvSpPr txBox="1"/>
          <p:nvPr/>
        </p:nvSpPr>
        <p:spPr>
          <a:xfrm>
            <a:off x="4571999" y="4924172"/>
            <a:ext cx="220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 </a:t>
            </a:r>
            <a:r>
              <a:rPr lang="tr-TR" dirty="0"/>
              <a:t>37℃ ve %5 CO2 etüv</a:t>
            </a:r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id="{D52E9354-5B4C-FB47-9827-28B23048E5FF}"/>
              </a:ext>
            </a:extLst>
          </p:cNvPr>
          <p:cNvSpPr/>
          <p:nvPr/>
        </p:nvSpPr>
        <p:spPr>
          <a:xfrm>
            <a:off x="7824013" y="368780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E261089-47CB-B344-95C4-6FEED507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494" y="36314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883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3140242"/>
            <a:ext cx="7062412" cy="37177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2932354" y="3837697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  <a:endParaRPr lang="tr-TR" baseline="300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DD8255-94FD-4B47-AF66-41F0FE79976D}"/>
              </a:ext>
            </a:extLst>
          </p:cNvPr>
          <p:cNvSpPr txBox="1"/>
          <p:nvPr/>
        </p:nvSpPr>
        <p:spPr>
          <a:xfrm>
            <a:off x="2968930" y="4217815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  <a:endParaRPr lang="tr-TR" baseline="300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CD0357-05D2-B840-8784-D2A47CA8FA5C}"/>
              </a:ext>
            </a:extLst>
          </p:cNvPr>
          <p:cNvSpPr/>
          <p:nvPr/>
        </p:nvSpPr>
        <p:spPr>
          <a:xfrm>
            <a:off x="4004268" y="3930624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942093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4A5A17-8A19-9246-BFEB-7ED8F9A52D67}"/>
              </a:ext>
            </a:extLst>
          </p:cNvPr>
          <p:cNvSpPr/>
          <p:nvPr/>
        </p:nvSpPr>
        <p:spPr>
          <a:xfrm>
            <a:off x="4373538" y="3948944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7268A0-0BFE-8945-9EC7-318CC0F27612}"/>
              </a:ext>
            </a:extLst>
          </p:cNvPr>
          <p:cNvSpPr/>
          <p:nvPr/>
        </p:nvSpPr>
        <p:spPr>
          <a:xfrm>
            <a:off x="3994672" y="4306952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4A304F-FD4B-A64A-8CB1-F58790696F59}"/>
              </a:ext>
            </a:extLst>
          </p:cNvPr>
          <p:cNvSpPr/>
          <p:nvPr/>
        </p:nvSpPr>
        <p:spPr>
          <a:xfrm>
            <a:off x="4396116" y="4299361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3E8218-0C85-F14D-B4A9-B1B6E9E81F2B}"/>
              </a:ext>
            </a:extLst>
          </p:cNvPr>
          <p:cNvSpPr/>
          <p:nvPr/>
        </p:nvSpPr>
        <p:spPr>
          <a:xfrm>
            <a:off x="4797561" y="4283018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ED7F19-BBD2-9749-B3A9-AF875ABE772F}"/>
              </a:ext>
            </a:extLst>
          </p:cNvPr>
          <p:cNvSpPr/>
          <p:nvPr/>
        </p:nvSpPr>
        <p:spPr>
          <a:xfrm>
            <a:off x="4794996" y="3914959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30729E-2F3A-EF46-BF26-EBE35410F47C}"/>
              </a:ext>
            </a:extLst>
          </p:cNvPr>
          <p:cNvSpPr/>
          <p:nvPr/>
        </p:nvSpPr>
        <p:spPr>
          <a:xfrm>
            <a:off x="5202724" y="4283018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A30A3-0D6C-AB4B-AE20-20D1D3B4EB5D}"/>
              </a:ext>
            </a:extLst>
          </p:cNvPr>
          <p:cNvSpPr/>
          <p:nvPr/>
        </p:nvSpPr>
        <p:spPr>
          <a:xfrm>
            <a:off x="5181182" y="3935488"/>
            <a:ext cx="237227" cy="214809"/>
          </a:xfrm>
          <a:prstGeom prst="ellipse">
            <a:avLst/>
          </a:prstGeom>
          <a:solidFill>
            <a:srgbClr val="E500C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147DD48A-3C27-3F48-8973-A53A6E5B9640}"/>
              </a:ext>
            </a:extLst>
          </p:cNvPr>
          <p:cNvSpPr/>
          <p:nvPr/>
        </p:nvSpPr>
        <p:spPr>
          <a:xfrm>
            <a:off x="415130" y="1390098"/>
            <a:ext cx="119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Son olarak, </a:t>
            </a:r>
            <a:r>
              <a:rPr lang="tr-TR" sz="2800" u="sng" dirty="0"/>
              <a:t>TÜM GÖZLERE </a:t>
            </a:r>
            <a:r>
              <a:rPr lang="tr-TR" sz="2800" dirty="0"/>
              <a:t>0.05 ml (</a:t>
            </a:r>
            <a:r>
              <a:rPr lang="tr-TR" sz="2800" dirty="0">
                <a:solidFill>
                  <a:srgbClr val="FF0000"/>
                </a:solidFill>
              </a:rPr>
              <a:t>1 DAMLA</a:t>
            </a:r>
            <a:r>
              <a:rPr lang="tr-TR" sz="2800" dirty="0"/>
              <a:t>) hücre süspansiyonu </a:t>
            </a:r>
            <a:r>
              <a:rPr lang="tr-TR" sz="2400" dirty="0">
                <a:solidFill>
                  <a:srgbClr val="00B050"/>
                </a:solidFill>
              </a:rPr>
              <a:t>(DAMLALIKLA!)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8B5CD47E-558F-5047-A0FC-6DB4216A295B}"/>
              </a:ext>
            </a:extLst>
          </p:cNvPr>
          <p:cNvSpPr txBox="1"/>
          <p:nvPr/>
        </p:nvSpPr>
        <p:spPr>
          <a:xfrm>
            <a:off x="2968930" y="3514849"/>
            <a:ext cx="439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½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99162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7F01B9-7AB8-A64D-A8FA-1993A51D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370390"/>
            <a:ext cx="7627717" cy="4537276"/>
          </a:xfrm>
        </p:spPr>
        <p:txBody>
          <a:bodyPr>
            <a:normAutofit fontScale="92500" lnSpcReduction="10000"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Test bitti </a:t>
            </a: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200" dirty="0">
                <a:solidFill>
                  <a:srgbClr val="0070C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endParaRPr lang="tr-TR" sz="3200" dirty="0">
              <a:solidFill>
                <a:srgbClr val="0070C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5DACA3-489D-B646-AFB0-5A591767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18" y="386896"/>
            <a:ext cx="3277725" cy="4370300"/>
          </a:xfrm>
          <a:prstGeom prst="rect">
            <a:avLst/>
          </a:prstGeom>
        </p:spPr>
      </p:pic>
      <p:sp>
        <p:nvSpPr>
          <p:cNvPr id="5" name="Sağ Ok 4">
            <a:extLst>
              <a:ext uri="{FF2B5EF4-FFF2-40B4-BE49-F238E27FC236}">
                <a16:creationId xmlns:a16="http://schemas.microsoft.com/office/drawing/2014/main" id="{5677FAF7-E6A1-484A-87B2-C9ADA2CE498D}"/>
              </a:ext>
            </a:extLst>
          </p:cNvPr>
          <p:cNvSpPr/>
          <p:nvPr/>
        </p:nvSpPr>
        <p:spPr>
          <a:xfrm>
            <a:off x="2083443" y="38689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6239E8F-0EDA-BC41-979C-1844D5355DD3}"/>
              </a:ext>
            </a:extLst>
          </p:cNvPr>
          <p:cNvSpPr txBox="1"/>
          <p:nvPr/>
        </p:nvSpPr>
        <p:spPr>
          <a:xfrm>
            <a:off x="7508010" y="332918"/>
            <a:ext cx="3655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Her gün mikroskopta</a:t>
            </a:r>
          </a:p>
          <a:p>
            <a:r>
              <a:rPr lang="tr-TR" sz="3200" dirty="0">
                <a:solidFill>
                  <a:srgbClr val="0070C0"/>
                </a:solidFill>
              </a:rPr>
              <a:t>         bakıyoruz!</a:t>
            </a:r>
            <a:endParaRPr lang="tr-TR" sz="32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CD8266E-4CCB-AD4E-8F77-1017BEF72F41}"/>
              </a:ext>
            </a:extLst>
          </p:cNvPr>
          <p:cNvSpPr txBox="1"/>
          <p:nvPr/>
        </p:nvSpPr>
        <p:spPr>
          <a:xfrm>
            <a:off x="3657599" y="4924172"/>
            <a:ext cx="220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 </a:t>
            </a:r>
            <a:r>
              <a:rPr lang="tr-TR" dirty="0"/>
              <a:t>37℃ ve %5 CO2 etüv</a:t>
            </a:r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id="{D52E9354-5B4C-FB47-9827-28B23048E5FF}"/>
              </a:ext>
            </a:extLst>
          </p:cNvPr>
          <p:cNvSpPr/>
          <p:nvPr/>
        </p:nvSpPr>
        <p:spPr>
          <a:xfrm>
            <a:off x="6529602" y="368780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>
            <a:extLst>
              <a:ext uri="{FF2B5EF4-FFF2-40B4-BE49-F238E27FC236}">
                <a16:creationId xmlns:a16="http://schemas.microsoft.com/office/drawing/2014/main" id="{D97C4A61-1F75-3A43-869C-7FE1349AFF38}"/>
              </a:ext>
            </a:extLst>
          </p:cNvPr>
          <p:cNvSpPr/>
          <p:nvPr/>
        </p:nvSpPr>
        <p:spPr>
          <a:xfrm rot="5400000">
            <a:off x="9050927" y="1657024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5 Köşeli Yıldız 9">
            <a:extLst>
              <a:ext uri="{FF2B5EF4-FFF2-40B4-BE49-F238E27FC236}">
                <a16:creationId xmlns:a16="http://schemas.microsoft.com/office/drawing/2014/main" id="{CE327F82-9314-8146-B10F-BF3DC3206CA3}"/>
              </a:ext>
            </a:extLst>
          </p:cNvPr>
          <p:cNvSpPr/>
          <p:nvPr/>
        </p:nvSpPr>
        <p:spPr>
          <a:xfrm>
            <a:off x="7950239" y="2487354"/>
            <a:ext cx="3212939" cy="299705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A345797-BD89-9B46-B805-1176E786C139}"/>
              </a:ext>
            </a:extLst>
          </p:cNvPr>
          <p:cNvSpPr txBox="1">
            <a:spLocks/>
          </p:cNvSpPr>
          <p:nvPr/>
        </p:nvSpPr>
        <p:spPr>
          <a:xfrm>
            <a:off x="8806796" y="3712299"/>
            <a:ext cx="1881851" cy="9291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6600">
                <a:solidFill>
                  <a:srgbClr val="FF0000"/>
                </a:solidFill>
              </a:rPr>
              <a:t>CPE</a:t>
            </a:r>
            <a:endParaRPr lang="tr-TR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97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o 3">
            <a:extLst>
              <a:ext uri="{FF2B5EF4-FFF2-40B4-BE49-F238E27FC236}">
                <a16:creationId xmlns:a16="http://schemas.microsoft.com/office/drawing/2014/main" id="{A6DB0470-5500-4F40-9C2F-8EED2E33C8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622975"/>
              </p:ext>
            </p:extLst>
          </p:nvPr>
        </p:nvGraphicFramePr>
        <p:xfrm>
          <a:off x="1401291" y="695914"/>
          <a:ext cx="9578109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2703">
                  <a:extLst>
                    <a:ext uri="{9D8B030D-6E8A-4147-A177-3AD203B41FA5}">
                      <a16:colId xmlns:a16="http://schemas.microsoft.com/office/drawing/2014/main" val="3287009190"/>
                    </a:ext>
                  </a:extLst>
                </a:gridCol>
                <a:gridCol w="3192703">
                  <a:extLst>
                    <a:ext uri="{9D8B030D-6E8A-4147-A177-3AD203B41FA5}">
                      <a16:colId xmlns:a16="http://schemas.microsoft.com/office/drawing/2014/main" val="3729624526"/>
                    </a:ext>
                  </a:extLst>
                </a:gridCol>
                <a:gridCol w="3192703">
                  <a:extLst>
                    <a:ext uri="{9D8B030D-6E8A-4147-A177-3AD203B41FA5}">
                      <a16:colId xmlns:a16="http://schemas.microsoft.com/office/drawing/2014/main" val="10204186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Şüpheli serum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CPE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Nötralizasyon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7032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/>
                        <a:t>Çalışılan </a:t>
                      </a:r>
                      <a:r>
                        <a:rPr lang="tr-TR" sz="2400" dirty="0" err="1"/>
                        <a:t>virusa</a:t>
                      </a:r>
                      <a:r>
                        <a:rPr lang="tr-TR" sz="2400" dirty="0"/>
                        <a:t> </a:t>
                      </a:r>
                      <a:r>
                        <a:rPr lang="tr-TR" sz="2400" dirty="0" smtClean="0"/>
                        <a:t>karşı </a:t>
                      </a:r>
                      <a:r>
                        <a:rPr lang="tr-TR" sz="2400" u="sng" dirty="0" smtClean="0"/>
                        <a:t>(homolog) </a:t>
                      </a:r>
                      <a:r>
                        <a:rPr lang="tr-TR" sz="2400" dirty="0"/>
                        <a:t>Ab varsa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2400" dirty="0"/>
                        <a:t>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(+)</a:t>
                      </a:r>
                    </a:p>
                    <a:p>
                      <a:pPr algn="ctr"/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4269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Çalışılan </a:t>
                      </a:r>
                      <a:r>
                        <a:rPr lang="tr-TR" sz="2400" dirty="0" err="1"/>
                        <a:t>virusa</a:t>
                      </a:r>
                      <a:r>
                        <a:rPr lang="tr-TR" sz="2400" dirty="0"/>
                        <a:t> karşı </a:t>
                      </a:r>
                      <a:r>
                        <a:rPr lang="tr-TR" sz="2400" u="sng" dirty="0" smtClean="0"/>
                        <a:t>(homolog) </a:t>
                      </a:r>
                      <a:r>
                        <a:rPr lang="tr-TR" sz="2400" dirty="0" smtClean="0"/>
                        <a:t>Ab </a:t>
                      </a:r>
                      <a:r>
                        <a:rPr lang="tr-TR" sz="2400" dirty="0"/>
                        <a:t>yoksa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(+)</a:t>
                      </a:r>
                    </a:p>
                    <a:p>
                      <a:pPr algn="ctr"/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2400" dirty="0"/>
                        <a:t>(-)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5743560"/>
                  </a:ext>
                </a:extLst>
              </a:tr>
            </a:tbl>
          </a:graphicData>
        </a:graphic>
      </p:graphicFrame>
      <p:pic>
        <p:nvPicPr>
          <p:cNvPr id="7" name="Resim 6">
            <a:extLst>
              <a:ext uri="{FF2B5EF4-FFF2-40B4-BE49-F238E27FC236}">
                <a16:creationId xmlns:a16="http://schemas.microsoft.com/office/drawing/2014/main" id="{95B9587F-FBE6-C14A-A17F-3174D481C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2" y="3234832"/>
            <a:ext cx="3926114" cy="2601723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27DC46B4-B65F-274C-8ED8-66FB7834F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9372" y="3234832"/>
            <a:ext cx="4072371" cy="2684851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2D169DEB-3AC8-2544-BD21-7DC95B883255}"/>
              </a:ext>
            </a:extLst>
          </p:cNvPr>
          <p:cNvSpPr/>
          <p:nvPr/>
        </p:nvSpPr>
        <p:spPr>
          <a:xfrm>
            <a:off x="7799212" y="591968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effectLst/>
                <a:latin typeface="Comic Sans MS" panose="030F0902030302020204" pitchFamily="66" charset="0"/>
              </a:rPr>
              <a:t>CPE(+) Nötralizasyon(-)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A0C34F0D-2E78-3F4A-92CA-24CF7F1D21FB}"/>
              </a:ext>
            </a:extLst>
          </p:cNvPr>
          <p:cNvSpPr/>
          <p:nvPr/>
        </p:nvSpPr>
        <p:spPr>
          <a:xfrm>
            <a:off x="1757536" y="5919683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effectLst/>
                <a:latin typeface="Comic Sans MS" panose="030F0902030302020204" pitchFamily="66" charset="0"/>
              </a:rPr>
              <a:t>CPE(-) Nötralizasyon(+)</a:t>
            </a:r>
          </a:p>
        </p:txBody>
      </p:sp>
    </p:spTree>
    <p:extLst>
      <p:ext uri="{BB962C8B-B14F-4D97-AF65-F5344CB8AC3E}">
        <p14:creationId xmlns:p14="http://schemas.microsoft.com/office/powerpoint/2010/main" val="1601143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22015AAF-841B-5146-8584-567EF0A34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Pozitif serumda SN</a:t>
            </a:r>
            <a:r>
              <a:rPr lang="tr-TR" b="1" baseline="-25000" dirty="0">
                <a:solidFill>
                  <a:schemeClr val="accent1">
                    <a:lumMod val="75000"/>
                  </a:schemeClr>
                </a:solidFill>
              </a:rPr>
              <a:t>50</a:t>
            </a:r>
            <a:r>
              <a:rPr lang="tr-TR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Tespiti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D86CE1E-3507-7A4D-931E-957613F1A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6662"/>
            <a:ext cx="10704616" cy="4351338"/>
          </a:xfrm>
        </p:spPr>
        <p:txBody>
          <a:bodyPr/>
          <a:lstStyle/>
          <a:p>
            <a:pPr marL="0" indent="0">
              <a:buNone/>
            </a:pPr>
            <a:r>
              <a:rPr lang="tr-TR" sz="3200" dirty="0">
                <a:solidFill>
                  <a:srgbClr val="C00000"/>
                </a:solidFill>
              </a:rPr>
              <a:t>SN</a:t>
            </a:r>
            <a:r>
              <a:rPr lang="tr-TR" sz="3200" b="1" baseline="-25000" dirty="0">
                <a:solidFill>
                  <a:srgbClr val="C00000"/>
                </a:solidFill>
              </a:rPr>
              <a:t>50 </a:t>
            </a:r>
          </a:p>
          <a:p>
            <a:pPr marL="0" indent="0">
              <a:buNone/>
            </a:pPr>
            <a:r>
              <a:rPr lang="tr-TR" dirty="0"/>
              <a:t>100DKID</a:t>
            </a:r>
            <a:r>
              <a:rPr lang="tr-TR" baseline="-25000" dirty="0"/>
              <a:t>50</a:t>
            </a:r>
            <a:r>
              <a:rPr lang="tr-TR" dirty="0"/>
              <a:t> oranında sulandırılmış </a:t>
            </a:r>
            <a:r>
              <a:rPr lang="tr-TR" dirty="0" err="1"/>
              <a:t>virusla</a:t>
            </a:r>
            <a:r>
              <a:rPr lang="tr-TR" dirty="0"/>
              <a:t> </a:t>
            </a:r>
            <a:r>
              <a:rPr lang="tr-TR" dirty="0" err="1"/>
              <a:t>enfekte</a:t>
            </a:r>
            <a:r>
              <a:rPr lang="tr-TR" dirty="0"/>
              <a:t> edilen hücre kültürlerinin yarısında </a:t>
            </a:r>
            <a:r>
              <a:rPr lang="tr-TR" dirty="0" err="1"/>
              <a:t>virus</a:t>
            </a:r>
            <a:r>
              <a:rPr lang="tr-TR" dirty="0"/>
              <a:t> üremesini bloke eden serum sulandırmasıdır.</a:t>
            </a:r>
          </a:p>
          <a:p>
            <a:endParaRPr lang="tr-TR" dirty="0"/>
          </a:p>
        </p:txBody>
      </p:sp>
      <p:sp>
        <p:nvSpPr>
          <p:cNvPr id="4" name="5 Köşeli Yıldız 3">
            <a:extLst>
              <a:ext uri="{FF2B5EF4-FFF2-40B4-BE49-F238E27FC236}">
                <a16:creationId xmlns:a16="http://schemas.microsoft.com/office/drawing/2014/main" id="{532D0099-611F-6A4E-A4D7-B6E6E5AFE3CB}"/>
              </a:ext>
            </a:extLst>
          </p:cNvPr>
          <p:cNvSpPr/>
          <p:nvPr/>
        </p:nvSpPr>
        <p:spPr>
          <a:xfrm>
            <a:off x="0" y="0"/>
            <a:ext cx="1151907" cy="116378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/>
          <p:cNvSpPr/>
          <p:nvPr/>
        </p:nvSpPr>
        <p:spPr>
          <a:xfrm>
            <a:off x="3446000" y="230188"/>
            <a:ext cx="5613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smtClean="0"/>
              <a:t>Pozitif serumdaki </a:t>
            </a:r>
            <a:r>
              <a:rPr lang="tr-TR" sz="2400" u="sng" smtClean="0"/>
              <a:t>Ab miktarı </a:t>
            </a:r>
            <a:r>
              <a:rPr lang="tr-TR" sz="2400" smtClean="0"/>
              <a:t>ne kadar?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48524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D84A218-2F2D-3448-97EB-B517C1921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118754"/>
            <a:ext cx="11245933" cy="5226937"/>
          </a:xfrm>
        </p:spPr>
        <p:txBody>
          <a:bodyPr/>
          <a:lstStyle/>
          <a:p>
            <a:pPr marL="0" indent="0">
              <a:buNone/>
            </a:pPr>
            <a:r>
              <a:rPr lang="tr-TR" sz="3200" dirty="0"/>
              <a:t>½</a:t>
            </a:r>
            <a:r>
              <a:rPr lang="tr-TR" dirty="0"/>
              <a:t> oranında sulandırılmış serum ilk 4 göze 0.1 ml oranında aktarılır. Diğer gözlere 0.05 ml PBS damlatılır </a:t>
            </a:r>
            <a:r>
              <a:rPr lang="tr-TR" dirty="0">
                <a:solidFill>
                  <a:srgbClr val="00B050"/>
                </a:solidFill>
              </a:rPr>
              <a:t>(DAMLALIKLA)</a:t>
            </a:r>
            <a:r>
              <a:rPr lang="tr-TR" dirty="0"/>
              <a:t>.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					Ya da 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tüm gözlere 0.05 ml PBS koyduktan </a:t>
            </a:r>
            <a:r>
              <a:rPr lang="tr-TR" dirty="0">
                <a:solidFill>
                  <a:srgbClr val="00B050"/>
                </a:solidFill>
              </a:rPr>
              <a:t>(DAMLALIKLA) </a:t>
            </a:r>
            <a:r>
              <a:rPr lang="tr-TR" dirty="0"/>
              <a:t>sonra ilk 4 göze 0.05 ml serum konur. </a:t>
            </a:r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6A8F059-7867-BB45-B090-FEDC544F6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3140242"/>
            <a:ext cx="7062412" cy="371775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2883239" y="3532959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1/2</a:t>
            </a:r>
            <a:endParaRPr lang="tr-TR" baseline="30000" dirty="0"/>
          </a:p>
        </p:txBody>
      </p:sp>
    </p:spTree>
    <p:extLst>
      <p:ext uri="{BB962C8B-B14F-4D97-AF65-F5344CB8AC3E}">
        <p14:creationId xmlns:p14="http://schemas.microsoft.com/office/powerpoint/2010/main" val="2895226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3140242"/>
            <a:ext cx="7062412" cy="37177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1CD0357-05D2-B840-8784-D2A47CA8FA5C}"/>
              </a:ext>
            </a:extLst>
          </p:cNvPr>
          <p:cNvSpPr/>
          <p:nvPr/>
        </p:nvSpPr>
        <p:spPr>
          <a:xfrm>
            <a:off x="4004268" y="393062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4A5A17-8A19-9246-BFEB-7ED8F9A52D67}"/>
              </a:ext>
            </a:extLst>
          </p:cNvPr>
          <p:cNvSpPr/>
          <p:nvPr/>
        </p:nvSpPr>
        <p:spPr>
          <a:xfrm>
            <a:off x="4373538" y="394894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7268A0-0BFE-8945-9EC7-318CC0F27612}"/>
              </a:ext>
            </a:extLst>
          </p:cNvPr>
          <p:cNvSpPr/>
          <p:nvPr/>
        </p:nvSpPr>
        <p:spPr>
          <a:xfrm>
            <a:off x="3994672" y="430695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AB17FA-A10F-4B41-945A-1C1F18577C64}"/>
              </a:ext>
            </a:extLst>
          </p:cNvPr>
          <p:cNvSpPr/>
          <p:nvPr/>
        </p:nvSpPr>
        <p:spPr>
          <a:xfrm>
            <a:off x="4435433" y="466369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4A304F-FD4B-A64A-8CB1-F58790696F59}"/>
              </a:ext>
            </a:extLst>
          </p:cNvPr>
          <p:cNvSpPr/>
          <p:nvPr/>
        </p:nvSpPr>
        <p:spPr>
          <a:xfrm>
            <a:off x="4396116" y="429936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955948-424C-F845-BD52-57C5B5462305}"/>
              </a:ext>
            </a:extLst>
          </p:cNvPr>
          <p:cNvSpPr/>
          <p:nvPr/>
        </p:nvSpPr>
        <p:spPr>
          <a:xfrm>
            <a:off x="4431213" y="499099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071BDE-2374-3E4A-AF50-0E0D2CD16F8E}"/>
              </a:ext>
            </a:extLst>
          </p:cNvPr>
          <p:cNvSpPr/>
          <p:nvPr/>
        </p:nvSpPr>
        <p:spPr>
          <a:xfrm>
            <a:off x="4832473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CED273-5511-3342-A578-DC7921786361}"/>
              </a:ext>
            </a:extLst>
          </p:cNvPr>
          <p:cNvSpPr/>
          <p:nvPr/>
        </p:nvSpPr>
        <p:spPr>
          <a:xfrm>
            <a:off x="5210957" y="5008465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6DD053-A9F6-5F44-8DBF-83CC1919697C}"/>
              </a:ext>
            </a:extLst>
          </p:cNvPr>
          <p:cNvSpPr/>
          <p:nvPr/>
        </p:nvSpPr>
        <p:spPr>
          <a:xfrm>
            <a:off x="4041341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2FC2EE-4779-394E-B59A-82A7BF3F9678}"/>
              </a:ext>
            </a:extLst>
          </p:cNvPr>
          <p:cNvSpPr/>
          <p:nvPr/>
        </p:nvSpPr>
        <p:spPr>
          <a:xfrm>
            <a:off x="5247708" y="538220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821753-FEFA-384C-87FF-DCF59D3D0168}"/>
              </a:ext>
            </a:extLst>
          </p:cNvPr>
          <p:cNvSpPr/>
          <p:nvPr/>
        </p:nvSpPr>
        <p:spPr>
          <a:xfrm>
            <a:off x="4029018" y="465627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EF8389-C72E-E64C-8034-58F3026BDE29}"/>
              </a:ext>
            </a:extLst>
          </p:cNvPr>
          <p:cNvSpPr/>
          <p:nvPr/>
        </p:nvSpPr>
        <p:spPr>
          <a:xfrm>
            <a:off x="4858081" y="537516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24F00D-138E-2841-89D6-3A6EBE00E860}"/>
              </a:ext>
            </a:extLst>
          </p:cNvPr>
          <p:cNvSpPr/>
          <p:nvPr/>
        </p:nvSpPr>
        <p:spPr>
          <a:xfrm>
            <a:off x="4823195" y="466083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3E8218-0C85-F14D-B4A9-B1B6E9E81F2B}"/>
              </a:ext>
            </a:extLst>
          </p:cNvPr>
          <p:cNvSpPr/>
          <p:nvPr/>
        </p:nvSpPr>
        <p:spPr>
          <a:xfrm>
            <a:off x="4797561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ED7F19-BBD2-9749-B3A9-AF875ABE772F}"/>
              </a:ext>
            </a:extLst>
          </p:cNvPr>
          <p:cNvSpPr/>
          <p:nvPr/>
        </p:nvSpPr>
        <p:spPr>
          <a:xfrm>
            <a:off x="4794996" y="391495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8493B9-6397-9D4F-B6C0-8EC20C68727D}"/>
              </a:ext>
            </a:extLst>
          </p:cNvPr>
          <p:cNvSpPr/>
          <p:nvPr/>
        </p:nvSpPr>
        <p:spPr>
          <a:xfrm>
            <a:off x="4468454" y="5386470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1E1217-D89C-164F-9BF6-2F25693A48E9}"/>
              </a:ext>
            </a:extLst>
          </p:cNvPr>
          <p:cNvSpPr/>
          <p:nvPr/>
        </p:nvSpPr>
        <p:spPr>
          <a:xfrm>
            <a:off x="4044275" y="537516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8D9B65-2754-3F48-8C2D-48D0CA2B4C09}"/>
              </a:ext>
            </a:extLst>
          </p:cNvPr>
          <p:cNvSpPr/>
          <p:nvPr/>
        </p:nvSpPr>
        <p:spPr>
          <a:xfrm>
            <a:off x="5210957" y="465139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30729E-2F3A-EF46-BF26-EBE35410F47C}"/>
              </a:ext>
            </a:extLst>
          </p:cNvPr>
          <p:cNvSpPr/>
          <p:nvPr/>
        </p:nvSpPr>
        <p:spPr>
          <a:xfrm>
            <a:off x="5202724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A30A3-0D6C-AB4B-AE20-20D1D3B4EB5D}"/>
              </a:ext>
            </a:extLst>
          </p:cNvPr>
          <p:cNvSpPr/>
          <p:nvPr/>
        </p:nvSpPr>
        <p:spPr>
          <a:xfrm>
            <a:off x="5181182" y="393548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İçerik Yer Tutucusu 36">
            <a:extLst>
              <a:ext uri="{FF2B5EF4-FFF2-40B4-BE49-F238E27FC236}">
                <a16:creationId xmlns:a16="http://schemas.microsoft.com/office/drawing/2014/main" id="{29F24961-2AE6-6C41-A537-0F97590BB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0" y="1150807"/>
            <a:ext cx="10515600" cy="4351338"/>
          </a:xfrm>
        </p:spPr>
        <p:txBody>
          <a:bodyPr/>
          <a:lstStyle/>
          <a:p>
            <a:r>
              <a:rPr lang="tr-TR" dirty="0"/>
              <a:t>İlk gözden sulandırıcı </a:t>
            </a:r>
            <a:r>
              <a:rPr lang="tr-TR" dirty="0">
                <a:solidFill>
                  <a:srgbClr val="942093"/>
                </a:solidFill>
              </a:rPr>
              <a:t>(</a:t>
            </a:r>
            <a:r>
              <a:rPr lang="tr-TR" dirty="0" err="1">
                <a:solidFill>
                  <a:srgbClr val="942093"/>
                </a:solidFill>
              </a:rPr>
              <a:t>diluter</a:t>
            </a:r>
            <a:r>
              <a:rPr lang="tr-TR" dirty="0">
                <a:solidFill>
                  <a:srgbClr val="942093"/>
                </a:solidFill>
              </a:rPr>
              <a:t>) </a:t>
            </a:r>
            <a:r>
              <a:rPr lang="tr-TR" dirty="0"/>
              <a:t>yardımıyla alınan </a:t>
            </a:r>
            <a:r>
              <a:rPr lang="tr-TR" dirty="0">
                <a:solidFill>
                  <a:srgbClr val="942093"/>
                </a:solidFill>
              </a:rPr>
              <a:t>0.05 ml</a:t>
            </a:r>
            <a:r>
              <a:rPr lang="tr-TR" dirty="0"/>
              <a:t> oranındaki serum diğer gözlere aktarılarak serumun </a:t>
            </a:r>
            <a:r>
              <a:rPr lang="tr-TR" b="1" dirty="0">
                <a:solidFill>
                  <a:srgbClr val="C00000"/>
                </a:solidFill>
              </a:rPr>
              <a:t>log</a:t>
            </a:r>
            <a:r>
              <a:rPr lang="tr-TR" b="1" baseline="-25000" dirty="0">
                <a:solidFill>
                  <a:srgbClr val="C00000"/>
                </a:solidFill>
              </a:rPr>
              <a:t>2</a:t>
            </a:r>
            <a:r>
              <a:rPr lang="tr-TR" dirty="0"/>
              <a:t> tabanına göre sulandırılması gerçekleştirilir. </a:t>
            </a:r>
          </a:p>
          <a:p>
            <a:endParaRPr lang="tr-TR" dirty="0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CBD8E21C-9B82-DC46-AA4B-5CB9E9F13961}"/>
              </a:ext>
            </a:extLst>
          </p:cNvPr>
          <p:cNvSpPr txBox="1"/>
          <p:nvPr/>
        </p:nvSpPr>
        <p:spPr>
          <a:xfrm>
            <a:off x="2796142" y="353728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1/2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70AA898-716E-B744-A733-8CAB651CF082}"/>
              </a:ext>
            </a:extLst>
          </p:cNvPr>
          <p:cNvSpPr txBox="1"/>
          <p:nvPr/>
        </p:nvSpPr>
        <p:spPr>
          <a:xfrm>
            <a:off x="2802290" y="387099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1/4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D6F7595D-C8F2-B54E-9E93-A0E658ECD328}"/>
              </a:ext>
            </a:extLst>
          </p:cNvPr>
          <p:cNvSpPr txBox="1"/>
          <p:nvPr/>
        </p:nvSpPr>
        <p:spPr>
          <a:xfrm>
            <a:off x="2793557" y="424718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1/8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EA2A8465-6620-794D-99FF-66E4812F96ED}"/>
              </a:ext>
            </a:extLst>
          </p:cNvPr>
          <p:cNvSpPr txBox="1"/>
          <p:nvPr/>
        </p:nvSpPr>
        <p:spPr>
          <a:xfrm>
            <a:off x="2771560" y="461315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1/16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1F1E5900-C84D-7547-8BD7-4B62F4657BEA}"/>
              </a:ext>
            </a:extLst>
          </p:cNvPr>
          <p:cNvSpPr txBox="1"/>
          <p:nvPr/>
        </p:nvSpPr>
        <p:spPr>
          <a:xfrm>
            <a:off x="2771539" y="531747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1/64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2D91F010-6877-EA48-B2C0-E7A41DF5AE95}"/>
              </a:ext>
            </a:extLst>
          </p:cNvPr>
          <p:cNvSpPr txBox="1"/>
          <p:nvPr/>
        </p:nvSpPr>
        <p:spPr>
          <a:xfrm>
            <a:off x="2770579" y="496735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1/32</a:t>
            </a:r>
          </a:p>
        </p:txBody>
      </p:sp>
      <p:sp>
        <p:nvSpPr>
          <p:cNvPr id="44" name="Sola Bükülü Ok 43">
            <a:extLst>
              <a:ext uri="{FF2B5EF4-FFF2-40B4-BE49-F238E27FC236}">
                <a16:creationId xmlns:a16="http://schemas.microsoft.com/office/drawing/2014/main" id="{633129B4-4886-374C-BCE8-3A3EB4F3F6F8}"/>
              </a:ext>
            </a:extLst>
          </p:cNvPr>
          <p:cNvSpPr/>
          <p:nvPr/>
        </p:nvSpPr>
        <p:spPr>
          <a:xfrm>
            <a:off x="5658605" y="3580818"/>
            <a:ext cx="355546" cy="518373"/>
          </a:xfrm>
          <a:prstGeom prst="curvedLeftArrow">
            <a:avLst>
              <a:gd name="adj1" fmla="val 25000"/>
              <a:gd name="adj2" fmla="val 56733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45" name="Sola Bükülü Ok 44">
            <a:extLst>
              <a:ext uri="{FF2B5EF4-FFF2-40B4-BE49-F238E27FC236}">
                <a16:creationId xmlns:a16="http://schemas.microsoft.com/office/drawing/2014/main" id="{A800085D-3FC8-3B4E-9B12-A22BE78FE5C9}"/>
              </a:ext>
            </a:extLst>
          </p:cNvPr>
          <p:cNvSpPr/>
          <p:nvPr/>
        </p:nvSpPr>
        <p:spPr>
          <a:xfrm>
            <a:off x="5658605" y="4325811"/>
            <a:ext cx="355546" cy="5183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  <p:sp>
        <p:nvSpPr>
          <p:cNvPr id="46" name="Sola Bükülü Ok 45">
            <a:extLst>
              <a:ext uri="{FF2B5EF4-FFF2-40B4-BE49-F238E27FC236}">
                <a16:creationId xmlns:a16="http://schemas.microsoft.com/office/drawing/2014/main" id="{BF27CDEA-DA07-364E-8BCF-94D13EF580C3}"/>
              </a:ext>
            </a:extLst>
          </p:cNvPr>
          <p:cNvSpPr/>
          <p:nvPr/>
        </p:nvSpPr>
        <p:spPr>
          <a:xfrm>
            <a:off x="5711874" y="5053064"/>
            <a:ext cx="355546" cy="51837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000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8C2F5E37-7CA1-0E48-BD82-CFC145106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chemeClr val="accent1"/>
                </a:solidFill>
              </a:rPr>
              <a:t>Bir </a:t>
            </a:r>
            <a:r>
              <a:rPr lang="tr-TR" dirty="0" err="1">
                <a:solidFill>
                  <a:schemeClr val="accent1"/>
                </a:solidFill>
              </a:rPr>
              <a:t>Virus</a:t>
            </a:r>
            <a:r>
              <a:rPr lang="tr-TR" dirty="0">
                <a:solidFill>
                  <a:schemeClr val="accent1"/>
                </a:solidFill>
              </a:rPr>
              <a:t> Enfeksiyonunun Teşhisi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C464BCD-ADEE-D845-9D0A-C83AD29F14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sz="3200" dirty="0">
                <a:solidFill>
                  <a:srgbClr val="942093"/>
                </a:solidFill>
              </a:rPr>
              <a:t>Direkt</a:t>
            </a:r>
            <a:r>
              <a:rPr lang="tr-TR" dirty="0">
                <a:solidFill>
                  <a:srgbClr val="942093"/>
                </a:solidFill>
              </a:rPr>
              <a:t>    </a:t>
            </a:r>
            <a:r>
              <a:rPr lang="tr-TR" dirty="0"/>
              <a:t> </a:t>
            </a:r>
            <a:r>
              <a:rPr lang="tr-TR" dirty="0" smtClean="0"/>
              <a:t> </a:t>
            </a:r>
            <a:r>
              <a:rPr lang="tr-TR" dirty="0"/>
              <a:t>İzolasyon, </a:t>
            </a:r>
          </a:p>
          <a:p>
            <a:pPr marL="0" indent="0">
              <a:buNone/>
            </a:pPr>
            <a:r>
              <a:rPr lang="tr-TR" dirty="0"/>
              <a:t>                  Antijen tespiti (EM)</a:t>
            </a:r>
          </a:p>
          <a:p>
            <a:pPr marL="0" indent="0">
              <a:buNone/>
            </a:pPr>
            <a:r>
              <a:rPr lang="tr-TR" dirty="0"/>
              <a:t>                  Genom tespiti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 err="1">
                <a:solidFill>
                  <a:srgbClr val="942093"/>
                </a:solidFill>
              </a:rPr>
              <a:t>İ</a:t>
            </a:r>
            <a:r>
              <a:rPr lang="tr-TR" sz="3200" dirty="0" err="1">
                <a:solidFill>
                  <a:srgbClr val="942093"/>
                </a:solidFill>
              </a:rPr>
              <a:t>ndirekt</a:t>
            </a:r>
            <a:r>
              <a:rPr lang="tr-TR" dirty="0">
                <a:solidFill>
                  <a:srgbClr val="942093"/>
                </a:solidFill>
              </a:rPr>
              <a:t>    </a:t>
            </a:r>
            <a:r>
              <a:rPr lang="tr-TR" dirty="0"/>
              <a:t>Antikor yanıtın tespiti</a:t>
            </a: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4" name="Sağ Küme Ayracı 3">
            <a:extLst>
              <a:ext uri="{FF2B5EF4-FFF2-40B4-BE49-F238E27FC236}">
                <a16:creationId xmlns:a16="http://schemas.microsoft.com/office/drawing/2014/main" id="{C2409846-7E30-5E4F-A9D4-BDCF450C38C1}"/>
              </a:ext>
            </a:extLst>
          </p:cNvPr>
          <p:cNvSpPr/>
          <p:nvPr/>
        </p:nvSpPr>
        <p:spPr>
          <a:xfrm>
            <a:off x="6258296" y="1825625"/>
            <a:ext cx="118753" cy="1389413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Sağ Küme Ayracı 4">
            <a:extLst>
              <a:ext uri="{FF2B5EF4-FFF2-40B4-BE49-F238E27FC236}">
                <a16:creationId xmlns:a16="http://schemas.microsoft.com/office/drawing/2014/main" id="{79E675C5-32A8-294B-8D39-1F621C29E336}"/>
              </a:ext>
            </a:extLst>
          </p:cNvPr>
          <p:cNvSpPr/>
          <p:nvPr/>
        </p:nvSpPr>
        <p:spPr>
          <a:xfrm>
            <a:off x="6258296" y="3735570"/>
            <a:ext cx="118752" cy="931430"/>
          </a:xfrm>
          <a:prstGeom prst="righ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BD2974FD-FFE8-E54A-AB38-EC1756731C18}"/>
              </a:ext>
            </a:extLst>
          </p:cNvPr>
          <p:cNvSpPr txBox="1"/>
          <p:nvPr/>
        </p:nvSpPr>
        <p:spPr>
          <a:xfrm>
            <a:off x="7291451" y="2221136"/>
            <a:ext cx="2103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VİROLOJİK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DE65B9B-5357-5547-B13E-471C0298CFAF}"/>
              </a:ext>
            </a:extLst>
          </p:cNvPr>
          <p:cNvSpPr txBox="1"/>
          <p:nvPr/>
        </p:nvSpPr>
        <p:spPr>
          <a:xfrm>
            <a:off x="7318877" y="3906982"/>
            <a:ext cx="21629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>
                <a:solidFill>
                  <a:srgbClr val="FF0000"/>
                </a:solidFill>
              </a:rPr>
              <a:t>SEROLOJİK</a:t>
            </a:r>
          </a:p>
        </p:txBody>
      </p:sp>
    </p:spTree>
    <p:extLst>
      <p:ext uri="{BB962C8B-B14F-4D97-AF65-F5344CB8AC3E}">
        <p14:creationId xmlns:p14="http://schemas.microsoft.com/office/powerpoint/2010/main" val="3676079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2629604"/>
            <a:ext cx="7062412" cy="371775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1CD0357-05D2-B840-8784-D2A47CA8FA5C}"/>
              </a:ext>
            </a:extLst>
          </p:cNvPr>
          <p:cNvSpPr/>
          <p:nvPr/>
        </p:nvSpPr>
        <p:spPr>
          <a:xfrm>
            <a:off x="4004268" y="344373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4A5A17-8A19-9246-BFEB-7ED8F9A52D67}"/>
              </a:ext>
            </a:extLst>
          </p:cNvPr>
          <p:cNvSpPr/>
          <p:nvPr/>
        </p:nvSpPr>
        <p:spPr>
          <a:xfrm>
            <a:off x="4387573" y="341865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7268A0-0BFE-8945-9EC7-318CC0F27612}"/>
              </a:ext>
            </a:extLst>
          </p:cNvPr>
          <p:cNvSpPr/>
          <p:nvPr/>
        </p:nvSpPr>
        <p:spPr>
          <a:xfrm>
            <a:off x="4004267" y="379921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AB17FA-A10F-4B41-945A-1C1F18577C64}"/>
              </a:ext>
            </a:extLst>
          </p:cNvPr>
          <p:cNvSpPr/>
          <p:nvPr/>
        </p:nvSpPr>
        <p:spPr>
          <a:xfrm>
            <a:off x="4424282" y="415075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4A304F-FD4B-A64A-8CB1-F58790696F59}"/>
              </a:ext>
            </a:extLst>
          </p:cNvPr>
          <p:cNvSpPr/>
          <p:nvPr/>
        </p:nvSpPr>
        <p:spPr>
          <a:xfrm>
            <a:off x="4421443" y="379169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955948-424C-F845-BD52-57C5B5462305}"/>
              </a:ext>
            </a:extLst>
          </p:cNvPr>
          <p:cNvSpPr/>
          <p:nvPr/>
        </p:nvSpPr>
        <p:spPr>
          <a:xfrm>
            <a:off x="4449021" y="487508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071BDE-2374-3E4A-AF50-0E0D2CD16F8E}"/>
              </a:ext>
            </a:extLst>
          </p:cNvPr>
          <p:cNvSpPr/>
          <p:nvPr/>
        </p:nvSpPr>
        <p:spPr>
          <a:xfrm>
            <a:off x="4854694" y="487508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CED273-5511-3342-A578-DC7921786361}"/>
              </a:ext>
            </a:extLst>
          </p:cNvPr>
          <p:cNvSpPr/>
          <p:nvPr/>
        </p:nvSpPr>
        <p:spPr>
          <a:xfrm>
            <a:off x="5218207" y="485749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6DD053-A9F6-5F44-8DBF-83CC1919697C}"/>
              </a:ext>
            </a:extLst>
          </p:cNvPr>
          <p:cNvSpPr/>
          <p:nvPr/>
        </p:nvSpPr>
        <p:spPr>
          <a:xfrm>
            <a:off x="4052729" y="488359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821753-FEFA-384C-87FF-DCF59D3D0168}"/>
              </a:ext>
            </a:extLst>
          </p:cNvPr>
          <p:cNvSpPr/>
          <p:nvPr/>
        </p:nvSpPr>
        <p:spPr>
          <a:xfrm>
            <a:off x="4041340" y="4161767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24F00D-138E-2841-89D6-3A6EBE00E860}"/>
              </a:ext>
            </a:extLst>
          </p:cNvPr>
          <p:cNvSpPr/>
          <p:nvPr/>
        </p:nvSpPr>
        <p:spPr>
          <a:xfrm>
            <a:off x="4800287" y="413978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3E8218-0C85-F14D-B4A9-B1B6E9E81F2B}"/>
              </a:ext>
            </a:extLst>
          </p:cNvPr>
          <p:cNvSpPr/>
          <p:nvPr/>
        </p:nvSpPr>
        <p:spPr>
          <a:xfrm>
            <a:off x="4785861" y="3796040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ED7F19-BBD2-9749-B3A9-AF875ABE772F}"/>
              </a:ext>
            </a:extLst>
          </p:cNvPr>
          <p:cNvSpPr/>
          <p:nvPr/>
        </p:nvSpPr>
        <p:spPr>
          <a:xfrm>
            <a:off x="4785862" y="341822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8D9B65-2754-3F48-8C2D-48D0CA2B4C09}"/>
              </a:ext>
            </a:extLst>
          </p:cNvPr>
          <p:cNvSpPr/>
          <p:nvPr/>
        </p:nvSpPr>
        <p:spPr>
          <a:xfrm>
            <a:off x="5210957" y="413978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30729E-2F3A-EF46-BF26-EBE35410F47C}"/>
              </a:ext>
            </a:extLst>
          </p:cNvPr>
          <p:cNvSpPr/>
          <p:nvPr/>
        </p:nvSpPr>
        <p:spPr>
          <a:xfrm>
            <a:off x="5203037" y="376358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A30A3-0D6C-AB4B-AE20-20D1D3B4EB5D}"/>
              </a:ext>
            </a:extLst>
          </p:cNvPr>
          <p:cNvSpPr/>
          <p:nvPr/>
        </p:nvSpPr>
        <p:spPr>
          <a:xfrm>
            <a:off x="5184151" y="3417357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İçerik Yer Tutucusu 36">
            <a:extLst>
              <a:ext uri="{FF2B5EF4-FFF2-40B4-BE49-F238E27FC236}">
                <a16:creationId xmlns:a16="http://schemas.microsoft.com/office/drawing/2014/main" id="{29F24961-2AE6-6C41-A537-0F97590BB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620" y="1150807"/>
            <a:ext cx="10515600" cy="4351338"/>
          </a:xfrm>
        </p:spPr>
        <p:txBody>
          <a:bodyPr/>
          <a:lstStyle/>
          <a:p>
            <a:r>
              <a:rPr lang="tr-TR" dirty="0"/>
              <a:t>100DKID</a:t>
            </a:r>
            <a:r>
              <a:rPr lang="tr-TR" baseline="-25000" dirty="0"/>
              <a:t>50</a:t>
            </a:r>
            <a:r>
              <a:rPr lang="tr-TR" dirty="0"/>
              <a:t> oranında sulandırılan </a:t>
            </a:r>
            <a:r>
              <a:rPr lang="tr-TR" dirty="0" err="1"/>
              <a:t>virus</a:t>
            </a:r>
            <a:r>
              <a:rPr lang="tr-TR" dirty="0"/>
              <a:t> (100DKID</a:t>
            </a:r>
            <a:r>
              <a:rPr lang="tr-TR" baseline="-25000" dirty="0"/>
              <a:t>50</a:t>
            </a:r>
            <a:r>
              <a:rPr lang="tr-TR" dirty="0"/>
              <a:t> si bilinen </a:t>
            </a:r>
            <a:r>
              <a:rPr lang="tr-TR" dirty="0" err="1"/>
              <a:t>virus</a:t>
            </a:r>
            <a:r>
              <a:rPr lang="tr-TR" dirty="0"/>
              <a:t>) tüm gözlere </a:t>
            </a:r>
            <a:r>
              <a:rPr lang="tr-TR" dirty="0">
                <a:solidFill>
                  <a:srgbClr val="FF0000"/>
                </a:solidFill>
              </a:rPr>
              <a:t>0.05 ml </a:t>
            </a:r>
            <a:r>
              <a:rPr lang="tr-TR" dirty="0"/>
              <a:t>konur. 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CBD8E21C-9B82-DC46-AA4B-5CB9E9F13961}"/>
              </a:ext>
            </a:extLst>
          </p:cNvPr>
          <p:cNvSpPr txBox="1"/>
          <p:nvPr/>
        </p:nvSpPr>
        <p:spPr>
          <a:xfrm>
            <a:off x="2796142" y="3026651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1/2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A70AA898-716E-B744-A733-8CAB651CF082}"/>
              </a:ext>
            </a:extLst>
          </p:cNvPr>
          <p:cNvSpPr txBox="1"/>
          <p:nvPr/>
        </p:nvSpPr>
        <p:spPr>
          <a:xfrm>
            <a:off x="2802289" y="3395983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1/4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D6F7595D-C8F2-B54E-9E93-A0E658ECD328}"/>
              </a:ext>
            </a:extLst>
          </p:cNvPr>
          <p:cNvSpPr txBox="1"/>
          <p:nvPr/>
        </p:nvSpPr>
        <p:spPr>
          <a:xfrm>
            <a:off x="2795358" y="3724790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1/8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EA2A8465-6620-794D-99FF-66E4812F96ED}"/>
              </a:ext>
            </a:extLst>
          </p:cNvPr>
          <p:cNvSpPr txBox="1"/>
          <p:nvPr/>
        </p:nvSpPr>
        <p:spPr>
          <a:xfrm>
            <a:off x="2770579" y="407864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1/16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1F1E5900-C84D-7547-8BD7-4B62F4657BEA}"/>
              </a:ext>
            </a:extLst>
          </p:cNvPr>
          <p:cNvSpPr txBox="1"/>
          <p:nvPr/>
        </p:nvSpPr>
        <p:spPr>
          <a:xfrm>
            <a:off x="2743780" y="4829992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1/64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2D91F010-6877-EA48-B2C0-E7A41DF5AE95}"/>
              </a:ext>
            </a:extLst>
          </p:cNvPr>
          <p:cNvSpPr txBox="1"/>
          <p:nvPr/>
        </p:nvSpPr>
        <p:spPr>
          <a:xfrm>
            <a:off x="2757295" y="4454884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1/32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122FDF8-0C39-5644-B682-613A65247458}"/>
              </a:ext>
            </a:extLst>
          </p:cNvPr>
          <p:cNvSpPr/>
          <p:nvPr/>
        </p:nvSpPr>
        <p:spPr>
          <a:xfrm>
            <a:off x="5218207" y="448232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BEE98E4-3103-6F46-B6AD-EB168A89DCF9}"/>
              </a:ext>
            </a:extLst>
          </p:cNvPr>
          <p:cNvSpPr/>
          <p:nvPr/>
        </p:nvSpPr>
        <p:spPr>
          <a:xfrm>
            <a:off x="4858081" y="450241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68DD324-A1B0-C546-A73E-225EF44BBF89}"/>
              </a:ext>
            </a:extLst>
          </p:cNvPr>
          <p:cNvSpPr/>
          <p:nvPr/>
        </p:nvSpPr>
        <p:spPr>
          <a:xfrm>
            <a:off x="4449021" y="450575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0FCA81B-1F42-6B48-9868-C82EC1D37A60}"/>
              </a:ext>
            </a:extLst>
          </p:cNvPr>
          <p:cNvSpPr/>
          <p:nvPr/>
        </p:nvSpPr>
        <p:spPr>
          <a:xfrm>
            <a:off x="4041339" y="4512180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03646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AC6BF41-CD6F-0844-A7B5-7A9AFB376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1" y="623236"/>
            <a:ext cx="5967665" cy="5479131"/>
          </a:xfrm>
        </p:spPr>
        <p:txBody>
          <a:bodyPr/>
          <a:lstStyle/>
          <a:p>
            <a:pPr marL="0" indent="0">
              <a:buNone/>
            </a:pPr>
            <a:r>
              <a:rPr lang="tr-TR" sz="3200" dirty="0">
                <a:solidFill>
                  <a:srgbClr val="CC00CC"/>
                </a:solidFill>
              </a:rPr>
              <a:t>VK: </a:t>
            </a:r>
            <a:r>
              <a:rPr lang="tr-TR" sz="3200" dirty="0" err="1">
                <a:solidFill>
                  <a:srgbClr val="CC00CC"/>
                </a:solidFill>
              </a:rPr>
              <a:t>Virus</a:t>
            </a:r>
            <a:r>
              <a:rPr lang="tr-TR" sz="3200" dirty="0">
                <a:solidFill>
                  <a:srgbClr val="CC00CC"/>
                </a:solidFill>
              </a:rPr>
              <a:t> Kontrol</a:t>
            </a:r>
            <a:r>
              <a:rPr lang="tr-TR" sz="3200" dirty="0"/>
              <a:t>	</a:t>
            </a:r>
          </a:p>
          <a:p>
            <a:pPr>
              <a:buFont typeface="Wingdings" pitchFamily="2" charset="2"/>
              <a:buChar char="§"/>
            </a:pPr>
            <a:r>
              <a:rPr lang="tr-TR" dirty="0"/>
              <a:t>0.05 ml </a:t>
            </a:r>
            <a:r>
              <a:rPr lang="tr-TR" dirty="0">
                <a:solidFill>
                  <a:srgbClr val="0070C0"/>
                </a:solidFill>
              </a:rPr>
              <a:t>VİRUS</a:t>
            </a:r>
            <a:endParaRPr lang="tr-TR" dirty="0"/>
          </a:p>
          <a:p>
            <a:pPr>
              <a:buFont typeface="Wingdings" pitchFamily="2" charset="2"/>
              <a:buChar char="§"/>
            </a:pPr>
            <a:r>
              <a:rPr lang="tr-TR" dirty="0"/>
              <a:t>0.05 ml </a:t>
            </a:r>
            <a:r>
              <a:rPr lang="tr-TR" dirty="0" err="1"/>
              <a:t>Serumsuz</a:t>
            </a:r>
            <a:r>
              <a:rPr lang="tr-TR" dirty="0"/>
              <a:t> </a:t>
            </a:r>
            <a:r>
              <a:rPr lang="tr-TR" dirty="0" err="1"/>
              <a:t>Earle</a:t>
            </a:r>
            <a:endParaRPr lang="tr-TR" dirty="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A69C4A5D-34F1-5045-BC16-47FB42DA1180}"/>
              </a:ext>
            </a:extLst>
          </p:cNvPr>
          <p:cNvSpPr txBox="1"/>
          <p:nvPr/>
        </p:nvSpPr>
        <p:spPr>
          <a:xfrm>
            <a:off x="685798" y="623236"/>
            <a:ext cx="5472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HK: Hücre Kontrol</a:t>
            </a:r>
            <a:endParaRPr lang="tr-TR" sz="2800" dirty="0">
              <a:solidFill>
                <a:srgbClr val="0070C0"/>
              </a:solidFill>
            </a:endParaRPr>
          </a:p>
          <a:p>
            <a:endParaRPr lang="tr-TR" sz="2800" dirty="0">
              <a:solidFill>
                <a:srgbClr val="0070C0"/>
              </a:solidFill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tr-TR" sz="2800" dirty="0"/>
              <a:t>0.1 ml </a:t>
            </a:r>
            <a:r>
              <a:rPr lang="tr-TR" sz="2800" dirty="0" err="1">
                <a:solidFill>
                  <a:srgbClr val="00B050"/>
                </a:solidFill>
              </a:rPr>
              <a:t>Serumlu</a:t>
            </a:r>
            <a:r>
              <a:rPr lang="tr-TR" sz="2800" dirty="0">
                <a:solidFill>
                  <a:srgbClr val="00B050"/>
                </a:solidFill>
              </a:rPr>
              <a:t> </a:t>
            </a:r>
            <a:r>
              <a:rPr lang="tr-TR" sz="2800" dirty="0" err="1">
                <a:solidFill>
                  <a:srgbClr val="00B050"/>
                </a:solidFill>
              </a:rPr>
              <a:t>Earle</a:t>
            </a:r>
            <a:endParaRPr lang="tr-TR" sz="2800" dirty="0">
              <a:solidFill>
                <a:srgbClr val="0070C0"/>
              </a:solidFill>
            </a:endParaRPr>
          </a:p>
          <a:p>
            <a:endParaRPr lang="tr-TR" sz="2800" dirty="0">
              <a:solidFill>
                <a:srgbClr val="CC00CC"/>
              </a:solidFill>
            </a:endParaRPr>
          </a:p>
          <a:p>
            <a:endParaRPr lang="tr-TR" sz="2800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3140242"/>
            <a:ext cx="7062412" cy="37177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2805433" y="5709798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  <a:endParaRPr lang="tr-TR" baseline="300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DD8255-94FD-4B47-AF66-41F0FE79976D}"/>
              </a:ext>
            </a:extLst>
          </p:cNvPr>
          <p:cNvSpPr txBox="1"/>
          <p:nvPr/>
        </p:nvSpPr>
        <p:spPr>
          <a:xfrm>
            <a:off x="2820335" y="61113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  <a:endParaRPr lang="tr-TR" baseline="30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627D8C-152B-EC40-BF40-11C4F9EFB3E2}"/>
              </a:ext>
            </a:extLst>
          </p:cNvPr>
          <p:cNvSpPr/>
          <p:nvPr/>
        </p:nvSpPr>
        <p:spPr>
          <a:xfrm>
            <a:off x="4068574" y="5743279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14B9CF-8C0B-724A-BCBA-A6897C6A468E}"/>
              </a:ext>
            </a:extLst>
          </p:cNvPr>
          <p:cNvSpPr/>
          <p:nvPr/>
        </p:nvSpPr>
        <p:spPr>
          <a:xfrm>
            <a:off x="4093734" y="6111394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A40A01-E99A-1C4A-85B2-A8A9AE047761}"/>
              </a:ext>
            </a:extLst>
          </p:cNvPr>
          <p:cNvSpPr/>
          <p:nvPr/>
        </p:nvSpPr>
        <p:spPr>
          <a:xfrm>
            <a:off x="4484801" y="5743279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C2C9CF-38E0-BD47-A9F1-3E378B2AF1C7}"/>
              </a:ext>
            </a:extLst>
          </p:cNvPr>
          <p:cNvSpPr/>
          <p:nvPr/>
        </p:nvSpPr>
        <p:spPr>
          <a:xfrm>
            <a:off x="4492152" y="6114938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B304B5-E19A-F343-94F4-6CA8C1774B80}"/>
              </a:ext>
            </a:extLst>
          </p:cNvPr>
          <p:cNvSpPr/>
          <p:nvPr/>
        </p:nvSpPr>
        <p:spPr>
          <a:xfrm>
            <a:off x="4864360" y="575453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9F0894-8CF4-6448-B8CA-CB1AEE363320}"/>
              </a:ext>
            </a:extLst>
          </p:cNvPr>
          <p:cNvSpPr/>
          <p:nvPr/>
        </p:nvSpPr>
        <p:spPr>
          <a:xfrm>
            <a:off x="5284795" y="573849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6BE656-CADF-FD41-92B1-BA8C67F16BD2}"/>
              </a:ext>
            </a:extLst>
          </p:cNvPr>
          <p:cNvSpPr/>
          <p:nvPr/>
        </p:nvSpPr>
        <p:spPr>
          <a:xfrm>
            <a:off x="4896929" y="6102367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246AB8-8C8F-4A46-A1DA-F616A41529DE}"/>
              </a:ext>
            </a:extLst>
          </p:cNvPr>
          <p:cNvSpPr/>
          <p:nvPr/>
        </p:nvSpPr>
        <p:spPr>
          <a:xfrm>
            <a:off x="5272086" y="611139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CD0357-05D2-B840-8784-D2A47CA8FA5C}"/>
              </a:ext>
            </a:extLst>
          </p:cNvPr>
          <p:cNvSpPr/>
          <p:nvPr/>
        </p:nvSpPr>
        <p:spPr>
          <a:xfrm>
            <a:off x="4004268" y="393062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4A5A17-8A19-9246-BFEB-7ED8F9A52D67}"/>
              </a:ext>
            </a:extLst>
          </p:cNvPr>
          <p:cNvSpPr/>
          <p:nvPr/>
        </p:nvSpPr>
        <p:spPr>
          <a:xfrm>
            <a:off x="4373538" y="394894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7268A0-0BFE-8945-9EC7-318CC0F27612}"/>
              </a:ext>
            </a:extLst>
          </p:cNvPr>
          <p:cNvSpPr/>
          <p:nvPr/>
        </p:nvSpPr>
        <p:spPr>
          <a:xfrm>
            <a:off x="3994672" y="430695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AB17FA-A10F-4B41-945A-1C1F18577C64}"/>
              </a:ext>
            </a:extLst>
          </p:cNvPr>
          <p:cNvSpPr/>
          <p:nvPr/>
        </p:nvSpPr>
        <p:spPr>
          <a:xfrm>
            <a:off x="4435433" y="466369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4A304F-FD4B-A64A-8CB1-F58790696F59}"/>
              </a:ext>
            </a:extLst>
          </p:cNvPr>
          <p:cNvSpPr/>
          <p:nvPr/>
        </p:nvSpPr>
        <p:spPr>
          <a:xfrm>
            <a:off x="4396116" y="429936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955948-424C-F845-BD52-57C5B5462305}"/>
              </a:ext>
            </a:extLst>
          </p:cNvPr>
          <p:cNvSpPr/>
          <p:nvPr/>
        </p:nvSpPr>
        <p:spPr>
          <a:xfrm>
            <a:off x="4431213" y="499099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071BDE-2374-3E4A-AF50-0E0D2CD16F8E}"/>
              </a:ext>
            </a:extLst>
          </p:cNvPr>
          <p:cNvSpPr/>
          <p:nvPr/>
        </p:nvSpPr>
        <p:spPr>
          <a:xfrm>
            <a:off x="4832473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CED273-5511-3342-A578-DC7921786361}"/>
              </a:ext>
            </a:extLst>
          </p:cNvPr>
          <p:cNvSpPr/>
          <p:nvPr/>
        </p:nvSpPr>
        <p:spPr>
          <a:xfrm>
            <a:off x="5210957" y="5008465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6DD053-A9F6-5F44-8DBF-83CC1919697C}"/>
              </a:ext>
            </a:extLst>
          </p:cNvPr>
          <p:cNvSpPr/>
          <p:nvPr/>
        </p:nvSpPr>
        <p:spPr>
          <a:xfrm>
            <a:off x="4041341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2FC2EE-4779-394E-B59A-82A7BF3F9678}"/>
              </a:ext>
            </a:extLst>
          </p:cNvPr>
          <p:cNvSpPr/>
          <p:nvPr/>
        </p:nvSpPr>
        <p:spPr>
          <a:xfrm>
            <a:off x="5247708" y="538220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821753-FEFA-384C-87FF-DCF59D3D0168}"/>
              </a:ext>
            </a:extLst>
          </p:cNvPr>
          <p:cNvSpPr/>
          <p:nvPr/>
        </p:nvSpPr>
        <p:spPr>
          <a:xfrm>
            <a:off x="4029018" y="465627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EF8389-C72E-E64C-8034-58F3026BDE29}"/>
              </a:ext>
            </a:extLst>
          </p:cNvPr>
          <p:cNvSpPr/>
          <p:nvPr/>
        </p:nvSpPr>
        <p:spPr>
          <a:xfrm>
            <a:off x="4858081" y="537516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24F00D-138E-2841-89D6-3A6EBE00E860}"/>
              </a:ext>
            </a:extLst>
          </p:cNvPr>
          <p:cNvSpPr/>
          <p:nvPr/>
        </p:nvSpPr>
        <p:spPr>
          <a:xfrm>
            <a:off x="4823195" y="466083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3E8218-0C85-F14D-B4A9-B1B6E9E81F2B}"/>
              </a:ext>
            </a:extLst>
          </p:cNvPr>
          <p:cNvSpPr/>
          <p:nvPr/>
        </p:nvSpPr>
        <p:spPr>
          <a:xfrm>
            <a:off x="4797561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ED7F19-BBD2-9749-B3A9-AF875ABE772F}"/>
              </a:ext>
            </a:extLst>
          </p:cNvPr>
          <p:cNvSpPr/>
          <p:nvPr/>
        </p:nvSpPr>
        <p:spPr>
          <a:xfrm>
            <a:off x="4794996" y="391495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8493B9-6397-9D4F-B6C0-8EC20C68727D}"/>
              </a:ext>
            </a:extLst>
          </p:cNvPr>
          <p:cNvSpPr/>
          <p:nvPr/>
        </p:nvSpPr>
        <p:spPr>
          <a:xfrm>
            <a:off x="4468454" y="5386470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1E1217-D89C-164F-9BF6-2F25693A48E9}"/>
              </a:ext>
            </a:extLst>
          </p:cNvPr>
          <p:cNvSpPr/>
          <p:nvPr/>
        </p:nvSpPr>
        <p:spPr>
          <a:xfrm>
            <a:off x="4044275" y="537516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8D9B65-2754-3F48-8C2D-48D0CA2B4C09}"/>
              </a:ext>
            </a:extLst>
          </p:cNvPr>
          <p:cNvSpPr/>
          <p:nvPr/>
        </p:nvSpPr>
        <p:spPr>
          <a:xfrm>
            <a:off x="5210957" y="465139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30729E-2F3A-EF46-BF26-EBE35410F47C}"/>
              </a:ext>
            </a:extLst>
          </p:cNvPr>
          <p:cNvSpPr/>
          <p:nvPr/>
        </p:nvSpPr>
        <p:spPr>
          <a:xfrm>
            <a:off x="5202724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A30A3-0D6C-AB4B-AE20-20D1D3B4EB5D}"/>
              </a:ext>
            </a:extLst>
          </p:cNvPr>
          <p:cNvSpPr/>
          <p:nvPr/>
        </p:nvSpPr>
        <p:spPr>
          <a:xfrm>
            <a:off x="5181182" y="393548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94461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7F01B9-7AB8-A64D-A8FA-1993A51D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370390"/>
            <a:ext cx="7627717" cy="4537276"/>
          </a:xfrm>
        </p:spPr>
        <p:txBody>
          <a:bodyPr>
            <a:normAutofit fontScale="92500" lnSpcReduction="20000"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1 </a:t>
            </a:r>
            <a:r>
              <a:rPr lang="tr-TR" sz="3200" dirty="0" err="1">
                <a:solidFill>
                  <a:srgbClr val="0070C0"/>
                </a:solidFill>
              </a:rPr>
              <a:t>sa</a:t>
            </a:r>
            <a:r>
              <a:rPr lang="tr-TR" sz="3200" dirty="0">
                <a:solidFill>
                  <a:srgbClr val="0070C0"/>
                </a:solidFill>
              </a:rPr>
              <a:t> 37℃ de </a:t>
            </a:r>
          </a:p>
          <a:p>
            <a:pPr marL="0" indent="0">
              <a:buNone/>
            </a:pPr>
            <a:r>
              <a:rPr lang="tr-TR" sz="3200" dirty="0" err="1">
                <a:solidFill>
                  <a:srgbClr val="0070C0"/>
                </a:solidFill>
              </a:rPr>
              <a:t>inkübasyon</a:t>
            </a:r>
            <a:r>
              <a:rPr lang="tr-TR" sz="3200" dirty="0">
                <a:solidFill>
                  <a:srgbClr val="0070C0"/>
                </a:solidFill>
              </a:rPr>
              <a:t> </a:t>
            </a: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200" dirty="0">
                <a:solidFill>
                  <a:srgbClr val="0070C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endParaRPr lang="tr-TR" sz="3200" dirty="0">
              <a:solidFill>
                <a:srgbClr val="0070C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5DACA3-489D-B646-AFB0-5A591767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66" y="386896"/>
            <a:ext cx="3277725" cy="4370300"/>
          </a:xfrm>
          <a:prstGeom prst="rect">
            <a:avLst/>
          </a:prstGeom>
        </p:spPr>
      </p:pic>
      <p:sp>
        <p:nvSpPr>
          <p:cNvPr id="5" name="Sağ Ok 4">
            <a:extLst>
              <a:ext uri="{FF2B5EF4-FFF2-40B4-BE49-F238E27FC236}">
                <a16:creationId xmlns:a16="http://schemas.microsoft.com/office/drawing/2014/main" id="{5677FAF7-E6A1-484A-87B2-C9ADA2CE498D}"/>
              </a:ext>
            </a:extLst>
          </p:cNvPr>
          <p:cNvSpPr/>
          <p:nvPr/>
        </p:nvSpPr>
        <p:spPr>
          <a:xfrm>
            <a:off x="2712834" y="36314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CD8266E-4CCB-AD4E-8F77-1017BEF72F41}"/>
              </a:ext>
            </a:extLst>
          </p:cNvPr>
          <p:cNvSpPr txBox="1"/>
          <p:nvPr/>
        </p:nvSpPr>
        <p:spPr>
          <a:xfrm>
            <a:off x="4571999" y="4924172"/>
            <a:ext cx="220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 </a:t>
            </a:r>
            <a:r>
              <a:rPr lang="tr-TR" dirty="0"/>
              <a:t>37℃ ve %5 CO2 etüv</a:t>
            </a:r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id="{D52E9354-5B4C-FB47-9827-28B23048E5FF}"/>
              </a:ext>
            </a:extLst>
          </p:cNvPr>
          <p:cNvSpPr/>
          <p:nvPr/>
        </p:nvSpPr>
        <p:spPr>
          <a:xfrm>
            <a:off x="7824013" y="368780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EE261089-47CB-B344-95C4-6FEED507F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494" y="363145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E843454-7895-B344-8868-48AC2BE780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87"/>
          <a:stretch/>
        </p:blipFill>
        <p:spPr>
          <a:xfrm>
            <a:off x="2536371" y="3140242"/>
            <a:ext cx="7062412" cy="3717757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040E0B44-6AA3-E34C-82C6-BD8B3A1A4CB9}"/>
              </a:ext>
            </a:extLst>
          </p:cNvPr>
          <p:cNvSpPr txBox="1"/>
          <p:nvPr/>
        </p:nvSpPr>
        <p:spPr>
          <a:xfrm>
            <a:off x="2805433" y="5709798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HK</a:t>
            </a:r>
            <a:endParaRPr lang="tr-TR" baseline="300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7DD8255-94FD-4B47-AF66-41F0FE79976D}"/>
              </a:ext>
            </a:extLst>
          </p:cNvPr>
          <p:cNvSpPr txBox="1"/>
          <p:nvPr/>
        </p:nvSpPr>
        <p:spPr>
          <a:xfrm>
            <a:off x="2820335" y="6111394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VK</a:t>
            </a:r>
            <a:endParaRPr lang="tr-TR" baseline="30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627D8C-152B-EC40-BF40-11C4F9EFB3E2}"/>
              </a:ext>
            </a:extLst>
          </p:cNvPr>
          <p:cNvSpPr/>
          <p:nvPr/>
        </p:nvSpPr>
        <p:spPr>
          <a:xfrm>
            <a:off x="4068574" y="5743279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414B9CF-8C0B-724A-BCBA-A6897C6A468E}"/>
              </a:ext>
            </a:extLst>
          </p:cNvPr>
          <p:cNvSpPr/>
          <p:nvPr/>
        </p:nvSpPr>
        <p:spPr>
          <a:xfrm>
            <a:off x="4093734" y="6111394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A40A01-E99A-1C4A-85B2-A8A9AE047761}"/>
              </a:ext>
            </a:extLst>
          </p:cNvPr>
          <p:cNvSpPr/>
          <p:nvPr/>
        </p:nvSpPr>
        <p:spPr>
          <a:xfrm>
            <a:off x="4484801" y="5743279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AC2C9CF-38E0-BD47-A9F1-3E378B2AF1C7}"/>
              </a:ext>
            </a:extLst>
          </p:cNvPr>
          <p:cNvSpPr/>
          <p:nvPr/>
        </p:nvSpPr>
        <p:spPr>
          <a:xfrm>
            <a:off x="4492152" y="6114938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B304B5-E19A-F343-94F4-6CA8C1774B80}"/>
              </a:ext>
            </a:extLst>
          </p:cNvPr>
          <p:cNvSpPr/>
          <p:nvPr/>
        </p:nvSpPr>
        <p:spPr>
          <a:xfrm>
            <a:off x="4864360" y="575453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D9F0894-8CF4-6448-B8CA-CB1AEE363320}"/>
              </a:ext>
            </a:extLst>
          </p:cNvPr>
          <p:cNvSpPr/>
          <p:nvPr/>
        </p:nvSpPr>
        <p:spPr>
          <a:xfrm>
            <a:off x="5284795" y="5738491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6BE656-CADF-FD41-92B1-BA8C67F16BD2}"/>
              </a:ext>
            </a:extLst>
          </p:cNvPr>
          <p:cNvSpPr/>
          <p:nvPr/>
        </p:nvSpPr>
        <p:spPr>
          <a:xfrm>
            <a:off x="4896929" y="6102367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9246AB8-8C8F-4A46-A1DA-F616A41529DE}"/>
              </a:ext>
            </a:extLst>
          </p:cNvPr>
          <p:cNvSpPr/>
          <p:nvPr/>
        </p:nvSpPr>
        <p:spPr>
          <a:xfrm>
            <a:off x="5272086" y="6111393"/>
            <a:ext cx="237227" cy="214809"/>
          </a:xfrm>
          <a:prstGeom prst="ellipse">
            <a:avLst/>
          </a:prstGeom>
          <a:solidFill>
            <a:srgbClr val="CC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CD0357-05D2-B840-8784-D2A47CA8FA5C}"/>
              </a:ext>
            </a:extLst>
          </p:cNvPr>
          <p:cNvSpPr/>
          <p:nvPr/>
        </p:nvSpPr>
        <p:spPr>
          <a:xfrm>
            <a:off x="4004268" y="393062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34A5A17-8A19-9246-BFEB-7ED8F9A52D67}"/>
              </a:ext>
            </a:extLst>
          </p:cNvPr>
          <p:cNvSpPr/>
          <p:nvPr/>
        </p:nvSpPr>
        <p:spPr>
          <a:xfrm>
            <a:off x="4373538" y="394894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7268A0-0BFE-8945-9EC7-318CC0F27612}"/>
              </a:ext>
            </a:extLst>
          </p:cNvPr>
          <p:cNvSpPr/>
          <p:nvPr/>
        </p:nvSpPr>
        <p:spPr>
          <a:xfrm>
            <a:off x="3994672" y="430695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BAB17FA-A10F-4B41-945A-1C1F18577C64}"/>
              </a:ext>
            </a:extLst>
          </p:cNvPr>
          <p:cNvSpPr/>
          <p:nvPr/>
        </p:nvSpPr>
        <p:spPr>
          <a:xfrm>
            <a:off x="4435433" y="466369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04A304F-FD4B-A64A-8CB1-F58790696F59}"/>
              </a:ext>
            </a:extLst>
          </p:cNvPr>
          <p:cNvSpPr/>
          <p:nvPr/>
        </p:nvSpPr>
        <p:spPr>
          <a:xfrm>
            <a:off x="4396116" y="429936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2955948-424C-F845-BD52-57C5B5462305}"/>
              </a:ext>
            </a:extLst>
          </p:cNvPr>
          <p:cNvSpPr/>
          <p:nvPr/>
        </p:nvSpPr>
        <p:spPr>
          <a:xfrm>
            <a:off x="4431213" y="4990996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071BDE-2374-3E4A-AF50-0E0D2CD16F8E}"/>
              </a:ext>
            </a:extLst>
          </p:cNvPr>
          <p:cNvSpPr/>
          <p:nvPr/>
        </p:nvSpPr>
        <p:spPr>
          <a:xfrm>
            <a:off x="4832473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DCED273-5511-3342-A578-DC7921786361}"/>
              </a:ext>
            </a:extLst>
          </p:cNvPr>
          <p:cNvSpPr/>
          <p:nvPr/>
        </p:nvSpPr>
        <p:spPr>
          <a:xfrm>
            <a:off x="5210957" y="5008465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A6DD053-A9F6-5F44-8DBF-83CC1919697C}"/>
              </a:ext>
            </a:extLst>
          </p:cNvPr>
          <p:cNvSpPr/>
          <p:nvPr/>
        </p:nvSpPr>
        <p:spPr>
          <a:xfrm>
            <a:off x="4041341" y="501261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D2FC2EE-4779-394E-B59A-82A7BF3F9678}"/>
              </a:ext>
            </a:extLst>
          </p:cNvPr>
          <p:cNvSpPr/>
          <p:nvPr/>
        </p:nvSpPr>
        <p:spPr>
          <a:xfrm>
            <a:off x="5247708" y="538220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3821753-FEFA-384C-87FF-DCF59D3D0168}"/>
              </a:ext>
            </a:extLst>
          </p:cNvPr>
          <p:cNvSpPr/>
          <p:nvPr/>
        </p:nvSpPr>
        <p:spPr>
          <a:xfrm>
            <a:off x="4029018" y="4656271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4EF8389-C72E-E64C-8034-58F3026BDE29}"/>
              </a:ext>
            </a:extLst>
          </p:cNvPr>
          <p:cNvSpPr/>
          <p:nvPr/>
        </p:nvSpPr>
        <p:spPr>
          <a:xfrm>
            <a:off x="4858081" y="5375163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E24F00D-138E-2841-89D6-3A6EBE00E860}"/>
              </a:ext>
            </a:extLst>
          </p:cNvPr>
          <p:cNvSpPr/>
          <p:nvPr/>
        </p:nvSpPr>
        <p:spPr>
          <a:xfrm>
            <a:off x="4823195" y="466083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3E8218-0C85-F14D-B4A9-B1B6E9E81F2B}"/>
              </a:ext>
            </a:extLst>
          </p:cNvPr>
          <p:cNvSpPr/>
          <p:nvPr/>
        </p:nvSpPr>
        <p:spPr>
          <a:xfrm>
            <a:off x="4797561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EED7F19-BBD2-9749-B3A9-AF875ABE772F}"/>
              </a:ext>
            </a:extLst>
          </p:cNvPr>
          <p:cNvSpPr/>
          <p:nvPr/>
        </p:nvSpPr>
        <p:spPr>
          <a:xfrm>
            <a:off x="4794996" y="3914959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A8493B9-6397-9D4F-B6C0-8EC20C68727D}"/>
              </a:ext>
            </a:extLst>
          </p:cNvPr>
          <p:cNvSpPr/>
          <p:nvPr/>
        </p:nvSpPr>
        <p:spPr>
          <a:xfrm>
            <a:off x="4468454" y="5386470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21E1217-D89C-164F-9BF6-2F25693A48E9}"/>
              </a:ext>
            </a:extLst>
          </p:cNvPr>
          <p:cNvSpPr/>
          <p:nvPr/>
        </p:nvSpPr>
        <p:spPr>
          <a:xfrm>
            <a:off x="4044275" y="5375164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C8D9B65-2754-3F48-8C2D-48D0CA2B4C09}"/>
              </a:ext>
            </a:extLst>
          </p:cNvPr>
          <p:cNvSpPr/>
          <p:nvPr/>
        </p:nvSpPr>
        <p:spPr>
          <a:xfrm>
            <a:off x="5210957" y="4651392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30729E-2F3A-EF46-BF26-EBE35410F47C}"/>
              </a:ext>
            </a:extLst>
          </p:cNvPr>
          <p:cNvSpPr/>
          <p:nvPr/>
        </p:nvSpPr>
        <p:spPr>
          <a:xfrm>
            <a:off x="5202724" y="428301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6AA30A3-0D6C-AB4B-AE20-20D1D3B4EB5D}"/>
              </a:ext>
            </a:extLst>
          </p:cNvPr>
          <p:cNvSpPr/>
          <p:nvPr/>
        </p:nvSpPr>
        <p:spPr>
          <a:xfrm>
            <a:off x="5181182" y="3935488"/>
            <a:ext cx="237227" cy="214809"/>
          </a:xfrm>
          <a:prstGeom prst="ellipse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2B356CE7-63E1-594A-8626-6C31DB374D68}"/>
              </a:ext>
            </a:extLst>
          </p:cNvPr>
          <p:cNvSpPr/>
          <p:nvPr/>
        </p:nvSpPr>
        <p:spPr>
          <a:xfrm>
            <a:off x="415130" y="1390098"/>
            <a:ext cx="119652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dirty="0"/>
              <a:t>Son olarak, </a:t>
            </a:r>
            <a:r>
              <a:rPr lang="tr-TR" sz="2800" u="sng" dirty="0"/>
              <a:t>TÜM GÖZLERE </a:t>
            </a:r>
            <a:r>
              <a:rPr lang="tr-TR" sz="2800" dirty="0"/>
              <a:t>0.05 ml (</a:t>
            </a:r>
            <a:r>
              <a:rPr lang="tr-TR" sz="2800" dirty="0">
                <a:solidFill>
                  <a:srgbClr val="FF0000"/>
                </a:solidFill>
              </a:rPr>
              <a:t>1 DAMLA</a:t>
            </a:r>
            <a:r>
              <a:rPr lang="tr-TR" sz="2800" dirty="0"/>
              <a:t>) hücre süspansiyonu </a:t>
            </a:r>
            <a:r>
              <a:rPr lang="tr-TR" sz="2400" dirty="0">
                <a:solidFill>
                  <a:srgbClr val="00B050"/>
                </a:solidFill>
              </a:rPr>
              <a:t>(DAMLALIKLA!)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57F96952-B132-5649-A975-D05E431EE07B}"/>
              </a:ext>
            </a:extLst>
          </p:cNvPr>
          <p:cNvSpPr txBox="1"/>
          <p:nvPr/>
        </p:nvSpPr>
        <p:spPr>
          <a:xfrm>
            <a:off x="2796142" y="3537287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1/2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CD3C0DF0-ECF1-B542-A45A-45FDB6D70EEB}"/>
              </a:ext>
            </a:extLst>
          </p:cNvPr>
          <p:cNvSpPr txBox="1"/>
          <p:nvPr/>
        </p:nvSpPr>
        <p:spPr>
          <a:xfrm>
            <a:off x="2802290" y="3870994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1/4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8BF43D7A-0CC6-F742-9D9D-1BA3952F7373}"/>
              </a:ext>
            </a:extLst>
          </p:cNvPr>
          <p:cNvSpPr txBox="1"/>
          <p:nvPr/>
        </p:nvSpPr>
        <p:spPr>
          <a:xfrm>
            <a:off x="2793557" y="4247186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1/8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DF444622-56AE-3C44-8B4B-267ACECFC934}"/>
              </a:ext>
            </a:extLst>
          </p:cNvPr>
          <p:cNvSpPr txBox="1"/>
          <p:nvPr/>
        </p:nvSpPr>
        <p:spPr>
          <a:xfrm>
            <a:off x="2771560" y="4613156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1/16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DC053233-FE95-2B49-A5A5-AE3BA2B9F19B}"/>
              </a:ext>
            </a:extLst>
          </p:cNvPr>
          <p:cNvSpPr txBox="1"/>
          <p:nvPr/>
        </p:nvSpPr>
        <p:spPr>
          <a:xfrm>
            <a:off x="2771539" y="5317479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1/64</a:t>
            </a:r>
          </a:p>
        </p:txBody>
      </p:sp>
      <p:sp>
        <p:nvSpPr>
          <p:cNvPr id="43" name="Metin kutusu 42">
            <a:extLst>
              <a:ext uri="{FF2B5EF4-FFF2-40B4-BE49-F238E27FC236}">
                <a16:creationId xmlns:a16="http://schemas.microsoft.com/office/drawing/2014/main" id="{3FEFB616-D8E9-B344-A73B-1C4386B5A51B}"/>
              </a:ext>
            </a:extLst>
          </p:cNvPr>
          <p:cNvSpPr txBox="1"/>
          <p:nvPr/>
        </p:nvSpPr>
        <p:spPr>
          <a:xfrm>
            <a:off x="2770579" y="4967358"/>
            <a:ext cx="625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1/32</a:t>
            </a:r>
          </a:p>
        </p:txBody>
      </p:sp>
    </p:spTree>
    <p:extLst>
      <p:ext uri="{BB962C8B-B14F-4D97-AF65-F5344CB8AC3E}">
        <p14:creationId xmlns:p14="http://schemas.microsoft.com/office/powerpoint/2010/main" val="2629782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67F01B9-7AB8-A64D-A8FA-1993A51DD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367" y="370390"/>
            <a:ext cx="7627717" cy="4537276"/>
          </a:xfrm>
        </p:spPr>
        <p:txBody>
          <a:bodyPr>
            <a:normAutofit fontScale="92500" lnSpcReduction="10000"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Test bitti </a:t>
            </a: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endParaRPr lang="tr-TR" sz="32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tr-TR" sz="3200" dirty="0">
                <a:solidFill>
                  <a:srgbClr val="0070C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endParaRPr lang="tr-TR" sz="3200" dirty="0">
              <a:solidFill>
                <a:srgbClr val="0070C0"/>
              </a:solidFill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25DACA3-489D-B646-AFB0-5A591767A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3618" y="386896"/>
            <a:ext cx="3277725" cy="4370300"/>
          </a:xfrm>
          <a:prstGeom prst="rect">
            <a:avLst/>
          </a:prstGeom>
        </p:spPr>
      </p:pic>
      <p:sp>
        <p:nvSpPr>
          <p:cNvPr id="5" name="Sağ Ok 4">
            <a:extLst>
              <a:ext uri="{FF2B5EF4-FFF2-40B4-BE49-F238E27FC236}">
                <a16:creationId xmlns:a16="http://schemas.microsoft.com/office/drawing/2014/main" id="{5677FAF7-E6A1-484A-87B2-C9ADA2CE498D}"/>
              </a:ext>
            </a:extLst>
          </p:cNvPr>
          <p:cNvSpPr/>
          <p:nvPr/>
        </p:nvSpPr>
        <p:spPr>
          <a:xfrm>
            <a:off x="2083443" y="386895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56239E8F-0EDA-BC41-979C-1844D5355DD3}"/>
              </a:ext>
            </a:extLst>
          </p:cNvPr>
          <p:cNvSpPr txBox="1"/>
          <p:nvPr/>
        </p:nvSpPr>
        <p:spPr>
          <a:xfrm>
            <a:off x="7508010" y="332918"/>
            <a:ext cx="365516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0070C0"/>
                </a:solidFill>
              </a:rPr>
              <a:t>Her gün mikroskopta</a:t>
            </a:r>
          </a:p>
          <a:p>
            <a:r>
              <a:rPr lang="tr-TR" sz="3200" dirty="0">
                <a:solidFill>
                  <a:srgbClr val="0070C0"/>
                </a:solidFill>
              </a:rPr>
              <a:t>         bakıyoruz!</a:t>
            </a:r>
            <a:endParaRPr lang="tr-TR" sz="32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CD8266E-4CCB-AD4E-8F77-1017BEF72F41}"/>
              </a:ext>
            </a:extLst>
          </p:cNvPr>
          <p:cNvSpPr txBox="1"/>
          <p:nvPr/>
        </p:nvSpPr>
        <p:spPr>
          <a:xfrm>
            <a:off x="3657599" y="4924172"/>
            <a:ext cx="22037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/>
              <a:t> </a:t>
            </a:r>
            <a:r>
              <a:rPr lang="tr-TR" dirty="0"/>
              <a:t>37℃ ve %5 CO2 etüv</a:t>
            </a:r>
          </a:p>
        </p:txBody>
      </p:sp>
      <p:sp>
        <p:nvSpPr>
          <p:cNvPr id="8" name="Sağ Ok 7">
            <a:extLst>
              <a:ext uri="{FF2B5EF4-FFF2-40B4-BE49-F238E27FC236}">
                <a16:creationId xmlns:a16="http://schemas.microsoft.com/office/drawing/2014/main" id="{D52E9354-5B4C-FB47-9827-28B23048E5FF}"/>
              </a:ext>
            </a:extLst>
          </p:cNvPr>
          <p:cNvSpPr/>
          <p:nvPr/>
        </p:nvSpPr>
        <p:spPr>
          <a:xfrm>
            <a:off x="6529602" y="368780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Sağ Ok 8">
            <a:extLst>
              <a:ext uri="{FF2B5EF4-FFF2-40B4-BE49-F238E27FC236}">
                <a16:creationId xmlns:a16="http://schemas.microsoft.com/office/drawing/2014/main" id="{D97C4A61-1F75-3A43-869C-7FE1349AFF38}"/>
              </a:ext>
            </a:extLst>
          </p:cNvPr>
          <p:cNvSpPr/>
          <p:nvPr/>
        </p:nvSpPr>
        <p:spPr>
          <a:xfrm rot="5400000">
            <a:off x="9050927" y="1657024"/>
            <a:ext cx="978408" cy="4846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5 Köşeli Yıldız 9">
            <a:extLst>
              <a:ext uri="{FF2B5EF4-FFF2-40B4-BE49-F238E27FC236}">
                <a16:creationId xmlns:a16="http://schemas.microsoft.com/office/drawing/2014/main" id="{CE327F82-9314-8146-B10F-BF3DC3206CA3}"/>
              </a:ext>
            </a:extLst>
          </p:cNvPr>
          <p:cNvSpPr/>
          <p:nvPr/>
        </p:nvSpPr>
        <p:spPr>
          <a:xfrm>
            <a:off x="7950239" y="2487354"/>
            <a:ext cx="3212939" cy="2997059"/>
          </a:xfrm>
          <a:prstGeom prst="star5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İçerik Yer Tutucusu 2">
            <a:extLst>
              <a:ext uri="{FF2B5EF4-FFF2-40B4-BE49-F238E27FC236}">
                <a16:creationId xmlns:a16="http://schemas.microsoft.com/office/drawing/2014/main" id="{9A345797-BD89-9B46-B805-1176E786C139}"/>
              </a:ext>
            </a:extLst>
          </p:cNvPr>
          <p:cNvSpPr txBox="1">
            <a:spLocks/>
          </p:cNvSpPr>
          <p:nvPr/>
        </p:nvSpPr>
        <p:spPr>
          <a:xfrm>
            <a:off x="8806796" y="3712299"/>
            <a:ext cx="1881851" cy="9291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tr-TR" sz="6600">
                <a:solidFill>
                  <a:srgbClr val="FF0000"/>
                </a:solidFill>
              </a:rPr>
              <a:t>CPE</a:t>
            </a:r>
            <a:endParaRPr lang="tr-TR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0830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36052B30-1918-9F40-BB37-50E45125B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r-TR" sz="4000" dirty="0">
                <a:solidFill>
                  <a:srgbClr val="0070C0"/>
                </a:solidFill>
              </a:rPr>
              <a:t>Testin Değerlendirilmesi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5AD6E574-EAA9-7B46-9FA7-AA9B65630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37" t="4978" b="5324"/>
          <a:stretch/>
        </p:blipFill>
        <p:spPr>
          <a:xfrm>
            <a:off x="643524" y="589026"/>
            <a:ext cx="10904952" cy="6151424"/>
          </a:xfrm>
          <a:prstGeom prst="rect">
            <a:avLst/>
          </a:prstGeom>
        </p:spPr>
      </p:pic>
      <p:sp>
        <p:nvSpPr>
          <p:cNvPr id="9" name="Metin kutusu 8">
            <a:extLst>
              <a:ext uri="{FF2B5EF4-FFF2-40B4-BE49-F238E27FC236}">
                <a16:creationId xmlns:a16="http://schemas.microsoft.com/office/drawing/2014/main" id="{075D20A9-EA17-A143-AF3E-76D1F60F97A9}"/>
              </a:ext>
            </a:extLst>
          </p:cNvPr>
          <p:cNvSpPr txBox="1"/>
          <p:nvPr/>
        </p:nvSpPr>
        <p:spPr>
          <a:xfrm>
            <a:off x="838200" y="205939"/>
            <a:ext cx="107102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           1/2</a:t>
            </a:r>
            <a:r>
              <a:rPr lang="tr-TR" baseline="30000" dirty="0"/>
              <a:t>                                       </a:t>
            </a:r>
            <a:r>
              <a:rPr lang="tr-TR" dirty="0"/>
              <a:t>1/4</a:t>
            </a:r>
            <a:r>
              <a:rPr lang="tr-TR" baseline="30000" dirty="0"/>
              <a:t>                                      </a:t>
            </a:r>
            <a:r>
              <a:rPr lang="tr-TR" dirty="0"/>
              <a:t>1/8 	                     1/16</a:t>
            </a:r>
            <a:r>
              <a:rPr lang="tr-TR" baseline="30000" dirty="0"/>
              <a:t>                                  </a:t>
            </a:r>
            <a:r>
              <a:rPr lang="tr-TR" dirty="0"/>
              <a:t>1/32</a:t>
            </a:r>
            <a:r>
              <a:rPr lang="tr-TR" baseline="30000" dirty="0"/>
              <a:t>                                     </a:t>
            </a:r>
            <a:r>
              <a:rPr lang="tr-TR" dirty="0"/>
              <a:t>Hücre Kontrol</a:t>
            </a:r>
            <a:r>
              <a:rPr lang="tr-TR" baseline="30000" dirty="0"/>
              <a:t>       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3151F65D-476F-AD48-B8A7-664E5DAA7CD6}"/>
              </a:ext>
            </a:extLst>
          </p:cNvPr>
          <p:cNvSpPr txBox="1"/>
          <p:nvPr/>
        </p:nvSpPr>
        <p:spPr>
          <a:xfrm>
            <a:off x="900442" y="3078566"/>
            <a:ext cx="19144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6A6AC1D6-5BFD-6348-8B56-56E2CEDB7163}"/>
              </a:ext>
            </a:extLst>
          </p:cNvPr>
          <p:cNvSpPr txBox="1"/>
          <p:nvPr/>
        </p:nvSpPr>
        <p:spPr>
          <a:xfrm>
            <a:off x="2319430" y="3063193"/>
            <a:ext cx="88433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4C348818-D42B-7448-8B03-86989F9748EE}"/>
              </a:ext>
            </a:extLst>
          </p:cNvPr>
          <p:cNvSpPr txBox="1"/>
          <p:nvPr/>
        </p:nvSpPr>
        <p:spPr>
          <a:xfrm>
            <a:off x="4363656" y="3203857"/>
            <a:ext cx="2639633" cy="5847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tr-TR" sz="3200" b="1" u="sng" dirty="0">
                <a:solidFill>
                  <a:srgbClr val="FF0000"/>
                </a:solidFill>
              </a:rPr>
              <a:t>CPE artar !!!!!!</a:t>
            </a:r>
          </a:p>
        </p:txBody>
      </p:sp>
      <p:sp>
        <p:nvSpPr>
          <p:cNvPr id="12" name="Sağ Ok 11">
            <a:extLst>
              <a:ext uri="{FF2B5EF4-FFF2-40B4-BE49-F238E27FC236}">
                <a16:creationId xmlns:a16="http://schemas.microsoft.com/office/drawing/2014/main" id="{BDCA513F-D2C2-3540-A83E-A884EC58BAB4}"/>
              </a:ext>
            </a:extLst>
          </p:cNvPr>
          <p:cNvSpPr/>
          <p:nvPr/>
        </p:nvSpPr>
        <p:spPr>
          <a:xfrm>
            <a:off x="7142479" y="324690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>
            <a:extLst>
              <a:ext uri="{FF2B5EF4-FFF2-40B4-BE49-F238E27FC236}">
                <a16:creationId xmlns:a16="http://schemas.microsoft.com/office/drawing/2014/main" id="{C1312735-B7B8-214F-A078-4F454381655F}"/>
              </a:ext>
            </a:extLst>
          </p:cNvPr>
          <p:cNvSpPr/>
          <p:nvPr/>
        </p:nvSpPr>
        <p:spPr>
          <a:xfrm>
            <a:off x="3276671" y="32599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B50A2A77-5669-EA44-B49D-A8A95870E4CD}"/>
              </a:ext>
            </a:extLst>
          </p:cNvPr>
          <p:cNvSpPr txBox="1"/>
          <p:nvPr/>
        </p:nvSpPr>
        <p:spPr>
          <a:xfrm>
            <a:off x="838200" y="3927198"/>
            <a:ext cx="10710276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r-TR" dirty="0"/>
              <a:t>            1/2</a:t>
            </a:r>
            <a:r>
              <a:rPr lang="tr-TR" baseline="30000" dirty="0"/>
              <a:t>                                       </a:t>
            </a:r>
            <a:r>
              <a:rPr lang="tr-TR" dirty="0"/>
              <a:t>1/4</a:t>
            </a:r>
            <a:r>
              <a:rPr lang="tr-TR" baseline="30000" dirty="0"/>
              <a:t>                                      </a:t>
            </a:r>
            <a:r>
              <a:rPr lang="tr-TR" dirty="0"/>
              <a:t>1/8 	                         1/16</a:t>
            </a:r>
            <a:r>
              <a:rPr lang="tr-TR" baseline="30000" dirty="0"/>
              <a:t>                             </a:t>
            </a:r>
            <a:r>
              <a:rPr lang="tr-TR" dirty="0"/>
              <a:t>1/32</a:t>
            </a:r>
            <a:r>
              <a:rPr lang="tr-TR" baseline="30000" dirty="0"/>
              <a:t>                                     </a:t>
            </a:r>
            <a:r>
              <a:rPr lang="tr-TR" dirty="0"/>
              <a:t>Hücre Kontrol</a:t>
            </a:r>
            <a:r>
              <a:rPr lang="tr-TR" baseline="30000" dirty="0"/>
              <a:t>      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679" y="613673"/>
            <a:ext cx="1676400" cy="226695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5079" y="613673"/>
            <a:ext cx="1676400" cy="226695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079" y="4367475"/>
            <a:ext cx="1687552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624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B4BC3288-BD37-4140-853C-FBCCB29D8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5014"/>
          <a:stretch/>
        </p:blipFill>
        <p:spPr>
          <a:xfrm>
            <a:off x="2165350" y="364753"/>
            <a:ext cx="7861300" cy="252095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B3652613-D1DE-9545-B9A6-31F26215E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627" y="2885703"/>
            <a:ext cx="95250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9ED51897-0363-384A-9BB0-8058B03AC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700" y="744969"/>
            <a:ext cx="10515600" cy="1772598"/>
          </a:xfrm>
        </p:spPr>
        <p:txBody>
          <a:bodyPr/>
          <a:lstStyle/>
          <a:p>
            <a:r>
              <a:rPr lang="tr-TR" b="1" dirty="0">
                <a:solidFill>
                  <a:srgbClr val="FF0000"/>
                </a:solidFill>
              </a:rPr>
              <a:t>Nötralizasyon:</a:t>
            </a:r>
            <a:r>
              <a:rPr lang="tr-TR" b="1" dirty="0"/>
              <a:t> </a:t>
            </a:r>
            <a:r>
              <a:rPr lang="tr-TR" dirty="0"/>
              <a:t>Enfeksiyon meydana getirme gücüne sahip olan bir </a:t>
            </a:r>
            <a:r>
              <a:rPr lang="tr-TR" dirty="0" err="1"/>
              <a:t>virusun</a:t>
            </a:r>
            <a:r>
              <a:rPr lang="tr-TR" dirty="0"/>
              <a:t>, in </a:t>
            </a:r>
            <a:r>
              <a:rPr lang="tr-TR" dirty="0" err="1"/>
              <a:t>vivo</a:t>
            </a:r>
            <a:r>
              <a:rPr lang="tr-TR" dirty="0"/>
              <a:t> ve in </a:t>
            </a:r>
            <a:r>
              <a:rPr lang="tr-TR" dirty="0" err="1"/>
              <a:t>vitro</a:t>
            </a:r>
            <a:r>
              <a:rPr lang="tr-TR" dirty="0"/>
              <a:t> sistemlerde </a:t>
            </a:r>
            <a:r>
              <a:rPr lang="tr-TR" u="sng" dirty="0">
                <a:solidFill>
                  <a:srgbClr val="942093"/>
                </a:solidFill>
              </a:rPr>
              <a:t>HOMOLOĞU OLAN </a:t>
            </a:r>
            <a:r>
              <a:rPr lang="tr-TR" dirty="0">
                <a:solidFill>
                  <a:srgbClr val="942093"/>
                </a:solidFill>
              </a:rPr>
              <a:t>antikorlar (Ab)</a:t>
            </a:r>
            <a:r>
              <a:rPr lang="tr-TR" dirty="0"/>
              <a:t> tarafından </a:t>
            </a:r>
            <a:r>
              <a:rPr lang="tr-TR" dirty="0" err="1"/>
              <a:t>enfeksiyözitesinin</a:t>
            </a:r>
            <a:r>
              <a:rPr lang="tr-TR" dirty="0"/>
              <a:t> bloke edilmesidir. </a:t>
            </a:r>
          </a:p>
          <a:p>
            <a:endParaRPr lang="tr-TR" dirty="0"/>
          </a:p>
        </p:txBody>
      </p:sp>
      <p:sp>
        <p:nvSpPr>
          <p:cNvPr id="4" name="5 Köşeli Yıldız 3">
            <a:extLst>
              <a:ext uri="{FF2B5EF4-FFF2-40B4-BE49-F238E27FC236}">
                <a16:creationId xmlns:a16="http://schemas.microsoft.com/office/drawing/2014/main" id="{8867C281-1614-AB47-BF07-45A3DD93D3DB}"/>
              </a:ext>
            </a:extLst>
          </p:cNvPr>
          <p:cNvSpPr/>
          <p:nvPr/>
        </p:nvSpPr>
        <p:spPr>
          <a:xfrm>
            <a:off x="0" y="0"/>
            <a:ext cx="1151907" cy="116378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E9EDFD4C-841C-D54F-A873-4814407BA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950" y="2286000"/>
            <a:ext cx="74041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42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492AB2B-72B1-F64D-B98B-DA3DF02FE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29" y="624470"/>
            <a:ext cx="11173521" cy="591014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tr-TR" sz="3400" dirty="0">
                <a:solidFill>
                  <a:srgbClr val="E500CB"/>
                </a:solidFill>
              </a:rPr>
              <a:t>Pozitif </a:t>
            </a:r>
            <a:r>
              <a:rPr lang="tr-TR" sz="3400" dirty="0" smtClean="0">
                <a:solidFill>
                  <a:srgbClr val="E500CB"/>
                </a:solidFill>
              </a:rPr>
              <a:t>serum: </a:t>
            </a:r>
            <a:r>
              <a:rPr lang="tr-TR" dirty="0" smtClean="0"/>
              <a:t>Belirli bir ajana (belirli bir </a:t>
            </a:r>
            <a:r>
              <a:rPr lang="tr-TR" dirty="0" err="1" smtClean="0"/>
              <a:t>virusa</a:t>
            </a:r>
            <a:r>
              <a:rPr lang="tr-TR" dirty="0" smtClean="0"/>
              <a:t> örneğin; BVDV) karşı antiko</a:t>
            </a:r>
            <a:r>
              <a:rPr lang="tr-TR" dirty="0" smtClean="0"/>
              <a:t>r (Ab) taşıdığı bilinen serumdur. Pozitif serum bu </a:t>
            </a:r>
            <a:r>
              <a:rPr lang="tr-TR" dirty="0" err="1" smtClean="0"/>
              <a:t>virusa</a:t>
            </a:r>
            <a:r>
              <a:rPr lang="tr-TR" dirty="0" smtClean="0"/>
              <a:t> karşı </a:t>
            </a:r>
            <a:r>
              <a:rPr lang="tr-TR" dirty="0" err="1" smtClean="0"/>
              <a:t>Ab’la</a:t>
            </a:r>
            <a:r>
              <a:rPr lang="tr-TR" dirty="0" smtClean="0"/>
              <a:t> birlikte başka ajanlara karşı da Ab taşıyabilir.</a:t>
            </a:r>
            <a:endParaRPr lang="tr-TR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3400" dirty="0">
                <a:solidFill>
                  <a:srgbClr val="00B0F0"/>
                </a:solidFill>
              </a:rPr>
              <a:t>Negatif </a:t>
            </a:r>
            <a:r>
              <a:rPr lang="tr-TR" sz="3400" dirty="0" smtClean="0">
                <a:solidFill>
                  <a:srgbClr val="00B0F0"/>
                </a:solidFill>
              </a:rPr>
              <a:t>Serum</a:t>
            </a:r>
            <a:r>
              <a:rPr lang="tr-TR" sz="3400" dirty="0">
                <a:solidFill>
                  <a:srgbClr val="00B0F0"/>
                </a:solidFill>
              </a:rPr>
              <a:t>: </a:t>
            </a:r>
            <a:r>
              <a:rPr lang="tr-TR" dirty="0"/>
              <a:t>Belirli bir ajana (belirli bir </a:t>
            </a:r>
            <a:r>
              <a:rPr lang="tr-TR" dirty="0" err="1" smtClean="0"/>
              <a:t>virusa</a:t>
            </a:r>
            <a:r>
              <a:rPr lang="tr-TR" dirty="0" smtClean="0"/>
              <a:t> </a:t>
            </a:r>
            <a:r>
              <a:rPr lang="tr-TR" dirty="0"/>
              <a:t>örneğin; BVDV</a:t>
            </a:r>
            <a:r>
              <a:rPr lang="tr-TR" dirty="0" smtClean="0"/>
              <a:t>) karşı Ab taşımadığı </a:t>
            </a:r>
            <a:r>
              <a:rPr lang="tr-TR" dirty="0"/>
              <a:t>bilinen serumdur</a:t>
            </a:r>
            <a:r>
              <a:rPr lang="tr-TR" dirty="0" smtClean="0"/>
              <a:t>. </a:t>
            </a:r>
            <a:r>
              <a:rPr lang="tr-TR" dirty="0"/>
              <a:t>B</a:t>
            </a:r>
            <a:r>
              <a:rPr lang="tr-TR" dirty="0" smtClean="0"/>
              <a:t>aşka </a:t>
            </a:r>
            <a:r>
              <a:rPr lang="tr-TR" dirty="0"/>
              <a:t>ajanlara </a:t>
            </a:r>
            <a:r>
              <a:rPr lang="tr-TR" dirty="0" smtClean="0"/>
              <a:t>karşı Ab taşıyabilir ya da taşımayabilir.</a:t>
            </a:r>
            <a:endParaRPr lang="tr-TR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3400" dirty="0" err="1">
                <a:solidFill>
                  <a:srgbClr val="00B050"/>
                </a:solidFill>
              </a:rPr>
              <a:t>Hiperimmnun</a:t>
            </a:r>
            <a:r>
              <a:rPr lang="tr-TR" sz="3400" dirty="0">
                <a:solidFill>
                  <a:srgbClr val="00B050"/>
                </a:solidFill>
              </a:rPr>
              <a:t> </a:t>
            </a:r>
            <a:r>
              <a:rPr lang="tr-TR" sz="3400" dirty="0" smtClean="0">
                <a:solidFill>
                  <a:srgbClr val="00B050"/>
                </a:solidFill>
              </a:rPr>
              <a:t>serum: </a:t>
            </a:r>
            <a:r>
              <a:rPr lang="tr-TR" dirty="0" smtClean="0"/>
              <a:t>Belirli bir etkenin duyarlı bir konakçıya belli bir protokol kapsamında verilmesiyle elde edilen ve bu etkene karşı yüksek </a:t>
            </a:r>
            <a:r>
              <a:rPr lang="tr-TR" dirty="0" err="1" smtClean="0"/>
              <a:t>titrede</a:t>
            </a:r>
            <a:r>
              <a:rPr lang="tr-TR" dirty="0" smtClean="0"/>
              <a:t> Ab taşıyan serumdur.</a:t>
            </a:r>
            <a:endParaRPr lang="tr-TR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3400" dirty="0">
                <a:solidFill>
                  <a:schemeClr val="accent2">
                    <a:lumMod val="75000"/>
                  </a:schemeClr>
                </a:solidFill>
              </a:rPr>
              <a:t>Tip spesifik </a:t>
            </a:r>
            <a:r>
              <a:rPr lang="tr-TR" sz="3400" dirty="0" smtClean="0">
                <a:solidFill>
                  <a:schemeClr val="accent2">
                    <a:lumMod val="75000"/>
                  </a:schemeClr>
                </a:solidFill>
              </a:rPr>
              <a:t>serum: </a:t>
            </a:r>
            <a:r>
              <a:rPr lang="tr-TR" dirty="0" smtClean="0"/>
              <a:t>Belirli bir ajanın </a:t>
            </a:r>
            <a:r>
              <a:rPr lang="tr-TR" dirty="0" err="1" smtClean="0"/>
              <a:t>serotipleri</a:t>
            </a:r>
            <a:r>
              <a:rPr lang="tr-TR" dirty="0" smtClean="0"/>
              <a:t> veya </a:t>
            </a:r>
            <a:r>
              <a:rPr lang="tr-TR" dirty="0" err="1" smtClean="0"/>
              <a:t>alttiplerinden</a:t>
            </a:r>
            <a:r>
              <a:rPr lang="tr-TR" dirty="0" smtClean="0"/>
              <a:t> birine karşı Ab içeren pozitif serumdur. Örneğin; şap hastalığı </a:t>
            </a:r>
            <a:r>
              <a:rPr lang="tr-TR" dirty="0" err="1" smtClean="0"/>
              <a:t>virusunun</a:t>
            </a:r>
            <a:r>
              <a:rPr lang="tr-TR" dirty="0" smtClean="0"/>
              <a:t> </a:t>
            </a:r>
            <a:r>
              <a:rPr lang="tr-TR" dirty="0" err="1" smtClean="0"/>
              <a:t>serotiplerinden</a:t>
            </a:r>
            <a:r>
              <a:rPr lang="tr-TR" dirty="0" smtClean="0"/>
              <a:t> (A, O, C, SAT1, SAT2, SA3, Asya1) birine karşı Ab içeren pozitif serum. </a:t>
            </a:r>
            <a:endParaRPr lang="tr-TR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3400" dirty="0" err="1">
                <a:solidFill>
                  <a:srgbClr val="7030A0"/>
                </a:solidFill>
              </a:rPr>
              <a:t>Poliklonal</a:t>
            </a:r>
            <a:r>
              <a:rPr lang="tr-TR" sz="3400" dirty="0">
                <a:solidFill>
                  <a:srgbClr val="7030A0"/>
                </a:solidFill>
              </a:rPr>
              <a:t> </a:t>
            </a:r>
            <a:r>
              <a:rPr lang="tr-TR" sz="3400" dirty="0" smtClean="0">
                <a:solidFill>
                  <a:srgbClr val="7030A0"/>
                </a:solidFill>
              </a:rPr>
              <a:t>Antikor</a:t>
            </a:r>
            <a:r>
              <a:rPr lang="tr-TR" sz="3400" dirty="0" smtClean="0"/>
              <a:t>: </a:t>
            </a:r>
            <a:r>
              <a:rPr lang="tr-TR" dirty="0" smtClean="0"/>
              <a:t>Bir </a:t>
            </a:r>
            <a:r>
              <a:rPr lang="tr-TR" dirty="0" err="1" smtClean="0"/>
              <a:t>virusun</a:t>
            </a:r>
            <a:r>
              <a:rPr lang="tr-TR" dirty="0" smtClean="0"/>
              <a:t> birden fazla (</a:t>
            </a:r>
            <a:r>
              <a:rPr lang="tr-TR" dirty="0" err="1" smtClean="0"/>
              <a:t>genelli,kle</a:t>
            </a:r>
            <a:r>
              <a:rPr lang="tr-TR" dirty="0" smtClean="0"/>
              <a:t> tüm) </a:t>
            </a:r>
            <a:r>
              <a:rPr lang="tr-TR" dirty="0" err="1" smtClean="0"/>
              <a:t>antijenik</a:t>
            </a:r>
            <a:r>
              <a:rPr lang="tr-TR" dirty="0" smtClean="0"/>
              <a:t> determinantlarına karşı Ab içeren serumdur.</a:t>
            </a:r>
            <a:endParaRPr lang="tr-TR" dirty="0"/>
          </a:p>
          <a:p>
            <a:pPr marL="0" indent="0">
              <a:lnSpc>
                <a:spcPct val="120000"/>
              </a:lnSpc>
              <a:buNone/>
            </a:pPr>
            <a:r>
              <a:rPr lang="tr-TR" sz="3400" dirty="0" err="1">
                <a:solidFill>
                  <a:srgbClr val="C00000"/>
                </a:solidFill>
              </a:rPr>
              <a:t>Monoklonal</a:t>
            </a:r>
            <a:r>
              <a:rPr lang="tr-TR" sz="3400" dirty="0">
                <a:solidFill>
                  <a:srgbClr val="C00000"/>
                </a:solidFill>
              </a:rPr>
              <a:t> </a:t>
            </a:r>
            <a:r>
              <a:rPr lang="tr-TR" sz="3400" dirty="0" smtClean="0">
                <a:solidFill>
                  <a:srgbClr val="C00000"/>
                </a:solidFill>
              </a:rPr>
              <a:t>Antikor</a:t>
            </a:r>
            <a:r>
              <a:rPr lang="tr-TR" sz="3400" dirty="0">
                <a:solidFill>
                  <a:srgbClr val="C00000"/>
                </a:solidFill>
              </a:rPr>
              <a:t>: </a:t>
            </a:r>
            <a:r>
              <a:rPr lang="tr-TR" dirty="0"/>
              <a:t>Bir </a:t>
            </a:r>
            <a:r>
              <a:rPr lang="tr-TR" dirty="0" err="1"/>
              <a:t>virusun</a:t>
            </a:r>
            <a:r>
              <a:rPr lang="tr-TR" dirty="0"/>
              <a:t> </a:t>
            </a:r>
            <a:r>
              <a:rPr lang="tr-TR" dirty="0" smtClean="0"/>
              <a:t>TEK BİR </a:t>
            </a:r>
            <a:r>
              <a:rPr lang="tr-TR" dirty="0" err="1" smtClean="0"/>
              <a:t>antijenik</a:t>
            </a:r>
            <a:r>
              <a:rPr lang="tr-TR" dirty="0" smtClean="0"/>
              <a:t> determinantlarına SPESİFİTE gösteren antikordur. </a:t>
            </a:r>
            <a:endParaRPr lang="tr-TR" dirty="0"/>
          </a:p>
        </p:txBody>
      </p:sp>
      <p:sp>
        <p:nvSpPr>
          <p:cNvPr id="4" name="5 Köşeli Yıldız 3">
            <a:extLst>
              <a:ext uri="{FF2B5EF4-FFF2-40B4-BE49-F238E27FC236}">
                <a16:creationId xmlns:a16="http://schemas.microsoft.com/office/drawing/2014/main" id="{8867C281-1614-AB47-BF07-45A3DD93D3DB}"/>
              </a:ext>
            </a:extLst>
          </p:cNvPr>
          <p:cNvSpPr/>
          <p:nvPr/>
        </p:nvSpPr>
        <p:spPr>
          <a:xfrm>
            <a:off x="0" y="0"/>
            <a:ext cx="925551" cy="93670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8501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FA667893-A4AC-CA46-A652-3DB1A05FC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Nötralizasyonun Kullanım Alanları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5CE3632-E2FB-B746-A403-D6FE68B80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0660" y="1825625"/>
            <a:ext cx="10083140" cy="4351338"/>
          </a:xfrm>
        </p:spPr>
        <p:txBody>
          <a:bodyPr/>
          <a:lstStyle/>
          <a:p>
            <a:r>
              <a:rPr lang="tr-TR" dirty="0"/>
              <a:t>Epidemiyolojik kontrollerde</a:t>
            </a:r>
          </a:p>
          <a:p>
            <a:r>
              <a:rPr lang="tr-TR" dirty="0"/>
              <a:t>Klinik enfeksiyonun teşhisinde</a:t>
            </a:r>
          </a:p>
          <a:p>
            <a:r>
              <a:rPr lang="tr-TR" dirty="0" smtClean="0"/>
              <a:t>Sürü bazında belirli hastalıkların kontrol, takip ve eradikasyonu</a:t>
            </a:r>
            <a:endParaRPr lang="tr-TR" dirty="0"/>
          </a:p>
          <a:p>
            <a:r>
              <a:rPr lang="tr-TR" dirty="0"/>
              <a:t>Karantina merkezlerinde </a:t>
            </a:r>
          </a:p>
          <a:p>
            <a:r>
              <a:rPr lang="tr-TR" dirty="0"/>
              <a:t>Aşılama </a:t>
            </a:r>
            <a:r>
              <a:rPr lang="tr-TR" dirty="0" smtClean="0"/>
              <a:t>öncesi ve sonrası </a:t>
            </a:r>
            <a:r>
              <a:rPr lang="tr-TR" dirty="0"/>
              <a:t>antikor tespitinde</a:t>
            </a:r>
          </a:p>
          <a:p>
            <a:r>
              <a:rPr lang="tr-TR" dirty="0" err="1"/>
              <a:t>Virus</a:t>
            </a:r>
            <a:r>
              <a:rPr lang="tr-TR" dirty="0"/>
              <a:t> </a:t>
            </a:r>
            <a:r>
              <a:rPr lang="tr-TR" dirty="0" err="1"/>
              <a:t>izolatlarının</a:t>
            </a:r>
            <a:r>
              <a:rPr lang="tr-TR" dirty="0"/>
              <a:t> </a:t>
            </a:r>
            <a:r>
              <a:rPr lang="tr-TR" dirty="0" err="1"/>
              <a:t>identifiye</a:t>
            </a:r>
            <a:r>
              <a:rPr lang="tr-TR" dirty="0"/>
              <a:t> edilmesinde</a:t>
            </a:r>
          </a:p>
          <a:p>
            <a:endParaRPr lang="tr-TR" dirty="0"/>
          </a:p>
        </p:txBody>
      </p:sp>
      <p:sp>
        <p:nvSpPr>
          <p:cNvPr id="4" name="5 Köşeli Yıldız 3">
            <a:extLst>
              <a:ext uri="{FF2B5EF4-FFF2-40B4-BE49-F238E27FC236}">
                <a16:creationId xmlns:a16="http://schemas.microsoft.com/office/drawing/2014/main" id="{6C5F08EA-F014-8D4E-8361-CE44414C94D2}"/>
              </a:ext>
            </a:extLst>
          </p:cNvPr>
          <p:cNvSpPr/>
          <p:nvPr/>
        </p:nvSpPr>
        <p:spPr>
          <a:xfrm>
            <a:off x="0" y="0"/>
            <a:ext cx="1151907" cy="1163782"/>
          </a:xfrm>
          <a:prstGeom prst="star5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4435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536534827"/>
              </p:ext>
            </p:extLst>
          </p:nvPr>
        </p:nvGraphicFramePr>
        <p:xfrm>
          <a:off x="118753" y="1148316"/>
          <a:ext cx="6165088" cy="4720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ağ Ayraç 9"/>
          <p:cNvSpPr/>
          <p:nvPr/>
        </p:nvSpPr>
        <p:spPr>
          <a:xfrm>
            <a:off x="6682563" y="2923954"/>
            <a:ext cx="520995" cy="2573079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12" name="Düz Ok Bağlayıcısı 11"/>
          <p:cNvCxnSpPr/>
          <p:nvPr/>
        </p:nvCxnSpPr>
        <p:spPr>
          <a:xfrm flipV="1">
            <a:off x="6400797" y="2115879"/>
            <a:ext cx="728331" cy="106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Metin kutusu 14"/>
          <p:cNvSpPr txBox="1"/>
          <p:nvPr/>
        </p:nvSpPr>
        <p:spPr>
          <a:xfrm>
            <a:off x="7182724" y="1748051"/>
            <a:ext cx="1443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İn </a:t>
            </a:r>
            <a:r>
              <a:rPr lang="tr-TR" sz="3200" dirty="0" err="1">
                <a:solidFill>
                  <a:srgbClr val="CC00CC"/>
                </a:solidFill>
              </a:rPr>
              <a:t>vitro</a:t>
            </a:r>
            <a:endParaRPr lang="tr-TR" sz="3200" dirty="0">
              <a:solidFill>
                <a:srgbClr val="CC00CC"/>
              </a:solidFill>
            </a:endParaRPr>
          </a:p>
        </p:txBody>
      </p:sp>
      <p:sp>
        <p:nvSpPr>
          <p:cNvPr id="16" name="Metin kutusu 15"/>
          <p:cNvSpPr txBox="1"/>
          <p:nvPr/>
        </p:nvSpPr>
        <p:spPr>
          <a:xfrm>
            <a:off x="7285960" y="3918105"/>
            <a:ext cx="1393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dirty="0">
                <a:solidFill>
                  <a:srgbClr val="CC00CC"/>
                </a:solidFill>
              </a:rPr>
              <a:t>İn </a:t>
            </a:r>
            <a:r>
              <a:rPr lang="tr-TR" sz="3200" dirty="0" err="1">
                <a:solidFill>
                  <a:srgbClr val="CC00CC"/>
                </a:solidFill>
              </a:rPr>
              <a:t>vivo</a:t>
            </a:r>
            <a:endParaRPr lang="tr-TR" sz="3200" dirty="0">
              <a:solidFill>
                <a:srgbClr val="CC00CC"/>
              </a:solidFill>
            </a:endParaRPr>
          </a:p>
        </p:txBody>
      </p:sp>
      <p:cxnSp>
        <p:nvCxnSpPr>
          <p:cNvPr id="17" name="Düz Ok Bağlayıcısı 16"/>
          <p:cNvCxnSpPr/>
          <p:nvPr/>
        </p:nvCxnSpPr>
        <p:spPr>
          <a:xfrm flipV="1">
            <a:off x="8679725" y="1748051"/>
            <a:ext cx="708838" cy="2020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Düz Ok Bağlayıcısı 17"/>
          <p:cNvCxnSpPr>
            <a:cxnSpLocks/>
          </p:cNvCxnSpPr>
          <p:nvPr/>
        </p:nvCxnSpPr>
        <p:spPr>
          <a:xfrm>
            <a:off x="8681485" y="2165497"/>
            <a:ext cx="707078" cy="1673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Metin kutusu 22"/>
          <p:cNvSpPr txBox="1"/>
          <p:nvPr/>
        </p:nvSpPr>
        <p:spPr>
          <a:xfrm>
            <a:off x="9495758" y="1473181"/>
            <a:ext cx="269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Makronötralizasyon</a:t>
            </a:r>
            <a:endParaRPr lang="tr-TR" sz="2400" dirty="0"/>
          </a:p>
        </p:txBody>
      </p:sp>
      <p:sp>
        <p:nvSpPr>
          <p:cNvPr id="24" name="Metin kutusu 23"/>
          <p:cNvSpPr txBox="1"/>
          <p:nvPr/>
        </p:nvSpPr>
        <p:spPr>
          <a:xfrm>
            <a:off x="9524997" y="2069370"/>
            <a:ext cx="2667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Mikronötralizasyon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887314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7EC06F32-2F24-CE46-8BFE-E120C167C9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74" y="365124"/>
            <a:ext cx="10515600" cy="1325563"/>
          </a:xfrm>
        </p:spPr>
        <p:txBody>
          <a:bodyPr/>
          <a:lstStyle/>
          <a:p>
            <a:pPr algn="ctr"/>
            <a:r>
              <a:rPr lang="tr-TR" dirty="0">
                <a:solidFill>
                  <a:schemeClr val="accent1">
                    <a:lumMod val="75000"/>
                  </a:schemeClr>
                </a:solidFill>
              </a:rPr>
              <a:t>Uygulama tekniğine göre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4" name="Diyagram 3">
            <a:extLst>
              <a:ext uri="{FF2B5EF4-FFF2-40B4-BE49-F238E27FC236}">
                <a16:creationId xmlns:a16="http://schemas.microsoft.com/office/drawing/2014/main" id="{FDB12E8F-845B-C046-8305-278D6798F1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133046"/>
              </p:ext>
            </p:extLst>
          </p:nvPr>
        </p:nvGraphicFramePr>
        <p:xfrm>
          <a:off x="277912" y="1027906"/>
          <a:ext cx="11430868" cy="51610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1400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>
            <a:extLst>
              <a:ext uri="{FF2B5EF4-FFF2-40B4-BE49-F238E27FC236}">
                <a16:creationId xmlns:a16="http://schemas.microsoft.com/office/drawing/2014/main" id="{DFE87E3E-A155-B243-83CB-25830328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>
                <a:solidFill>
                  <a:schemeClr val="accent1"/>
                </a:solidFill>
              </a:rPr>
              <a:t>Mikronötralizasyon</a:t>
            </a:r>
            <a:endParaRPr lang="tr-TR" dirty="0">
              <a:solidFill>
                <a:schemeClr val="accent1"/>
              </a:solidFill>
            </a:endParaRP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6B12781-AEAB-1941-8EA2-07D53BACD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dirty="0"/>
              <a:t>1. Serum sulandırma metodu. (şüpheli serum, bilinen </a:t>
            </a:r>
            <a:r>
              <a:rPr lang="tr-TR" dirty="0" err="1"/>
              <a:t>virus</a:t>
            </a:r>
            <a:r>
              <a:rPr lang="tr-TR" dirty="0"/>
              <a:t>)</a:t>
            </a:r>
          </a:p>
          <a:p>
            <a:pPr marL="0" indent="0">
              <a:buNone/>
            </a:pPr>
            <a:r>
              <a:rPr lang="tr-TR" dirty="0" smtClean="0"/>
              <a:t>	</a:t>
            </a:r>
            <a:r>
              <a:rPr lang="tr-TR" sz="2400" dirty="0" smtClean="0">
                <a:solidFill>
                  <a:srgbClr val="FF0000"/>
                </a:solidFill>
              </a:rPr>
              <a:t>Antikor aranması</a:t>
            </a:r>
            <a:endParaRPr lang="tr-T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tr-TR" dirty="0"/>
          </a:p>
          <a:p>
            <a:pPr marL="0" indent="0">
              <a:buNone/>
            </a:pPr>
            <a:r>
              <a:rPr lang="tr-TR" dirty="0"/>
              <a:t>2. </a:t>
            </a:r>
            <a:r>
              <a:rPr lang="tr-TR" dirty="0" err="1"/>
              <a:t>Virus</a:t>
            </a:r>
            <a:r>
              <a:rPr lang="tr-TR" dirty="0"/>
              <a:t> sulandırma metodu. (Şüpheli </a:t>
            </a:r>
            <a:r>
              <a:rPr lang="tr-TR" dirty="0" err="1"/>
              <a:t>virus</a:t>
            </a:r>
            <a:r>
              <a:rPr lang="tr-TR" dirty="0"/>
              <a:t>, bilinen serum)</a:t>
            </a:r>
          </a:p>
          <a:p>
            <a:pPr marL="914400" lvl="2" indent="0">
              <a:buNone/>
            </a:pPr>
            <a:r>
              <a:rPr lang="tr-TR" sz="2400" dirty="0" err="1" smtClean="0">
                <a:solidFill>
                  <a:srgbClr val="FF0000"/>
                </a:solidFill>
              </a:rPr>
              <a:t>Virus</a:t>
            </a:r>
            <a:r>
              <a:rPr lang="tr-TR" sz="2400" dirty="0" smtClean="0">
                <a:solidFill>
                  <a:srgbClr val="FF0000"/>
                </a:solidFill>
              </a:rPr>
              <a:t> </a:t>
            </a:r>
            <a:r>
              <a:rPr lang="tr-TR" sz="2400" dirty="0" err="1" smtClean="0">
                <a:solidFill>
                  <a:srgbClr val="FF0000"/>
                </a:solidFill>
              </a:rPr>
              <a:t>identifikasyonu</a:t>
            </a:r>
            <a:endParaRPr lang="tr-T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912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72FBDFD-990F-704E-A6F9-6BD0E8664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849" y="1825625"/>
            <a:ext cx="4960434" cy="4351338"/>
          </a:xfrm>
        </p:spPr>
        <p:txBody>
          <a:bodyPr>
            <a:normAutofit/>
          </a:bodyPr>
          <a:lstStyle/>
          <a:p>
            <a:r>
              <a:rPr lang="tr-TR" sz="2400" dirty="0" smtClean="0"/>
              <a:t> </a:t>
            </a:r>
            <a:r>
              <a:rPr lang="tr-TR" sz="2400" dirty="0"/>
              <a:t>Şüpheli serumda Ab </a:t>
            </a:r>
            <a:r>
              <a:rPr lang="tr-TR" sz="2400" u="sng" dirty="0"/>
              <a:t>var mı yok </a:t>
            </a:r>
            <a:r>
              <a:rPr lang="tr-TR" sz="2400" dirty="0"/>
              <a:t>mu?</a:t>
            </a:r>
          </a:p>
          <a:p>
            <a:endParaRPr lang="tr-TR" sz="2400" dirty="0"/>
          </a:p>
        </p:txBody>
      </p:sp>
      <p:sp>
        <p:nvSpPr>
          <p:cNvPr id="2" name="Dikdörtgen 1"/>
          <p:cNvSpPr/>
          <p:nvPr/>
        </p:nvSpPr>
        <p:spPr>
          <a:xfrm>
            <a:off x="1290239" y="630043"/>
            <a:ext cx="370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tr-TR" sz="2800" dirty="0" smtClean="0">
                <a:solidFill>
                  <a:srgbClr val="FF0000"/>
                </a:solidFill>
              </a:rPr>
              <a:t>Serum Nötralizasyon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6936572" y="624467"/>
            <a:ext cx="30501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/>
            <a:r>
              <a:rPr lang="tr-TR" sz="2800" dirty="0" smtClean="0">
                <a:solidFill>
                  <a:srgbClr val="FF0000"/>
                </a:solidFill>
              </a:rPr>
              <a:t>2.  SN50 Testi</a:t>
            </a:r>
            <a:endParaRPr lang="tr-TR" sz="2800" dirty="0">
              <a:solidFill>
                <a:srgbClr val="FF0000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221454" y="1804949"/>
            <a:ext cx="5613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smtClean="0"/>
              <a:t>Pozitif serumdaki </a:t>
            </a:r>
            <a:r>
              <a:rPr lang="tr-TR" sz="2400" u="sng" smtClean="0"/>
              <a:t>Ab miktarı </a:t>
            </a:r>
            <a:r>
              <a:rPr lang="tr-TR" sz="2400" smtClean="0"/>
              <a:t>ne kadar?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4030612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636</Words>
  <Application>Microsoft Office PowerPoint</Application>
  <PresentationFormat>Geniş ekran</PresentationFormat>
  <Paragraphs>174</Paragraphs>
  <Slides>26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Comic Sans MS</vt:lpstr>
      <vt:lpstr>Times New Roman</vt:lpstr>
      <vt:lpstr>Wingdings</vt:lpstr>
      <vt:lpstr>Office Teması</vt:lpstr>
      <vt:lpstr>Nötralizasyon Testi</vt:lpstr>
      <vt:lpstr>Bir Virus Enfeksiyonunun Teşhisi</vt:lpstr>
      <vt:lpstr>PowerPoint Sunusu</vt:lpstr>
      <vt:lpstr>PowerPoint Sunusu</vt:lpstr>
      <vt:lpstr>Nötralizasyonun Kullanım Alanları</vt:lpstr>
      <vt:lpstr>PowerPoint Sunusu</vt:lpstr>
      <vt:lpstr>Uygulama tekniğine göre </vt:lpstr>
      <vt:lpstr>Mikronötralizasyon</vt:lpstr>
      <vt:lpstr>PowerPoint Sunusu</vt:lpstr>
      <vt:lpstr>1. Serum sulandırma metodu (şüpheli serum, bilinen virus)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Pozitif serumda SN50 Tespiti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Testin Değerlendirilmesi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Nötralizasyon Testi</dc:title>
  <dc:creator>Microsoft Office Kullanıcısı</dc:creator>
  <cp:lastModifiedBy>İlke</cp:lastModifiedBy>
  <cp:revision>27</cp:revision>
  <dcterms:created xsi:type="dcterms:W3CDTF">2019-05-01T15:39:25Z</dcterms:created>
  <dcterms:modified xsi:type="dcterms:W3CDTF">2019-05-02T07:59:16Z</dcterms:modified>
</cp:coreProperties>
</file>