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9CC4F-CB0B-4567-B14C-0D5952E50066}" type="datetimeFigureOut">
              <a:rPr lang="tr-TR" smtClean="0"/>
              <a:t>6.11.2017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1106E-2E75-4BA4-9560-FC3821F3C251}" type="slidenum">
              <a:rPr lang="tr-TR" smtClean="0"/>
              <a:t>‹#›</a:t>
            </a:fld>
            <a:endParaRPr lang="tr-TR"/>
          </a:p>
        </p:txBody>
      </p:sp>
    </p:spTree>
    <p:extLst>
      <p:ext uri="{BB962C8B-B14F-4D97-AF65-F5344CB8AC3E}">
        <p14:creationId xmlns:p14="http://schemas.microsoft.com/office/powerpoint/2010/main" val="391707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1A6F85B-8C57-4C67-A3EF-460A2C6301EE}" type="slidenum">
              <a:rPr lang="en-US" altLang="tr-TR" smtClean="0">
                <a:latin typeface="Times New Roman" panose="02020603050405020304" pitchFamily="18" charset="0"/>
              </a:rPr>
              <a:pPr>
                <a:spcBef>
                  <a:spcPct val="0"/>
                </a:spcBef>
              </a:pPr>
              <a:t>7</a:t>
            </a:fld>
            <a:endParaRPr lang="en-US" altLang="tr-TR" smtClean="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latin typeface="Times New Roman" panose="02020603050405020304" pitchFamily="18" charset="0"/>
              </a:rPr>
              <a:t>DNA dizileme yöntemi</a:t>
            </a:r>
          </a:p>
        </p:txBody>
      </p:sp>
    </p:spTree>
    <p:extLst>
      <p:ext uri="{BB962C8B-B14F-4D97-AF65-F5344CB8AC3E}">
        <p14:creationId xmlns:p14="http://schemas.microsoft.com/office/powerpoint/2010/main" val="395154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CA319A7-F7A3-4873-8288-65E96D388889}" type="slidenum">
              <a:rPr lang="en-US" altLang="tr-TR" smtClean="0">
                <a:latin typeface="Times New Roman" panose="02020603050405020304" pitchFamily="18" charset="0"/>
              </a:rPr>
              <a:pPr>
                <a:spcBef>
                  <a:spcPct val="0"/>
                </a:spcBef>
              </a:pPr>
              <a:t>11</a:t>
            </a:fld>
            <a:endParaRPr lang="en-US" altLang="tr-TR" smtClean="0">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latin typeface="Times New Roman" panose="02020603050405020304" pitchFamily="18" charset="0"/>
              </a:rPr>
              <a:t>DNA çipleri</a:t>
            </a:r>
          </a:p>
        </p:txBody>
      </p:sp>
    </p:spTree>
    <p:extLst>
      <p:ext uri="{BB962C8B-B14F-4D97-AF65-F5344CB8AC3E}">
        <p14:creationId xmlns:p14="http://schemas.microsoft.com/office/powerpoint/2010/main" val="232868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tr-TR" smtClean="0">
                <a:latin typeface="times" panose="02020603050405020304" pitchFamily="18" charset="0"/>
              </a:rPr>
              <a:t>The experiment was something of a flop; ANDi does not glow. (Rodents implanted with the gene do.) But imagine that one day science does acquire the skills to make "designer babies," that the connections between genes and complex traits such as intelligence or musical ability are finally known. While only the weirdest of parents would to want to genetically engineer offspring with jellyfish genes, others would undoubtedly jump at the chance to "customize" their children with a sparkling personality, brains, and beauty. </a:t>
            </a:r>
          </a:p>
          <a:p>
            <a:endParaRPr lang="en-US" altLang="tr-T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71F5EC8-5AFF-4596-94E1-1C312E1F3184}" type="slidenum">
              <a:rPr lang="en-US" altLang="tr-TR" smtClean="0"/>
              <a:pPr/>
              <a:t>23</a:t>
            </a:fld>
            <a:endParaRPr lang="en-US" altLang="tr-TR" smtClean="0"/>
          </a:p>
        </p:txBody>
      </p:sp>
    </p:spTree>
    <p:extLst>
      <p:ext uri="{BB962C8B-B14F-4D97-AF65-F5344CB8AC3E}">
        <p14:creationId xmlns:p14="http://schemas.microsoft.com/office/powerpoint/2010/main" val="65562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C636F37-83DC-49CA-876C-5AD82F5FE34C}" type="datetimeFigureOut">
              <a:rPr lang="tr-TR" smtClean="0"/>
              <a:t>6.11.2017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2A7EE0-9E62-45B8-A787-85E1D6122960}" type="slidenum">
              <a:rPr lang="tr-TR" smtClean="0"/>
              <a:t>‹#›</a:t>
            </a:fld>
            <a:endParaRPr lang="tr-TR"/>
          </a:p>
        </p:txBody>
      </p:sp>
    </p:spTree>
    <p:extLst>
      <p:ext uri="{BB962C8B-B14F-4D97-AF65-F5344CB8AC3E}">
        <p14:creationId xmlns:p14="http://schemas.microsoft.com/office/powerpoint/2010/main" val="82564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C636F37-83DC-49CA-876C-5AD82F5FE34C}" type="datetimeFigureOut">
              <a:rPr lang="tr-TR" smtClean="0"/>
              <a:t>6.11.2017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2A7EE0-9E62-45B8-A787-85E1D6122960}" type="slidenum">
              <a:rPr lang="tr-TR" smtClean="0"/>
              <a:t>‹#›</a:t>
            </a:fld>
            <a:endParaRPr lang="tr-TR"/>
          </a:p>
        </p:txBody>
      </p:sp>
    </p:spTree>
    <p:extLst>
      <p:ext uri="{BB962C8B-B14F-4D97-AF65-F5344CB8AC3E}">
        <p14:creationId xmlns:p14="http://schemas.microsoft.com/office/powerpoint/2010/main" val="203476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C636F37-83DC-49CA-876C-5AD82F5FE34C}" type="datetimeFigureOut">
              <a:rPr lang="tr-TR" smtClean="0"/>
              <a:t>6.11.2017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2A7EE0-9E62-45B8-A787-85E1D6122960}" type="slidenum">
              <a:rPr lang="tr-TR" smtClean="0"/>
              <a:t>‹#›</a:t>
            </a:fld>
            <a:endParaRPr lang="tr-TR"/>
          </a:p>
        </p:txBody>
      </p:sp>
    </p:spTree>
    <p:extLst>
      <p:ext uri="{BB962C8B-B14F-4D97-AF65-F5344CB8AC3E}">
        <p14:creationId xmlns:p14="http://schemas.microsoft.com/office/powerpoint/2010/main" val="212237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609600" y="274638"/>
            <a:ext cx="109728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609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09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tr-TR"/>
          </a:p>
        </p:txBody>
      </p:sp>
      <p:sp>
        <p:nvSpPr>
          <p:cNvPr id="8" name="Rectangle 3"/>
          <p:cNvSpPr>
            <a:spLocks noGrp="1" noChangeArrowheads="1"/>
          </p:cNvSpPr>
          <p:nvPr>
            <p:ph type="sldNum" sz="quarter" idx="11"/>
          </p:nvPr>
        </p:nvSpPr>
        <p:spPr/>
        <p:txBody>
          <a:bodyPr/>
          <a:lstStyle>
            <a:lvl1pPr>
              <a:defRPr/>
            </a:lvl1pPr>
          </a:lstStyle>
          <a:p>
            <a:pPr>
              <a:defRPr/>
            </a:pPr>
            <a:fld id="{F74AB5B3-418A-43E8-B80F-92643535C127}" type="slidenum">
              <a:rPr lang="tr-TR" altLang="tr-TR"/>
              <a:pPr>
                <a:defRPr/>
              </a:pPr>
              <a:t>‹#›</a:t>
            </a:fld>
            <a:endParaRPr lang="tr-TR" altLang="tr-TR"/>
          </a:p>
        </p:txBody>
      </p:sp>
      <p:sp>
        <p:nvSpPr>
          <p:cNvPr id="9" name="Rectangle 14"/>
          <p:cNvSpPr>
            <a:spLocks noGrp="1" noChangeArrowheads="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3926296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tr-TR"/>
          </a:p>
        </p:txBody>
      </p:sp>
      <p:sp>
        <p:nvSpPr>
          <p:cNvPr id="6" name="Rectangle 3"/>
          <p:cNvSpPr>
            <a:spLocks noGrp="1" noChangeArrowheads="1"/>
          </p:cNvSpPr>
          <p:nvPr>
            <p:ph type="sldNum" sz="quarter" idx="11"/>
          </p:nvPr>
        </p:nvSpPr>
        <p:spPr/>
        <p:txBody>
          <a:bodyPr/>
          <a:lstStyle>
            <a:lvl1pPr>
              <a:defRPr/>
            </a:lvl1pPr>
          </a:lstStyle>
          <a:p>
            <a:pPr>
              <a:defRPr/>
            </a:pPr>
            <a:fld id="{4F1CCF9D-04BD-4176-BF98-6DB153C8FB94}" type="slidenum">
              <a:rPr lang="tr-TR" altLang="tr-TR"/>
              <a:pPr>
                <a:defRPr/>
              </a:pPr>
              <a:t>‹#›</a:t>
            </a:fld>
            <a:endParaRPr lang="tr-TR" altLang="tr-TR"/>
          </a:p>
        </p:txBody>
      </p:sp>
      <p:sp>
        <p:nvSpPr>
          <p:cNvPr id="7" name="Rectangle 14"/>
          <p:cNvSpPr>
            <a:spLocks noGrp="1" noChangeArrowheads="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344685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C636F37-83DC-49CA-876C-5AD82F5FE34C}" type="datetimeFigureOut">
              <a:rPr lang="tr-TR" smtClean="0"/>
              <a:t>6.11.2017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2A7EE0-9E62-45B8-A787-85E1D6122960}" type="slidenum">
              <a:rPr lang="tr-TR" smtClean="0"/>
              <a:t>‹#›</a:t>
            </a:fld>
            <a:endParaRPr lang="tr-TR"/>
          </a:p>
        </p:txBody>
      </p:sp>
    </p:spTree>
    <p:extLst>
      <p:ext uri="{BB962C8B-B14F-4D97-AF65-F5344CB8AC3E}">
        <p14:creationId xmlns:p14="http://schemas.microsoft.com/office/powerpoint/2010/main" val="266980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C636F37-83DC-49CA-876C-5AD82F5FE34C}" type="datetimeFigureOut">
              <a:rPr lang="tr-TR" smtClean="0"/>
              <a:t>6.11.2017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2A7EE0-9E62-45B8-A787-85E1D6122960}" type="slidenum">
              <a:rPr lang="tr-TR" smtClean="0"/>
              <a:t>‹#›</a:t>
            </a:fld>
            <a:endParaRPr lang="tr-TR"/>
          </a:p>
        </p:txBody>
      </p:sp>
    </p:spTree>
    <p:extLst>
      <p:ext uri="{BB962C8B-B14F-4D97-AF65-F5344CB8AC3E}">
        <p14:creationId xmlns:p14="http://schemas.microsoft.com/office/powerpoint/2010/main" val="140021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C636F37-83DC-49CA-876C-5AD82F5FE34C}" type="datetimeFigureOut">
              <a:rPr lang="tr-TR" smtClean="0"/>
              <a:t>6.11.2017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2A7EE0-9E62-45B8-A787-85E1D6122960}" type="slidenum">
              <a:rPr lang="tr-TR" smtClean="0"/>
              <a:t>‹#›</a:t>
            </a:fld>
            <a:endParaRPr lang="tr-TR"/>
          </a:p>
        </p:txBody>
      </p:sp>
    </p:spTree>
    <p:extLst>
      <p:ext uri="{BB962C8B-B14F-4D97-AF65-F5344CB8AC3E}">
        <p14:creationId xmlns:p14="http://schemas.microsoft.com/office/powerpoint/2010/main" val="306542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C636F37-83DC-49CA-876C-5AD82F5FE34C}" type="datetimeFigureOut">
              <a:rPr lang="tr-TR" smtClean="0"/>
              <a:t>6.11.2017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52A7EE0-9E62-45B8-A787-85E1D6122960}" type="slidenum">
              <a:rPr lang="tr-TR" smtClean="0"/>
              <a:t>‹#›</a:t>
            </a:fld>
            <a:endParaRPr lang="tr-TR"/>
          </a:p>
        </p:txBody>
      </p:sp>
    </p:spTree>
    <p:extLst>
      <p:ext uri="{BB962C8B-B14F-4D97-AF65-F5344CB8AC3E}">
        <p14:creationId xmlns:p14="http://schemas.microsoft.com/office/powerpoint/2010/main" val="197433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C636F37-83DC-49CA-876C-5AD82F5FE34C}" type="datetimeFigureOut">
              <a:rPr lang="tr-TR" smtClean="0"/>
              <a:t>6.11.2017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52A7EE0-9E62-45B8-A787-85E1D6122960}" type="slidenum">
              <a:rPr lang="tr-TR" smtClean="0"/>
              <a:t>‹#›</a:t>
            </a:fld>
            <a:endParaRPr lang="tr-TR"/>
          </a:p>
        </p:txBody>
      </p:sp>
    </p:spTree>
    <p:extLst>
      <p:ext uri="{BB962C8B-B14F-4D97-AF65-F5344CB8AC3E}">
        <p14:creationId xmlns:p14="http://schemas.microsoft.com/office/powerpoint/2010/main" val="336229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C636F37-83DC-49CA-876C-5AD82F5FE34C}" type="datetimeFigureOut">
              <a:rPr lang="tr-TR" smtClean="0"/>
              <a:t>6.11.2017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52A7EE0-9E62-45B8-A787-85E1D6122960}" type="slidenum">
              <a:rPr lang="tr-TR" smtClean="0"/>
              <a:t>‹#›</a:t>
            </a:fld>
            <a:endParaRPr lang="tr-TR"/>
          </a:p>
        </p:txBody>
      </p:sp>
    </p:spTree>
    <p:extLst>
      <p:ext uri="{BB962C8B-B14F-4D97-AF65-F5344CB8AC3E}">
        <p14:creationId xmlns:p14="http://schemas.microsoft.com/office/powerpoint/2010/main" val="322142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C636F37-83DC-49CA-876C-5AD82F5FE34C}" type="datetimeFigureOut">
              <a:rPr lang="tr-TR" smtClean="0"/>
              <a:t>6.11.2017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2A7EE0-9E62-45B8-A787-85E1D6122960}" type="slidenum">
              <a:rPr lang="tr-TR" smtClean="0"/>
              <a:t>‹#›</a:t>
            </a:fld>
            <a:endParaRPr lang="tr-TR"/>
          </a:p>
        </p:txBody>
      </p:sp>
    </p:spTree>
    <p:extLst>
      <p:ext uri="{BB962C8B-B14F-4D97-AF65-F5344CB8AC3E}">
        <p14:creationId xmlns:p14="http://schemas.microsoft.com/office/powerpoint/2010/main" val="178588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C636F37-83DC-49CA-876C-5AD82F5FE34C}" type="datetimeFigureOut">
              <a:rPr lang="tr-TR" smtClean="0"/>
              <a:t>6.11.2017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2A7EE0-9E62-45B8-A787-85E1D6122960}" type="slidenum">
              <a:rPr lang="tr-TR" smtClean="0"/>
              <a:t>‹#›</a:t>
            </a:fld>
            <a:endParaRPr lang="tr-TR"/>
          </a:p>
        </p:txBody>
      </p:sp>
    </p:spTree>
    <p:extLst>
      <p:ext uri="{BB962C8B-B14F-4D97-AF65-F5344CB8AC3E}">
        <p14:creationId xmlns:p14="http://schemas.microsoft.com/office/powerpoint/2010/main" val="45898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36F37-83DC-49CA-876C-5AD82F5FE34C}" type="datetimeFigureOut">
              <a:rPr lang="tr-TR" smtClean="0"/>
              <a:t>6.11.2017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A7EE0-9E62-45B8-A787-85E1D6122960}" type="slidenum">
              <a:rPr lang="tr-TR" smtClean="0"/>
              <a:t>‹#›</a:t>
            </a:fld>
            <a:endParaRPr lang="tr-TR"/>
          </a:p>
        </p:txBody>
      </p:sp>
    </p:spTree>
    <p:extLst>
      <p:ext uri="{BB962C8B-B14F-4D97-AF65-F5344CB8AC3E}">
        <p14:creationId xmlns:p14="http://schemas.microsoft.com/office/powerpoint/2010/main" val="1620046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r.wikipedia.org/wiki/Fosfodiester_ba%C4%9F%C4%B1" TargetMode="External"/><Relationship Id="rId2" Type="http://schemas.openxmlformats.org/officeDocument/2006/relationships/hyperlink" Target="http://tr.wikipedia.org/wiki/Fosfa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tr.wikipedia.org/wiki/Fosfodiester_ba%C4%9F%C4%B1" TargetMode="External"/><Relationship Id="rId2" Type="http://schemas.openxmlformats.org/officeDocument/2006/relationships/hyperlink" Target="http://tr.wikipedia.org/wiki/Fosfa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bwMode="auto">
          <a:xfrm>
            <a:off x="-727075" y="1862138"/>
            <a:ext cx="875188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7200" b="1" dirty="0">
                <a:latin typeface="Chiller" panose="04020404031007020602" pitchFamily="82" charset="0"/>
              </a:rPr>
              <a:t>Gen Mühendisliği </a:t>
            </a:r>
            <a:br>
              <a:rPr lang="tr-TR" altLang="tr-TR" sz="7200" b="1" dirty="0">
                <a:latin typeface="Chiller" panose="04020404031007020602" pitchFamily="82" charset="0"/>
              </a:rPr>
            </a:br>
            <a:r>
              <a:rPr lang="tr-TR" altLang="tr-TR" sz="7200" b="1" dirty="0">
                <a:latin typeface="Chiller" panose="04020404031007020602" pitchFamily="82" charset="0"/>
              </a:rPr>
              <a:t>ve </a:t>
            </a:r>
            <a:br>
              <a:rPr lang="tr-TR" altLang="tr-TR" sz="7200" b="1" dirty="0">
                <a:latin typeface="Chiller" panose="04020404031007020602" pitchFamily="82" charset="0"/>
              </a:rPr>
            </a:br>
            <a:r>
              <a:rPr lang="tr-TR" altLang="tr-TR" sz="7200" b="1" dirty="0">
                <a:latin typeface="Chiller" panose="04020404031007020602" pitchFamily="82" charset="0"/>
              </a:rPr>
              <a:t>Veteriner Hekimlikte </a:t>
            </a:r>
            <a:r>
              <a:rPr lang="tr-TR" altLang="tr-TR" sz="7200" b="1" dirty="0" smtClean="0">
                <a:latin typeface="Chiller" panose="04020404031007020602" pitchFamily="82" charset="0"/>
              </a:rPr>
              <a:t>Biyoteknoloji</a:t>
            </a:r>
            <a:endParaRPr lang="tr-TR" altLang="tr-TR" sz="7200" b="1" dirty="0">
              <a:latin typeface="Chiller" panose="04020404031007020602" pitchFamily="82" charset="0"/>
            </a:endParaRPr>
          </a:p>
        </p:txBody>
      </p:sp>
      <p:sp>
        <p:nvSpPr>
          <p:cNvPr id="7" name="2 Alt Başlık"/>
          <p:cNvSpPr txBox="1">
            <a:spLocks/>
          </p:cNvSpPr>
          <p:nvPr/>
        </p:nvSpPr>
        <p:spPr bwMode="auto">
          <a:xfrm>
            <a:off x="1147763" y="5373688"/>
            <a:ext cx="7207250" cy="1752600"/>
          </a:xfrm>
          <a:prstGeom prst="rect">
            <a:avLst/>
          </a:prstGeom>
          <a:noFill/>
          <a:ln w="9525">
            <a:noFill/>
            <a:miter lim="800000"/>
            <a:headEnd/>
            <a:tailEnd/>
          </a:ln>
        </p:spPr>
        <p:txBody>
          <a:bodyPr/>
          <a:lstStyle/>
          <a:p>
            <a:pPr marL="26988" indent="-342900" eaLnBrk="1" hangingPunct="1">
              <a:spcBef>
                <a:spcPct val="20000"/>
              </a:spcBef>
              <a:defRPr/>
            </a:pPr>
            <a:r>
              <a:rPr lang="tr-TR" sz="3200" b="1" dirty="0" smtClean="0">
                <a:latin typeface="+mn-lt"/>
                <a:cs typeface="ＭＳ Ｐゴシック" charset="0"/>
              </a:rPr>
              <a:t>Doç</a:t>
            </a:r>
            <a:r>
              <a:rPr lang="tr-TR" sz="3200" b="1" dirty="0">
                <a:latin typeface="+mn-lt"/>
                <a:cs typeface="ＭＳ Ｐゴシック" charset="0"/>
              </a:rPr>
              <a:t>. Dr. Bengi ÇINAR KUL</a:t>
            </a:r>
          </a:p>
        </p:txBody>
      </p:sp>
      <p:pic>
        <p:nvPicPr>
          <p:cNvPr id="4" name="Picture 4" descr="http://www.toonpool.com/user/67706/files/genetic_engineering_18308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494" y="1015374"/>
            <a:ext cx="4147337" cy="463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84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37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0" name="Rectangle 6"/>
          <p:cNvSpPr>
            <a:spLocks noChangeArrowheads="1"/>
          </p:cNvSpPr>
          <p:nvPr/>
        </p:nvSpPr>
        <p:spPr bwMode="auto">
          <a:xfrm>
            <a:off x="2782889" y="836614"/>
            <a:ext cx="25923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30000"/>
              </a:spcBef>
              <a:buFontTx/>
              <a:buNone/>
            </a:pPr>
            <a:r>
              <a:rPr lang="tr-TR" altLang="tr-TR">
                <a:latin typeface="Tahoma" panose="020B0604030504040204" pitchFamily="34" charset="0"/>
              </a:rPr>
              <a:t>DNA çipleri</a:t>
            </a:r>
          </a:p>
        </p:txBody>
      </p:sp>
    </p:spTree>
    <p:extLst>
      <p:ext uri="{BB962C8B-B14F-4D97-AF65-F5344CB8AC3E}">
        <p14:creationId xmlns:p14="http://schemas.microsoft.com/office/powerpoint/2010/main" val="4151706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tr-TR" altLang="tr-TR" sz="3000" dirty="0" smtClean="0">
                <a:latin typeface="Garamond" panose="02020404030301010803" pitchFamily="18" charset="0"/>
              </a:rPr>
              <a:t> </a:t>
            </a:r>
            <a:r>
              <a:rPr lang="tr-TR" altLang="tr-TR" sz="2600" b="1" dirty="0" smtClean="0">
                <a:latin typeface="Garamond" panose="02020404030301010803" pitchFamily="18" charset="0"/>
              </a:rPr>
              <a:t>  </a:t>
            </a:r>
            <a:endParaRPr lang="tr-TR" altLang="tr-TR" sz="2600" b="1" dirty="0">
              <a:latin typeface="Garamond" panose="02020404030301010803" pitchFamily="18" charset="0"/>
            </a:endParaRPr>
          </a:p>
        </p:txBody>
      </p:sp>
      <p:sp>
        <p:nvSpPr>
          <p:cNvPr id="2" name="Dikdörtgen 1"/>
          <p:cNvSpPr/>
          <p:nvPr/>
        </p:nvSpPr>
        <p:spPr>
          <a:xfrm>
            <a:off x="1210614" y="2357767"/>
            <a:ext cx="9972048" cy="2917722"/>
          </a:xfrm>
          <a:prstGeom prst="rect">
            <a:avLst/>
          </a:prstGeom>
        </p:spPr>
        <p:txBody>
          <a:bodyPr wrap="square">
            <a:spAutoFit/>
          </a:bodyPr>
          <a:lstStyle/>
          <a:p>
            <a:pPr marL="457200" indent="-457200">
              <a:lnSpc>
                <a:spcPct val="90000"/>
              </a:lnSpc>
              <a:buFont typeface="Arial" panose="020B0604020202020204" pitchFamily="34" charset="0"/>
              <a:buChar char="•"/>
            </a:pPr>
            <a:r>
              <a:rPr lang="tr-TR" altLang="tr-TR" sz="3200" b="1" dirty="0">
                <a:solidFill>
                  <a:srgbClr val="FF0066"/>
                </a:solidFill>
                <a:latin typeface="Garamond" panose="02020404030301010803" pitchFamily="18" charset="0"/>
              </a:rPr>
              <a:t>Transgenik hayvan ve bitkiler </a:t>
            </a:r>
            <a:r>
              <a:rPr lang="tr-TR" altLang="tr-TR" sz="3200" b="1" dirty="0" smtClean="0">
                <a:solidFill>
                  <a:srgbClr val="FF0066"/>
                </a:solidFill>
                <a:latin typeface="Garamond" panose="02020404030301010803" pitchFamily="18" charset="0"/>
              </a:rPr>
              <a:t>üretmek</a:t>
            </a:r>
          </a:p>
          <a:p>
            <a:pPr>
              <a:lnSpc>
                <a:spcPct val="90000"/>
              </a:lnSpc>
            </a:pPr>
            <a:endParaRPr lang="tr-TR" altLang="tr-TR" sz="3200" b="1" dirty="0">
              <a:solidFill>
                <a:srgbClr val="FF0066"/>
              </a:solidFill>
              <a:latin typeface="Garamond" panose="02020404030301010803" pitchFamily="18" charset="0"/>
            </a:endParaRPr>
          </a:p>
          <a:p>
            <a:pPr>
              <a:lnSpc>
                <a:spcPct val="90000"/>
              </a:lnSpc>
            </a:pPr>
            <a:r>
              <a:rPr lang="tr-TR" altLang="tr-TR" sz="2000" b="1" i="1" dirty="0">
                <a:latin typeface="Garamond" panose="02020404030301010803" pitchFamily="18" charset="0"/>
              </a:rPr>
              <a:t>     </a:t>
            </a:r>
            <a:r>
              <a:rPr lang="tr-TR" altLang="tr-TR" sz="2800" b="1" i="1" dirty="0">
                <a:latin typeface="Garamond" panose="02020404030301010803" pitchFamily="18" charset="0"/>
              </a:rPr>
              <a:t>Transgen: </a:t>
            </a:r>
            <a:r>
              <a:rPr lang="tr-TR" altLang="tr-TR" sz="2800" i="1" dirty="0">
                <a:latin typeface="Garamond" panose="02020404030301010803" pitchFamily="18" charset="0"/>
              </a:rPr>
              <a:t>Yabancı gen (veya DNA)</a:t>
            </a:r>
            <a:endParaRPr lang="tr-TR" altLang="tr-TR" sz="2800" b="1" i="1" dirty="0">
              <a:latin typeface="Garamond" panose="02020404030301010803" pitchFamily="18" charset="0"/>
            </a:endParaRPr>
          </a:p>
          <a:p>
            <a:pPr>
              <a:lnSpc>
                <a:spcPct val="90000"/>
              </a:lnSpc>
            </a:pPr>
            <a:r>
              <a:rPr lang="tr-TR" altLang="tr-TR" sz="2800" b="1" i="1" dirty="0">
                <a:latin typeface="Garamond" panose="02020404030301010803" pitchFamily="18" charset="0"/>
              </a:rPr>
              <a:t>     Transgenik: </a:t>
            </a:r>
            <a:r>
              <a:rPr lang="tr-TR" altLang="tr-TR" sz="2800" i="1" dirty="0">
                <a:latin typeface="Garamond" panose="02020404030301010803" pitchFamily="18" charset="0"/>
              </a:rPr>
              <a:t>Yabancı geni taşıyan organizma</a:t>
            </a:r>
          </a:p>
          <a:p>
            <a:pPr>
              <a:lnSpc>
                <a:spcPct val="90000"/>
              </a:lnSpc>
            </a:pPr>
            <a:r>
              <a:rPr lang="tr-TR" altLang="tr-TR" sz="2800" b="1" dirty="0">
                <a:latin typeface="Garamond" panose="02020404030301010803" pitchFamily="18" charset="0"/>
              </a:rPr>
              <a:t>Transgenik model </a:t>
            </a:r>
            <a:r>
              <a:rPr lang="tr-TR" altLang="tr-TR" sz="2800" b="1" dirty="0" smtClean="0">
                <a:latin typeface="Garamond" panose="02020404030301010803" pitchFamily="18" charset="0"/>
              </a:rPr>
              <a:t>oluşturmak: </a:t>
            </a:r>
            <a:r>
              <a:rPr lang="tr-TR" altLang="tr-TR" sz="2800" dirty="0" smtClean="0">
                <a:latin typeface="Garamond" panose="02020404030301010803" pitchFamily="18" charset="0"/>
              </a:rPr>
              <a:t>Hücrelere </a:t>
            </a:r>
            <a:r>
              <a:rPr lang="tr-TR" altLang="tr-TR" sz="2800" dirty="0">
                <a:latin typeface="Garamond" panose="02020404030301010803" pitchFamily="18" charset="0"/>
              </a:rPr>
              <a:t>yeni </a:t>
            </a:r>
            <a:r>
              <a:rPr lang="tr-TR" altLang="tr-TR" sz="2800" dirty="0" smtClean="0">
                <a:latin typeface="Garamond" panose="02020404030301010803" pitchFamily="18" charset="0"/>
              </a:rPr>
              <a:t>genetik bilgi (bazen DNA bazen RNA) aktarımı  </a:t>
            </a:r>
            <a:r>
              <a:rPr lang="tr-TR" altLang="tr-TR" sz="2800" dirty="0">
                <a:latin typeface="Garamond" panose="02020404030301010803" pitchFamily="18" charset="0"/>
              </a:rPr>
              <a:t>ile farklı özellikler taşıyan organizmaların üretilmesi.</a:t>
            </a:r>
          </a:p>
        </p:txBody>
      </p:sp>
      <p:sp>
        <p:nvSpPr>
          <p:cNvPr id="6" name="Rectangle 2"/>
          <p:cNvSpPr>
            <a:spLocks noGrp="1" noRot="1" noChangeArrowheads="1"/>
          </p:cNvSpPr>
          <p:nvPr>
            <p:ph type="title"/>
          </p:nvPr>
        </p:nvSpPr>
        <p:spPr>
          <a:xfrm>
            <a:off x="838200" y="365125"/>
            <a:ext cx="10515600" cy="1325563"/>
          </a:xfrm>
        </p:spPr>
        <p:style>
          <a:lnRef idx="1">
            <a:schemeClr val="accent4"/>
          </a:lnRef>
          <a:fillRef idx="2">
            <a:schemeClr val="accent4"/>
          </a:fillRef>
          <a:effectRef idx="1">
            <a:schemeClr val="accent4"/>
          </a:effectRef>
          <a:fontRef idx="minor">
            <a:schemeClr val="dk1"/>
          </a:fontRef>
        </p:style>
        <p:txBody>
          <a:bodyPr>
            <a:normAutofit/>
          </a:bodyPr>
          <a:lstStyle/>
          <a:p>
            <a:pPr eaLnBrk="1" hangingPunct="1">
              <a:defRPr/>
            </a:pPr>
            <a:r>
              <a:rPr lang="tr-TR" sz="3600" b="1" dirty="0" smtClean="0">
                <a:solidFill>
                  <a:schemeClr val="hlink"/>
                </a:solidFill>
                <a:effectLst>
                  <a:outerShdw blurRad="38100" dist="38100" dir="2700000" algn="tl">
                    <a:srgbClr val="000000">
                      <a:alpha val="43137"/>
                    </a:srgbClr>
                  </a:outerShdw>
                </a:effectLst>
                <a:latin typeface="Garamond" pitchFamily="18" charset="0"/>
              </a:rPr>
              <a:t>Diğer Genetik Mühendisliği Uygulamaları -2</a:t>
            </a:r>
            <a:endParaRPr lang="tr-TR" sz="3600" b="1" dirty="0">
              <a:solidFill>
                <a:schemeClr val="hlink"/>
              </a:solidFill>
              <a:effectLst>
                <a:outerShdw blurRad="38100" dist="38100" dir="2700000" algn="tl">
                  <a:srgbClr val="000000">
                    <a:alpha val="43137"/>
                  </a:srgbClr>
                </a:outerShdw>
              </a:effectLst>
              <a:latin typeface="Garamond" pitchFamily="18" charset="0"/>
            </a:endParaRPr>
          </a:p>
        </p:txBody>
      </p:sp>
      <p:sp>
        <p:nvSpPr>
          <p:cNvPr id="4" name="Dikdörtgen 3"/>
          <p:cNvSpPr/>
          <p:nvPr/>
        </p:nvSpPr>
        <p:spPr>
          <a:xfrm>
            <a:off x="3302833" y="5433541"/>
            <a:ext cx="6096000" cy="1015663"/>
          </a:xfrm>
          <a:prstGeom prst="rect">
            <a:avLst/>
          </a:prstGeom>
        </p:spPr>
        <p:txBody>
          <a:bodyPr>
            <a:spAutoFit/>
          </a:bodyPr>
          <a:lstStyle/>
          <a:p>
            <a:pPr lvl="1"/>
            <a:r>
              <a:rPr lang="tr-TR" altLang="tr-TR" sz="2000" dirty="0"/>
              <a:t>Gen nakavtı (knockout gene)</a:t>
            </a:r>
          </a:p>
          <a:p>
            <a:pPr lvl="1"/>
            <a:r>
              <a:rPr lang="tr-TR" altLang="tr-TR" sz="2000" dirty="0"/>
              <a:t>İlaç üretimi</a:t>
            </a:r>
          </a:p>
          <a:p>
            <a:pPr lvl="1"/>
            <a:r>
              <a:rPr lang="tr-TR" altLang="tr-TR" sz="2000" dirty="0"/>
              <a:t>Gen tedavisi</a:t>
            </a:r>
          </a:p>
        </p:txBody>
      </p:sp>
    </p:spTree>
    <p:extLst>
      <p:ext uri="{BB962C8B-B14F-4D97-AF65-F5344CB8AC3E}">
        <p14:creationId xmlns:p14="http://schemas.microsoft.com/office/powerpoint/2010/main" val="798087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313544" y="416550"/>
            <a:ext cx="10515600" cy="4351338"/>
          </a:xfrm>
        </p:spPr>
        <p:txBody>
          <a:bodyPr/>
          <a:lstStyle/>
          <a:p>
            <a:pPr marL="0" indent="0">
              <a:buNone/>
            </a:pPr>
            <a:r>
              <a:rPr lang="tr-TR" altLang="tr-TR" b="1" dirty="0" smtClean="0">
                <a:solidFill>
                  <a:schemeClr val="hlink"/>
                </a:solidFill>
                <a:latin typeface="Garamond" panose="02020404030301010803" pitchFamily="18" charset="0"/>
              </a:rPr>
              <a:t>Transgenik hayvan oluşturma yöntemleri;</a:t>
            </a:r>
          </a:p>
          <a:p>
            <a:pPr marL="609600" indent="-609600">
              <a:buNone/>
            </a:pPr>
            <a:endParaRPr lang="tr-TR" altLang="tr-TR" b="1" dirty="0" smtClean="0">
              <a:solidFill>
                <a:schemeClr val="hlink"/>
              </a:solidFill>
              <a:latin typeface="Garamond" panose="02020404030301010803" pitchFamily="18" charset="0"/>
            </a:endParaRPr>
          </a:p>
          <a:p>
            <a:pPr marL="609600" indent="-609600">
              <a:buNone/>
            </a:pPr>
            <a:r>
              <a:rPr lang="tr-TR" altLang="tr-TR" b="1" dirty="0" smtClean="0">
                <a:latin typeface="Garamond" panose="02020404030301010803" pitchFamily="18" charset="0"/>
              </a:rPr>
              <a:t>1-   Döllenmiş yumurtaya gen transferi ile transgenik hayvan (fare) üretimi</a:t>
            </a:r>
          </a:p>
          <a:p>
            <a:pPr marL="609600" indent="-609600">
              <a:buNone/>
            </a:pPr>
            <a:r>
              <a:rPr lang="tr-TR" altLang="tr-TR" dirty="0" smtClean="0">
                <a:latin typeface="Garamond" panose="02020404030301010803" pitchFamily="18" charset="0"/>
              </a:rPr>
              <a:t> </a:t>
            </a:r>
          </a:p>
          <a:p>
            <a:pPr marL="609600" indent="-609600">
              <a:buNone/>
            </a:pPr>
            <a:r>
              <a:rPr lang="tr-TR" altLang="tr-TR" b="1" dirty="0" smtClean="0">
                <a:latin typeface="Garamond" panose="02020404030301010803" pitchFamily="18" charset="0"/>
              </a:rPr>
              <a:t>2-   Embriyonik kök hücrelerine (EKH) gen transferi ile transgenik hayvan (fare) üretimi</a:t>
            </a:r>
            <a:r>
              <a:rPr lang="tr-TR" altLang="tr-TR" dirty="0" smtClean="0">
                <a:latin typeface="Garamond" panose="02020404030301010803" pitchFamily="18" charset="0"/>
              </a:rPr>
              <a:t> </a:t>
            </a:r>
          </a:p>
        </p:txBody>
      </p:sp>
    </p:spTree>
    <p:extLst>
      <p:ext uri="{BB962C8B-B14F-4D97-AF65-F5344CB8AC3E}">
        <p14:creationId xmlns:p14="http://schemas.microsoft.com/office/powerpoint/2010/main" val="162741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541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591875" y="-47029"/>
            <a:ext cx="7097649" cy="923330"/>
          </a:xfrm>
          <a:prstGeom prst="rect">
            <a:avLst/>
          </a:prstGeom>
          <a:noFill/>
        </p:spPr>
        <p:txBody>
          <a:bodyPr wrap="none" lIns="91440" tIns="45720" rIns="91440" bIns="45720">
            <a:spAutoFit/>
          </a:bodyPr>
          <a:lstStyle/>
          <a:p>
            <a:pPr algn="ctr"/>
            <a:r>
              <a:rPr lang="tr-TR" sz="5400" b="1" dirty="0">
                <a:ln w="9525">
                  <a:solidFill>
                    <a:schemeClr val="bg1"/>
                  </a:solidFill>
                  <a:prstDash val="solid"/>
                </a:ln>
                <a:effectLst>
                  <a:outerShdw blurRad="12700" dist="38100" dir="2700000" algn="tl" rotWithShape="0">
                    <a:schemeClr val="bg1">
                      <a:lumMod val="50000"/>
                    </a:schemeClr>
                  </a:outerShdw>
                </a:effectLst>
              </a:rPr>
              <a:t>Organizma Klonlama???</a:t>
            </a:r>
          </a:p>
        </p:txBody>
      </p:sp>
      <p:sp>
        <p:nvSpPr>
          <p:cNvPr id="2" name="İçerik Yer Tutucusu 1"/>
          <p:cNvSpPr>
            <a:spLocks noGrp="1"/>
          </p:cNvSpPr>
          <p:nvPr>
            <p:ph sz="quarter" idx="2"/>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sp>
        <p:nvSpPr>
          <p:cNvPr id="4" name="İçerik Yer Tutucusu 3"/>
          <p:cNvSpPr>
            <a:spLocks noGrp="1"/>
          </p:cNvSpPr>
          <p:nvPr>
            <p:ph sz="quarter" idx="3"/>
          </p:nvPr>
        </p:nvSpPr>
        <p:spPr/>
        <p:txBody>
          <a:bodyPr/>
          <a:lstStyle/>
          <a:p>
            <a:endParaRPr lang="tr-TR"/>
          </a:p>
        </p:txBody>
      </p:sp>
      <p:sp>
        <p:nvSpPr>
          <p:cNvPr id="5" name="İçerik Yer Tutucusu 4"/>
          <p:cNvSpPr>
            <a:spLocks noGrp="1"/>
          </p:cNvSpPr>
          <p:nvPr>
            <p:ph sz="quarter" idx="4"/>
          </p:nvPr>
        </p:nvSpPr>
        <p:spPr/>
        <p:txBody>
          <a:bodyPr/>
          <a:lstStyle/>
          <a:p>
            <a:endParaRPr lang="tr-TR"/>
          </a:p>
        </p:txBody>
      </p:sp>
    </p:spTree>
    <p:extLst>
      <p:ext uri="{BB962C8B-B14F-4D97-AF65-F5344CB8AC3E}">
        <p14:creationId xmlns:p14="http://schemas.microsoft.com/office/powerpoint/2010/main" val="1829161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022"/>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2135189" y="620714"/>
            <a:ext cx="8137525"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692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021"/>
          <p:cNvPicPr>
            <a:picLocks noChangeAspect="1" noChangeArrowheads="1"/>
          </p:cNvPicPr>
          <p:nvPr/>
        </p:nvPicPr>
        <p:blipFill>
          <a:blip r:embed="rId2">
            <a:lum contrast="30000"/>
            <a:extLst>
              <a:ext uri="{28A0092B-C50C-407E-A947-70E740481C1C}">
                <a14:useLocalDpi xmlns:a14="http://schemas.microsoft.com/office/drawing/2010/main" val="0"/>
              </a:ext>
            </a:extLst>
          </a:blip>
          <a:srcRect l="9096" t="22311" r="17014" b="22937"/>
          <a:stretch>
            <a:fillRect/>
          </a:stretch>
        </p:blipFill>
        <p:spPr bwMode="auto">
          <a:xfrm>
            <a:off x="2279650" y="260350"/>
            <a:ext cx="7704138"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407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sz="quarter"/>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sp>
        <p:nvSpPr>
          <p:cNvPr id="4" name="İçerik Yer Tutucusu 3"/>
          <p:cNvSpPr>
            <a:spLocks noGrp="1"/>
          </p:cNvSpPr>
          <p:nvPr>
            <p:ph sz="quarter" idx="2"/>
          </p:nvPr>
        </p:nvSpPr>
        <p:spPr/>
        <p:txBody>
          <a:bodyPr/>
          <a:lstStyle/>
          <a:p>
            <a:endParaRPr lang="tr-TR"/>
          </a:p>
        </p:txBody>
      </p:sp>
      <p:sp>
        <p:nvSpPr>
          <p:cNvPr id="5" name="İçerik Yer Tutucusu 4"/>
          <p:cNvSpPr>
            <a:spLocks noGrp="1"/>
          </p:cNvSpPr>
          <p:nvPr>
            <p:ph sz="quarter" idx="3"/>
          </p:nvPr>
        </p:nvSpPr>
        <p:spPr/>
        <p:txBody>
          <a:bodyPr/>
          <a:lstStyle/>
          <a:p>
            <a:endParaRPr lang="tr-TR"/>
          </a:p>
        </p:txBody>
      </p:sp>
      <p:sp>
        <p:nvSpPr>
          <p:cNvPr id="6" name="İçerik Yer Tutucusu 5"/>
          <p:cNvSpPr>
            <a:spLocks noGrp="1"/>
          </p:cNvSpPr>
          <p:nvPr>
            <p:ph sz="quarter" idx="4"/>
          </p:nvPr>
        </p:nvSpPr>
        <p:spPr/>
        <p:txBody>
          <a:bodyPr/>
          <a:lstStyle/>
          <a:p>
            <a:endParaRPr lang="tr-TR"/>
          </a:p>
        </p:txBody>
      </p:sp>
      <p:sp>
        <p:nvSpPr>
          <p:cNvPr id="8" name="Rectangle 9"/>
          <p:cNvSpPr txBox="1">
            <a:spLocks noRot="1" noChangeArrowheads="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altLang="tr-TR" smtClean="0">
                <a:latin typeface="Garamond" panose="02020404030301010803" pitchFamily="18" charset="0"/>
              </a:rPr>
              <a:t>Mikroenjeksiyon</a:t>
            </a:r>
          </a:p>
        </p:txBody>
      </p:sp>
    </p:spTree>
    <p:extLst>
      <p:ext uri="{BB962C8B-B14F-4D97-AF65-F5344CB8AC3E}">
        <p14:creationId xmlns:p14="http://schemas.microsoft.com/office/powerpoint/2010/main" val="3971128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Rot="1" noChangeArrowheads="1"/>
          </p:cNvSpPr>
          <p:nvPr>
            <p:ph type="title"/>
          </p:nvPr>
        </p:nvSpPr>
        <p:spPr/>
        <p:txBody>
          <a:bodyPr/>
          <a:lstStyle/>
          <a:p>
            <a:pPr eaLnBrk="1" hangingPunct="1"/>
            <a:endParaRPr lang="tr-TR" altLang="tr-TR" smtClean="0"/>
          </a:p>
        </p:txBody>
      </p:sp>
      <p:sp>
        <p:nvSpPr>
          <p:cNvPr id="174083" name="Rectangle 3"/>
          <p:cNvSpPr>
            <a:spLocks noGrp="1" noChangeArrowheads="1"/>
          </p:cNvSpPr>
          <p:nvPr>
            <p:ph type="body" sz="half" idx="1"/>
          </p:nvPr>
        </p:nvSpPr>
        <p:spPr>
          <a:xfrm>
            <a:off x="609600" y="1857778"/>
            <a:ext cx="5533623" cy="4525963"/>
          </a:xfrm>
        </p:spPr>
        <p:txBody>
          <a:bodyPr/>
          <a:lstStyle/>
          <a:p>
            <a:pPr eaLnBrk="1" hangingPunct="1"/>
            <a:r>
              <a:rPr lang="tr-TR" altLang="tr-TR" b="1" dirty="0" smtClean="0">
                <a:solidFill>
                  <a:schemeClr val="hlink"/>
                </a:solidFill>
                <a:latin typeface="Garamond" panose="02020404030301010803" pitchFamily="18" charset="0"/>
              </a:rPr>
              <a:t>Dolly </a:t>
            </a:r>
          </a:p>
          <a:p>
            <a:pPr eaLnBrk="1" hangingPunct="1">
              <a:buFont typeface="Wingdings" panose="05000000000000000000" pitchFamily="2" charset="2"/>
              <a:buNone/>
            </a:pPr>
            <a:r>
              <a:rPr lang="tr-TR" altLang="tr-TR" b="1" dirty="0" smtClean="0">
                <a:latin typeface="Garamond" panose="02020404030301010803" pitchFamily="18" charset="0"/>
              </a:rPr>
              <a:t>    1996 da  Keith Campbell and Ian Wilmut  tarfından Roslin enstitüsünde, (Edinburgh, İskoçya) da klonlandı</a:t>
            </a:r>
          </a:p>
        </p:txBody>
      </p:sp>
      <p:sp>
        <p:nvSpPr>
          <p:cNvPr id="2" name="İçerik Yer Tutucusu 1"/>
          <p:cNvSpPr>
            <a:spLocks noGrp="1"/>
          </p:cNvSpPr>
          <p:nvPr>
            <p:ph sz="half" idx="2"/>
          </p:nvPr>
        </p:nvSpPr>
        <p:spPr/>
        <p:txBody>
          <a:bodyPr/>
          <a:lstStyle/>
          <a:p>
            <a:endParaRPr lang="tr-TR"/>
          </a:p>
        </p:txBody>
      </p:sp>
    </p:spTree>
    <p:extLst>
      <p:ext uri="{BB962C8B-B14F-4D97-AF65-F5344CB8AC3E}">
        <p14:creationId xmlns:p14="http://schemas.microsoft.com/office/powerpoint/2010/main" val="1957411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pPr eaLnBrk="1" hangingPunct="1">
              <a:defRPr/>
            </a:pPr>
            <a:r>
              <a:rPr lang="tr-TR" sz="3600" b="1" dirty="0" smtClean="0">
                <a:solidFill>
                  <a:schemeClr val="hlink"/>
                </a:solidFill>
                <a:effectLst>
                  <a:outerShdw blurRad="38100" dist="38100" dir="2700000" algn="tl">
                    <a:srgbClr val="000000">
                      <a:alpha val="43137"/>
                    </a:srgbClr>
                  </a:outerShdw>
                </a:effectLst>
                <a:latin typeface="Garamond" pitchFamily="18" charset="0"/>
              </a:rPr>
              <a:t>Diğer Genetik Mühendisliği Uygulamaları -1</a:t>
            </a:r>
            <a:endParaRPr lang="tr-TR" sz="3600" b="1" dirty="0">
              <a:solidFill>
                <a:schemeClr val="hlink"/>
              </a:solidFill>
              <a:effectLst>
                <a:outerShdw blurRad="38100" dist="38100" dir="2700000" algn="tl">
                  <a:srgbClr val="000000">
                    <a:alpha val="43137"/>
                  </a:srgbClr>
                </a:outerShdw>
              </a:effectLst>
              <a:latin typeface="Garamond" pitchFamily="18" charset="0"/>
            </a:endParaRPr>
          </a:p>
        </p:txBody>
      </p:sp>
      <p:sp>
        <p:nvSpPr>
          <p:cNvPr id="124931" name="Rectangle 3"/>
          <p:cNvSpPr>
            <a:spLocks noGrp="1" noChangeArrowheads="1"/>
          </p:cNvSpPr>
          <p:nvPr>
            <p:ph type="body" idx="1"/>
          </p:nvPr>
        </p:nvSpPr>
        <p:spPr>
          <a:xfrm>
            <a:off x="1524000" y="1974955"/>
            <a:ext cx="9144000" cy="4525963"/>
          </a:xfrm>
        </p:spPr>
        <p:txBody>
          <a:bodyPr/>
          <a:lstStyle/>
          <a:p>
            <a:pPr marL="609600" indent="-609600"/>
            <a:r>
              <a:rPr lang="tr-TR" altLang="tr-TR" sz="3200" b="1" dirty="0" smtClean="0">
                <a:solidFill>
                  <a:srgbClr val="FF0066"/>
                </a:solidFill>
                <a:latin typeface="Garamond" panose="02020404030301010803" pitchFamily="18" charset="0"/>
              </a:rPr>
              <a:t>DNA - nukleotid dizisinin saptanması</a:t>
            </a:r>
            <a:r>
              <a:rPr lang="tr-TR" altLang="tr-TR" sz="3200" b="1" dirty="0" smtClean="0">
                <a:latin typeface="Garamond" panose="02020404030301010803" pitchFamily="18" charset="0"/>
              </a:rPr>
              <a:t> </a:t>
            </a:r>
          </a:p>
          <a:p>
            <a:pPr marL="609600" indent="-609600">
              <a:buNone/>
            </a:pPr>
            <a:endParaRPr lang="tr-TR" altLang="tr-TR" dirty="0" smtClean="0">
              <a:latin typeface="Garamond" panose="02020404030301010803" pitchFamily="18" charset="0"/>
            </a:endParaRPr>
          </a:p>
          <a:p>
            <a:pPr marL="609600" indent="-609600">
              <a:buNone/>
            </a:pPr>
            <a:r>
              <a:rPr lang="tr-TR" altLang="tr-TR" dirty="0" smtClean="0">
                <a:latin typeface="Garamond" panose="02020404030301010803" pitchFamily="18" charset="0"/>
              </a:rPr>
              <a:t> </a:t>
            </a:r>
            <a:r>
              <a:rPr lang="tr-TR" altLang="tr-TR" dirty="0">
                <a:latin typeface="Century Gothic" panose="020B0502020202020204" pitchFamily="34" charset="0"/>
              </a:rPr>
              <a:t>Enzimatik Yöntem (Sanger Yöntemi)</a:t>
            </a:r>
          </a:p>
          <a:p>
            <a:pPr marL="609600" indent="-609600">
              <a:buNone/>
            </a:pPr>
            <a:r>
              <a:rPr lang="tr-TR" altLang="tr-TR" dirty="0">
                <a:latin typeface="Century Gothic" panose="020B0502020202020204" pitchFamily="34" charset="0"/>
              </a:rPr>
              <a:t> Kimyasal yöntem   (Maxam-Gilbert Yöntemi)</a:t>
            </a:r>
          </a:p>
        </p:txBody>
      </p:sp>
    </p:spTree>
    <p:extLst>
      <p:ext uri="{BB962C8B-B14F-4D97-AF65-F5344CB8AC3E}">
        <p14:creationId xmlns:p14="http://schemas.microsoft.com/office/powerpoint/2010/main" val="4143347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endParaRPr lang="tr-TR" altLang="tr-TR" smtClean="0"/>
          </a:p>
        </p:txBody>
      </p:sp>
      <p:pic>
        <p:nvPicPr>
          <p:cNvPr id="727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1488" y="831850"/>
            <a:ext cx="8469312"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041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tr-TR" altLang="tr-TR" smtClean="0"/>
          </a:p>
        </p:txBody>
      </p:sp>
    </p:spTree>
    <p:extLst>
      <p:ext uri="{BB962C8B-B14F-4D97-AF65-F5344CB8AC3E}">
        <p14:creationId xmlns:p14="http://schemas.microsoft.com/office/powerpoint/2010/main" val="1222562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A027448.png"/>
          <p:cNvPicPr>
            <a:picLocks noGrp="1" noChangeAspect="1"/>
          </p:cNvPicPr>
          <p:nvPr>
            <p:ph idx="1"/>
          </p:nvPr>
        </p:nvPicPr>
        <p:blipFill>
          <a:blip r:embed="rId2" cstate="print">
            <a:extLst>
              <a:ext uri="{28A0092B-C50C-407E-A947-70E740481C1C}">
                <a14:useLocalDpi xmlns:a14="http://schemas.microsoft.com/office/drawing/2010/main" val="0"/>
              </a:ext>
            </a:extLst>
          </a:blip>
          <a:srcRect l="-60962" r="-60962"/>
          <a:stretch>
            <a:fillRect/>
          </a:stretch>
        </p:blipFill>
        <p:spPr>
          <a:xfrm>
            <a:off x="209862" y="1594073"/>
            <a:ext cx="3398436" cy="2247287"/>
          </a:xfrm>
        </p:spPr>
      </p:pic>
      <p:sp>
        <p:nvSpPr>
          <p:cNvPr id="67587" name="Title 4"/>
          <p:cNvSpPr>
            <a:spLocks noGrp="1"/>
          </p:cNvSpPr>
          <p:nvPr>
            <p:ph type="title"/>
          </p:nvPr>
        </p:nvSpPr>
        <p:spPr/>
        <p:txBody>
          <a:bodyPr/>
          <a:lstStyle/>
          <a:p>
            <a:r>
              <a:rPr lang="tr-TR" altLang="tr-TR" dirty="0" smtClean="0"/>
              <a:t>Klon Köpek </a:t>
            </a:r>
            <a:endParaRPr lang="en-US" altLang="tr-TR" dirty="0" smtClean="0"/>
          </a:p>
        </p:txBody>
      </p:sp>
      <p:pic>
        <p:nvPicPr>
          <p:cNvPr id="6" name="Picture 5" descr="AA02744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3384" y="1409077"/>
            <a:ext cx="1254741" cy="153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A02744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1876" y="1213251"/>
            <a:ext cx="849554" cy="103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674557" y="5272773"/>
            <a:ext cx="10679243" cy="1200329"/>
          </a:xfrm>
          <a:prstGeom prst="rect">
            <a:avLst/>
          </a:prstGeom>
        </p:spPr>
        <p:txBody>
          <a:bodyPr wrap="square">
            <a:spAutoFit/>
          </a:bodyPr>
          <a:lstStyle/>
          <a:p>
            <a:r>
              <a:rPr lang="tr-TR" sz="2400" dirty="0" smtClean="0">
                <a:solidFill>
                  <a:srgbClr val="252525"/>
                </a:solidFill>
                <a:latin typeface="Arial" panose="020B0604020202020204" pitchFamily="34" charset="0"/>
              </a:rPr>
              <a:t>«</a:t>
            </a:r>
            <a:r>
              <a:rPr lang="en-US" sz="2400" dirty="0" err="1" smtClean="0">
                <a:solidFill>
                  <a:srgbClr val="252525"/>
                </a:solidFill>
                <a:latin typeface="Arial" panose="020B0604020202020204" pitchFamily="34" charset="0"/>
              </a:rPr>
              <a:t>Snuppy</a:t>
            </a:r>
            <a:r>
              <a:rPr lang="tr-TR" sz="2400" dirty="0" smtClean="0">
                <a:solidFill>
                  <a:srgbClr val="252525"/>
                </a:solidFill>
                <a:latin typeface="Arial" panose="020B0604020202020204" pitchFamily="34" charset="0"/>
              </a:rPr>
              <a:t>»</a:t>
            </a:r>
            <a:r>
              <a:rPr lang="en-US" sz="2400" dirty="0" smtClean="0">
                <a:solidFill>
                  <a:srgbClr val="252525"/>
                </a:solidFill>
                <a:latin typeface="Arial" panose="020B0604020202020204" pitchFamily="34" charset="0"/>
              </a:rPr>
              <a:t> </a:t>
            </a:r>
            <a:r>
              <a:rPr lang="tr-TR" sz="2400" dirty="0" smtClean="0">
                <a:solidFill>
                  <a:srgbClr val="252525"/>
                </a:solidFill>
                <a:latin typeface="Arial" panose="020B0604020202020204" pitchFamily="34" charset="0"/>
              </a:rPr>
              <a:t>2005 yılında Kore’de doğdu. </a:t>
            </a:r>
            <a:r>
              <a:rPr lang="en-US" sz="2400" dirty="0" smtClean="0">
                <a:solidFill>
                  <a:srgbClr val="252525"/>
                </a:solidFill>
                <a:latin typeface="Arial" panose="020B0604020202020204" pitchFamily="34" charset="0"/>
              </a:rPr>
              <a:t>Seoul </a:t>
            </a:r>
            <a:r>
              <a:rPr lang="en-US" sz="2400" dirty="0">
                <a:solidFill>
                  <a:srgbClr val="252525"/>
                </a:solidFill>
                <a:latin typeface="Arial" panose="020B0604020202020204" pitchFamily="34" charset="0"/>
              </a:rPr>
              <a:t>National University (SNU) </a:t>
            </a:r>
            <a:r>
              <a:rPr lang="tr-TR" sz="2400" dirty="0" smtClean="0">
                <a:solidFill>
                  <a:srgbClr val="252525"/>
                </a:solidFill>
                <a:latin typeface="Arial" panose="020B0604020202020204" pitchFamily="34" charset="0"/>
              </a:rPr>
              <a:t>ilk harfleri  ve puppy (yavru köpek) kelimesi birleştirilerek isimlendirildi. </a:t>
            </a:r>
          </a:p>
          <a:p>
            <a:r>
              <a:rPr lang="tr-TR" sz="2400" dirty="0" smtClean="0">
                <a:solidFill>
                  <a:srgbClr val="252525"/>
                </a:solidFill>
                <a:latin typeface="Arial" panose="020B0604020202020204" pitchFamily="34" charset="0"/>
              </a:rPr>
              <a:t>3 yaşındaki bir Afgan tazısının deri hücresinden klonlandı.</a:t>
            </a:r>
            <a:endParaRPr lang="tr-TR" sz="2400" dirty="0"/>
          </a:p>
        </p:txBody>
      </p:sp>
      <p:pic>
        <p:nvPicPr>
          <p:cNvPr id="5" name="Resim 4"/>
          <p:cNvPicPr>
            <a:picLocks noChangeAspect="1"/>
          </p:cNvPicPr>
          <p:nvPr/>
        </p:nvPicPr>
        <p:blipFill>
          <a:blip r:embed="rId5"/>
          <a:stretch>
            <a:fillRect/>
          </a:stretch>
        </p:blipFill>
        <p:spPr>
          <a:xfrm>
            <a:off x="6519011" y="1507984"/>
            <a:ext cx="2055363" cy="3309483"/>
          </a:xfrm>
          <a:prstGeom prst="rect">
            <a:avLst/>
          </a:prstGeom>
        </p:spPr>
      </p:pic>
    </p:spTree>
    <p:extLst>
      <p:ext uri="{BB962C8B-B14F-4D97-AF65-F5344CB8AC3E}">
        <p14:creationId xmlns:p14="http://schemas.microsoft.com/office/powerpoint/2010/main" val="3759500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1905000" y="2819400"/>
            <a:ext cx="2362200" cy="685800"/>
          </a:xfrm>
        </p:spPr>
        <p:txBody>
          <a:bodyPr>
            <a:normAutofit fontScale="90000"/>
          </a:bodyPr>
          <a:lstStyle/>
          <a:p>
            <a:r>
              <a:rPr lang="en-US" altLang="tr-TR" smtClean="0"/>
              <a:t>ANDi</a:t>
            </a:r>
          </a:p>
        </p:txBody>
      </p:sp>
      <p:sp>
        <p:nvSpPr>
          <p:cNvPr id="68611" name="Text Box 1027"/>
          <p:cNvSpPr txBox="1">
            <a:spLocks noChangeArrowheads="1"/>
          </p:cNvSpPr>
          <p:nvPr/>
        </p:nvSpPr>
        <p:spPr bwMode="auto">
          <a:xfrm>
            <a:off x="374754" y="4929188"/>
            <a:ext cx="1064301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tr-TR" altLang="tr-TR" sz="2800" dirty="0" smtClean="0">
                <a:latin typeface="times" panose="02020603050405020304" pitchFamily="18" charset="0"/>
              </a:rPr>
              <a:t>2001 yılında genetik mühendisliği ilk klon primat elde edildi. </a:t>
            </a:r>
          </a:p>
          <a:p>
            <a:r>
              <a:rPr lang="tr-TR" altLang="tr-TR" sz="2800" dirty="0" smtClean="0">
                <a:latin typeface="times" panose="02020603050405020304" pitchFamily="18" charset="0"/>
              </a:rPr>
              <a:t>İsmi ANDi (inserted DNA kısalt, tersten oku) </a:t>
            </a:r>
          </a:p>
          <a:p>
            <a:r>
              <a:rPr lang="tr-TR" altLang="tr-TR" sz="2800" dirty="0" smtClean="0">
                <a:latin typeface="times" panose="02020603050405020304" pitchFamily="18" charset="0"/>
              </a:rPr>
              <a:t>Karanlıkta parlayan deniz anasından gen aktarılmış bir </a:t>
            </a:r>
            <a:r>
              <a:rPr lang="en-US" altLang="tr-TR" sz="2800" dirty="0" smtClean="0">
                <a:latin typeface="times" panose="02020603050405020304" pitchFamily="18" charset="0"/>
              </a:rPr>
              <a:t>rhesus </a:t>
            </a:r>
            <a:r>
              <a:rPr lang="tr-TR" altLang="tr-TR" sz="2800" dirty="0" smtClean="0">
                <a:latin typeface="times" panose="02020603050405020304" pitchFamily="18" charset="0"/>
              </a:rPr>
              <a:t>maymunuydu</a:t>
            </a:r>
            <a:endParaRPr lang="en-US" altLang="tr-TR" sz="2800" dirty="0"/>
          </a:p>
        </p:txBody>
      </p:sp>
    </p:spTree>
    <p:extLst>
      <p:ext uri="{BB962C8B-B14F-4D97-AF65-F5344CB8AC3E}">
        <p14:creationId xmlns:p14="http://schemas.microsoft.com/office/powerpoint/2010/main" val="3101394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endParaRPr lang="tr-TR" altLang="tr-TR" smtClean="0"/>
          </a:p>
        </p:txBody>
      </p:sp>
      <p:pic>
        <p:nvPicPr>
          <p:cNvPr id="73731" name="Picture 3" descr="C:\Documents and Settings\lauba\My Documents\My Pictures\caroon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286" y="1027197"/>
            <a:ext cx="7684216" cy="541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887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İçerik Yer Tutucusu 2"/>
          <p:cNvSpPr>
            <a:spLocks noGrp="1"/>
          </p:cNvSpPr>
          <p:nvPr>
            <p:ph idx="1"/>
          </p:nvPr>
        </p:nvSpPr>
        <p:spPr>
          <a:xfrm>
            <a:off x="361681" y="250956"/>
            <a:ext cx="10515600" cy="4351338"/>
          </a:xfrm>
        </p:spPr>
        <p:txBody>
          <a:bodyPr>
            <a:normAutofit/>
          </a:bodyPr>
          <a:lstStyle/>
          <a:p>
            <a:r>
              <a:rPr lang="tr-TR" altLang="tr-TR" sz="4400" dirty="0" smtClean="0"/>
              <a:t>DNA’nın yapısı</a:t>
            </a:r>
          </a:p>
        </p:txBody>
      </p:sp>
      <p:sp>
        <p:nvSpPr>
          <p:cNvPr id="53251" name="Metin kutusu 3"/>
          <p:cNvSpPr txBox="1">
            <a:spLocks noChangeArrowheads="1"/>
          </p:cNvSpPr>
          <p:nvPr/>
        </p:nvSpPr>
        <p:spPr bwMode="auto">
          <a:xfrm>
            <a:off x="640227" y="1720597"/>
            <a:ext cx="1114394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000000"/>
                </a:solidFill>
                <a:latin typeface="Bradley Hand ITC TT-Bold" pitchFamily="34" charset="0"/>
              </a:defRPr>
            </a:lvl1pPr>
            <a:lvl2pPr marL="742950" indent="-285750">
              <a:defRPr sz="3200">
                <a:solidFill>
                  <a:srgbClr val="000000"/>
                </a:solidFill>
                <a:latin typeface="Bradley Hand ITC TT-Bold" pitchFamily="34" charset="0"/>
              </a:defRPr>
            </a:lvl2pPr>
            <a:lvl3pPr marL="1143000" indent="-228600">
              <a:defRPr sz="3200">
                <a:solidFill>
                  <a:srgbClr val="000000"/>
                </a:solidFill>
                <a:latin typeface="Bradley Hand ITC TT-Bold" pitchFamily="34" charset="0"/>
              </a:defRPr>
            </a:lvl3pPr>
            <a:lvl4pPr marL="1600200" indent="-228600">
              <a:defRPr sz="3200">
                <a:solidFill>
                  <a:srgbClr val="000000"/>
                </a:solidFill>
                <a:latin typeface="Bradley Hand ITC TT-Bold" pitchFamily="34" charset="0"/>
              </a:defRPr>
            </a:lvl4pPr>
            <a:lvl5pPr marL="2057400" indent="-228600">
              <a:defRPr sz="3200">
                <a:solidFill>
                  <a:srgbClr val="000000"/>
                </a:solidFill>
                <a:latin typeface="Bradley Hand ITC TT-Bold" pitchFamily="34" charset="0"/>
              </a:defRPr>
            </a:lvl5pPr>
            <a:lvl6pPr marL="2514600" indent="-228600" eaLnBrk="0" fontAlgn="base" hangingPunct="0">
              <a:spcBef>
                <a:spcPct val="0"/>
              </a:spcBef>
              <a:spcAft>
                <a:spcPct val="0"/>
              </a:spcAft>
              <a:defRPr sz="3200">
                <a:solidFill>
                  <a:srgbClr val="000000"/>
                </a:solidFill>
                <a:latin typeface="Bradley Hand ITC TT-Bold" pitchFamily="34" charset="0"/>
              </a:defRPr>
            </a:lvl6pPr>
            <a:lvl7pPr marL="2971800" indent="-228600" eaLnBrk="0" fontAlgn="base" hangingPunct="0">
              <a:spcBef>
                <a:spcPct val="0"/>
              </a:spcBef>
              <a:spcAft>
                <a:spcPct val="0"/>
              </a:spcAft>
              <a:defRPr sz="3200">
                <a:solidFill>
                  <a:srgbClr val="000000"/>
                </a:solidFill>
                <a:latin typeface="Bradley Hand ITC TT-Bold" pitchFamily="34" charset="0"/>
              </a:defRPr>
            </a:lvl7pPr>
            <a:lvl8pPr marL="3429000" indent="-228600" eaLnBrk="0" fontAlgn="base" hangingPunct="0">
              <a:spcBef>
                <a:spcPct val="0"/>
              </a:spcBef>
              <a:spcAft>
                <a:spcPct val="0"/>
              </a:spcAft>
              <a:defRPr sz="3200">
                <a:solidFill>
                  <a:srgbClr val="000000"/>
                </a:solidFill>
                <a:latin typeface="Bradley Hand ITC TT-Bold" pitchFamily="34" charset="0"/>
              </a:defRPr>
            </a:lvl8pPr>
            <a:lvl9pPr marL="3886200" indent="-228600" eaLnBrk="0" fontAlgn="base" hangingPunct="0">
              <a:spcBef>
                <a:spcPct val="0"/>
              </a:spcBef>
              <a:spcAft>
                <a:spcPct val="0"/>
              </a:spcAft>
              <a:defRPr sz="3200">
                <a:solidFill>
                  <a:srgbClr val="000000"/>
                </a:solidFill>
                <a:latin typeface="Bradley Hand ITC TT-Bold" pitchFamily="34" charset="0"/>
              </a:defRPr>
            </a:lvl9pPr>
          </a:lstStyle>
          <a:p>
            <a:r>
              <a:rPr lang="tr-TR" altLang="tr-TR" sz="2880" dirty="0"/>
              <a:t>Bir nükleotidin  5' ucunda bulunan </a:t>
            </a:r>
            <a:r>
              <a:rPr lang="tr-TR" altLang="tr-TR" sz="2880" dirty="0">
                <a:hlinkClick r:id="rId2" tooltip="Fosfat"/>
              </a:rPr>
              <a:t>fosfat</a:t>
            </a:r>
            <a:r>
              <a:rPr lang="tr-TR" altLang="tr-TR" sz="2880" dirty="0"/>
              <a:t> grubuna başka bir nükleotidin 3' hidroksil grubu bağlanırsa  </a:t>
            </a:r>
            <a:r>
              <a:rPr lang="tr-TR" altLang="tr-TR" sz="2880" dirty="0">
                <a:hlinkClick r:id="rId3" tooltip="Fosfodiester bağı"/>
              </a:rPr>
              <a:t>fosfodiester bağı</a:t>
            </a:r>
            <a:r>
              <a:rPr lang="tr-TR" altLang="tr-TR" sz="2880" dirty="0"/>
              <a:t> oluşur. DNA’nın sentez yönü bu yüzden 5’     3'</a:t>
            </a:r>
          </a:p>
        </p:txBody>
      </p:sp>
      <p:cxnSp>
        <p:nvCxnSpPr>
          <p:cNvPr id="53253" name="Düz Ok Bağlayıcısı 8"/>
          <p:cNvCxnSpPr>
            <a:cxnSpLocks noChangeShapeType="1"/>
          </p:cNvCxnSpPr>
          <p:nvPr/>
        </p:nvCxnSpPr>
        <p:spPr bwMode="auto">
          <a:xfrm>
            <a:off x="6321743" y="2194560"/>
            <a:ext cx="445770" cy="0"/>
          </a:xfrm>
          <a:prstGeom prst="straightConnector1">
            <a:avLst/>
          </a:prstGeom>
          <a:noFill/>
          <a:ln w="47625" algn="ctr">
            <a:solidFill>
              <a:srgbClr val="002060"/>
            </a:solidFill>
            <a:round/>
            <a:headEnd/>
            <a:tailEnd type="triangle" w="med" len="med"/>
          </a:ln>
        </p:spPr>
      </p:cxnSp>
    </p:spTree>
    <p:extLst>
      <p:ext uri="{BB962C8B-B14F-4D97-AF65-F5344CB8AC3E}">
        <p14:creationId xmlns:p14="http://schemas.microsoft.com/office/powerpoint/2010/main" val="252230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p:txBody>
          <a:bodyPr/>
          <a:lstStyle/>
          <a:p>
            <a:endParaRPr lang="tr-TR" altLang="tr-TR" smtClean="0"/>
          </a:p>
        </p:txBody>
      </p:sp>
      <p:sp>
        <p:nvSpPr>
          <p:cNvPr id="52227" name="2 İçerik Yer Tutucusu"/>
          <p:cNvSpPr>
            <a:spLocks noGrp="1"/>
          </p:cNvSpPr>
          <p:nvPr>
            <p:ph idx="1"/>
          </p:nvPr>
        </p:nvSpPr>
        <p:spPr/>
        <p:txBody>
          <a:bodyPr/>
          <a:lstStyle/>
          <a:p>
            <a:endParaRPr lang="tr-TR" altLang="tr-TR" smtClean="0"/>
          </a:p>
        </p:txBody>
      </p:sp>
      <p:cxnSp>
        <p:nvCxnSpPr>
          <p:cNvPr id="6" name="5 Düz Ok Bağlayıcısı"/>
          <p:cNvCxnSpPr/>
          <p:nvPr/>
        </p:nvCxnSpPr>
        <p:spPr>
          <a:xfrm flipV="1">
            <a:off x="5157312" y="2853214"/>
            <a:ext cx="2810351" cy="330041"/>
          </a:xfrm>
          <a:prstGeom prst="straightConnector1">
            <a:avLst/>
          </a:prstGeom>
          <a:ln w="41275">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809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27597" y="0"/>
            <a:ext cx="10515600" cy="1325563"/>
          </a:xfrm>
        </p:spPr>
        <p:txBody>
          <a:bodyPr>
            <a:normAutofit/>
          </a:bodyPr>
          <a:lstStyle/>
          <a:p>
            <a:r>
              <a:rPr lang="tr-TR" sz="2800" dirty="0">
                <a:solidFill>
                  <a:srgbClr val="FF0066"/>
                </a:solidFill>
                <a:latin typeface="Calibri" panose="020F0502020204030204" pitchFamily="34" charset="0"/>
                <a:ea typeface="MS PGothic" panose="020B0600070205080204" pitchFamily="34" charset="-128"/>
                <a:cs typeface="+mn-cs"/>
              </a:rPr>
              <a:t>MAXAM-GILBERT DNA dizileme metodu</a:t>
            </a:r>
          </a:p>
        </p:txBody>
      </p:sp>
      <p:sp>
        <p:nvSpPr>
          <p:cNvPr id="4" name="Rectangle 1"/>
          <p:cNvSpPr>
            <a:spLocks noGrp="1" noChangeArrowheads="1"/>
          </p:cNvSpPr>
          <p:nvPr>
            <p:ph idx="1"/>
          </p:nvPr>
        </p:nvSpPr>
        <p:spPr bwMode="auto">
          <a:xfrm>
            <a:off x="503349" y="1045679"/>
            <a:ext cx="10636876"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Bu metot;</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2000" dirty="0">
                <a:latin typeface="Arial" panose="020B0604020202020204" pitchFamily="34" charset="0"/>
                <a:ea typeface="Times New Roman" panose="02020603050405020304" pitchFamily="18" charset="0"/>
              </a:rPr>
              <a:t>-</a:t>
            </a:r>
            <a:r>
              <a:rPr kumimoji="0" lang="tr-TR" altLang="tr-T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baz-spesifik-kimyasallar yardımıyla, DNA’da yer alan bazı nükleotit bölgelerinde şeker-fosfat iskeletinde rastgele kırılmalar oluşturulmasına dayanır</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hidrazin, </a:t>
            </a:r>
            <a:r>
              <a:rPr kumimoji="0" lang="tr-TR" altLang="tr-TR" sz="20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dimetil sülfat</a:t>
            </a:r>
            <a:r>
              <a:rPr kumimoji="0" lang="tr-TR" altLang="tr-T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ya da formik asit kullanılarak bazlar değişikliğe uğratılır ve daha sonra piperidin yardımıyla degişikliğe uğramış nükleotitlerin bulunduğu noktalardan DNA zinciri kırılır.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Bu yöntemde;</a:t>
            </a:r>
          </a:p>
          <a:p>
            <a:pPr marL="0" marR="0" lvl="0" indent="0" algn="just" defTabSz="914400" rtl="0" eaLnBrk="0" fontAlgn="base" latinLnBrk="0" hangingPunct="0">
              <a:lnSpc>
                <a:spcPct val="100000"/>
              </a:lnSpc>
              <a:spcBef>
                <a:spcPct val="0"/>
              </a:spcBef>
              <a:spcAft>
                <a:spcPct val="0"/>
              </a:spcAft>
              <a:buClrTx/>
              <a:buSzTx/>
              <a:buFontTx/>
              <a:buNone/>
              <a:tabLst/>
            </a:pPr>
            <a:r>
              <a:rPr lang="tr-TR" altLang="tr-TR" sz="2000" dirty="0">
                <a:latin typeface="Arial" panose="020B0604020202020204" pitchFamily="34" charset="0"/>
                <a:ea typeface="Times New Roman" panose="02020603050405020304" pitchFamily="18" charset="0"/>
              </a:rPr>
              <a:t>-</a:t>
            </a:r>
            <a:r>
              <a:rPr kumimoji="0" lang="tr-TR" altLang="tr-T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nükleotit dizisi saptanacak olan DNA önce 5’ ucundan 32P ile işaretlenir.</a:t>
            </a:r>
          </a:p>
          <a:p>
            <a:pPr marR="0" lvl="0" algn="just"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Daha sonra DNA’nın ayrı ayrı A, C, G ya da T nükleotitlerinden kırılması için dört ayrı tüpte değişime uğrama ve kırılma tepkimeleri gerçekleştiriir.</a:t>
            </a:r>
          </a:p>
          <a:p>
            <a:pPr marR="0" lvl="0" algn="just" defTabSz="914400" rtl="0" eaLnBrk="0" fontAlgn="base" latinLnBrk="0" hangingPunct="0">
              <a:lnSpc>
                <a:spcPct val="100000"/>
              </a:lnSpc>
              <a:spcBef>
                <a:spcPct val="0"/>
              </a:spcBef>
              <a:spcAft>
                <a:spcPct val="0"/>
              </a:spcAft>
              <a:buClrTx/>
              <a:buSzTx/>
              <a:buFontTx/>
              <a:buChar char="-"/>
              <a:tabLst/>
            </a:pPr>
            <a:r>
              <a:rPr kumimoji="0" lang="tr-TR" altLang="tr-T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böylece her tüpte farklı nükleotitlerden kırılmış boyları birbirinden farklı DNA parçaları elde edilir. </a:t>
            </a:r>
          </a:p>
          <a:p>
            <a:pPr marR="0" lvl="0" algn="just" defTabSz="914400" rtl="0" eaLnBrk="0" fontAlgn="base" latinLnBrk="0" hangingPunct="0">
              <a:lnSpc>
                <a:spcPct val="100000"/>
              </a:lnSpc>
              <a:spcBef>
                <a:spcPct val="0"/>
              </a:spcBef>
              <a:spcAft>
                <a:spcPct val="0"/>
              </a:spcAft>
              <a:buClrTx/>
              <a:buSzTx/>
              <a:buFontTx/>
              <a:buChar char="-"/>
              <a:tabLst/>
            </a:pPr>
            <a:endParaRPr kumimoji="0" lang="tr-TR" altLang="tr-T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Elde edilen DNA parçacıkları, yüksek çözünürlükte poliakrilamid jel elektroforezi ile küçükten büyüğe doğru ilerleyerek birbirlerinden ayrılmakta ve otoradyografi uygulanarak DNA bantları görünür hale getirilmektedir </a:t>
            </a: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665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53" y="134062"/>
            <a:ext cx="5350789" cy="3550042"/>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879" y="2743500"/>
            <a:ext cx="6473606" cy="39445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280452" y="1417937"/>
            <a:ext cx="15578066" cy="58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02015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ChangeArrowheads="1"/>
          </p:cNvSpPr>
          <p:nvPr/>
        </p:nvSpPr>
        <p:spPr bwMode="auto">
          <a:xfrm>
            <a:off x="1524000" y="260350"/>
            <a:ext cx="65896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800" dirty="0" smtClean="0">
                <a:solidFill>
                  <a:srgbClr val="FF0066"/>
                </a:solidFill>
              </a:rPr>
              <a:t>SANGER DNA </a:t>
            </a:r>
            <a:r>
              <a:rPr lang="tr-TR" altLang="tr-TR" sz="2800" dirty="0">
                <a:solidFill>
                  <a:srgbClr val="FF0066"/>
                </a:solidFill>
              </a:rPr>
              <a:t>dizileme yöntemi</a:t>
            </a:r>
            <a:r>
              <a:rPr lang="en-US" altLang="tr-TR" sz="2400" dirty="0"/>
              <a:t> </a:t>
            </a:r>
            <a:endParaRPr lang="tr-TR" altLang="tr-TR" sz="2400" dirty="0"/>
          </a:p>
        </p:txBody>
      </p:sp>
    </p:spTree>
    <p:extLst>
      <p:ext uri="{BB962C8B-B14F-4D97-AF65-F5344CB8AC3E}">
        <p14:creationId xmlns:p14="http://schemas.microsoft.com/office/powerpoint/2010/main" val="2017540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İçerik Yer Tutucusu 2"/>
          <p:cNvSpPr>
            <a:spLocks noGrp="1"/>
          </p:cNvSpPr>
          <p:nvPr>
            <p:ph idx="1"/>
          </p:nvPr>
        </p:nvSpPr>
        <p:spPr>
          <a:xfrm>
            <a:off x="361681" y="250956"/>
            <a:ext cx="10515600" cy="4351338"/>
          </a:xfrm>
        </p:spPr>
        <p:txBody>
          <a:bodyPr>
            <a:normAutofit/>
          </a:bodyPr>
          <a:lstStyle/>
          <a:p>
            <a:r>
              <a:rPr lang="tr-TR" altLang="tr-TR" sz="4400" dirty="0" smtClean="0"/>
              <a:t>DNA’nın yapısına tekrar bakarsak…</a:t>
            </a:r>
          </a:p>
        </p:txBody>
      </p:sp>
      <p:sp>
        <p:nvSpPr>
          <p:cNvPr id="53251" name="Metin kutusu 3"/>
          <p:cNvSpPr txBox="1">
            <a:spLocks noChangeArrowheads="1"/>
          </p:cNvSpPr>
          <p:nvPr/>
        </p:nvSpPr>
        <p:spPr bwMode="auto">
          <a:xfrm>
            <a:off x="640227" y="1720597"/>
            <a:ext cx="1114394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000000"/>
                </a:solidFill>
                <a:latin typeface="Bradley Hand ITC TT-Bold" pitchFamily="34" charset="0"/>
              </a:defRPr>
            </a:lvl1pPr>
            <a:lvl2pPr marL="742950" indent="-285750">
              <a:defRPr sz="3200">
                <a:solidFill>
                  <a:srgbClr val="000000"/>
                </a:solidFill>
                <a:latin typeface="Bradley Hand ITC TT-Bold" pitchFamily="34" charset="0"/>
              </a:defRPr>
            </a:lvl2pPr>
            <a:lvl3pPr marL="1143000" indent="-228600">
              <a:defRPr sz="3200">
                <a:solidFill>
                  <a:srgbClr val="000000"/>
                </a:solidFill>
                <a:latin typeface="Bradley Hand ITC TT-Bold" pitchFamily="34" charset="0"/>
              </a:defRPr>
            </a:lvl3pPr>
            <a:lvl4pPr marL="1600200" indent="-228600">
              <a:defRPr sz="3200">
                <a:solidFill>
                  <a:srgbClr val="000000"/>
                </a:solidFill>
                <a:latin typeface="Bradley Hand ITC TT-Bold" pitchFamily="34" charset="0"/>
              </a:defRPr>
            </a:lvl4pPr>
            <a:lvl5pPr marL="2057400" indent="-228600">
              <a:defRPr sz="3200">
                <a:solidFill>
                  <a:srgbClr val="000000"/>
                </a:solidFill>
                <a:latin typeface="Bradley Hand ITC TT-Bold" pitchFamily="34" charset="0"/>
              </a:defRPr>
            </a:lvl5pPr>
            <a:lvl6pPr marL="2514600" indent="-228600" eaLnBrk="0" fontAlgn="base" hangingPunct="0">
              <a:spcBef>
                <a:spcPct val="0"/>
              </a:spcBef>
              <a:spcAft>
                <a:spcPct val="0"/>
              </a:spcAft>
              <a:defRPr sz="3200">
                <a:solidFill>
                  <a:srgbClr val="000000"/>
                </a:solidFill>
                <a:latin typeface="Bradley Hand ITC TT-Bold" pitchFamily="34" charset="0"/>
              </a:defRPr>
            </a:lvl6pPr>
            <a:lvl7pPr marL="2971800" indent="-228600" eaLnBrk="0" fontAlgn="base" hangingPunct="0">
              <a:spcBef>
                <a:spcPct val="0"/>
              </a:spcBef>
              <a:spcAft>
                <a:spcPct val="0"/>
              </a:spcAft>
              <a:defRPr sz="3200">
                <a:solidFill>
                  <a:srgbClr val="000000"/>
                </a:solidFill>
                <a:latin typeface="Bradley Hand ITC TT-Bold" pitchFamily="34" charset="0"/>
              </a:defRPr>
            </a:lvl7pPr>
            <a:lvl8pPr marL="3429000" indent="-228600" eaLnBrk="0" fontAlgn="base" hangingPunct="0">
              <a:spcBef>
                <a:spcPct val="0"/>
              </a:spcBef>
              <a:spcAft>
                <a:spcPct val="0"/>
              </a:spcAft>
              <a:defRPr sz="3200">
                <a:solidFill>
                  <a:srgbClr val="000000"/>
                </a:solidFill>
                <a:latin typeface="Bradley Hand ITC TT-Bold" pitchFamily="34" charset="0"/>
              </a:defRPr>
            </a:lvl8pPr>
            <a:lvl9pPr marL="3886200" indent="-228600" eaLnBrk="0" fontAlgn="base" hangingPunct="0">
              <a:spcBef>
                <a:spcPct val="0"/>
              </a:spcBef>
              <a:spcAft>
                <a:spcPct val="0"/>
              </a:spcAft>
              <a:defRPr sz="3200">
                <a:solidFill>
                  <a:srgbClr val="000000"/>
                </a:solidFill>
                <a:latin typeface="Bradley Hand ITC TT-Bold" pitchFamily="34" charset="0"/>
              </a:defRPr>
            </a:lvl9pPr>
          </a:lstStyle>
          <a:p>
            <a:r>
              <a:rPr lang="tr-TR" altLang="tr-TR" sz="2880" dirty="0"/>
              <a:t>Bir nükleotidin  5' ucunda bulunan </a:t>
            </a:r>
            <a:r>
              <a:rPr lang="tr-TR" altLang="tr-TR" sz="2880" dirty="0">
                <a:hlinkClick r:id="rId2" tooltip="Fosfat"/>
              </a:rPr>
              <a:t>fosfat</a:t>
            </a:r>
            <a:r>
              <a:rPr lang="tr-TR" altLang="tr-TR" sz="2880" dirty="0"/>
              <a:t> grubuna başka bir nükleotidin 3' hidroksil grubu bağlanırsa  </a:t>
            </a:r>
            <a:r>
              <a:rPr lang="tr-TR" altLang="tr-TR" sz="2880" dirty="0">
                <a:hlinkClick r:id="rId3" tooltip="Fosfodiester bağı"/>
              </a:rPr>
              <a:t>fosfodiester bağı</a:t>
            </a:r>
            <a:r>
              <a:rPr lang="tr-TR" altLang="tr-TR" sz="2880" dirty="0"/>
              <a:t> oluşur. DNA’nın sentez yönü bu yüzden 5’     3'</a:t>
            </a:r>
          </a:p>
        </p:txBody>
      </p:sp>
      <p:pic>
        <p:nvPicPr>
          <p:cNvPr id="53252" name="Picture 6" descr="http://upload.wikimedia.org/wikipedia/commons/5/54/RNA_chemical_structure_t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670" y="2867077"/>
            <a:ext cx="3536157" cy="347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253" name="Düz Ok Bağlayıcısı 8"/>
          <p:cNvCxnSpPr>
            <a:cxnSpLocks noChangeShapeType="1"/>
          </p:cNvCxnSpPr>
          <p:nvPr/>
        </p:nvCxnSpPr>
        <p:spPr bwMode="auto">
          <a:xfrm>
            <a:off x="6321743" y="2194560"/>
            <a:ext cx="445770" cy="0"/>
          </a:xfrm>
          <a:prstGeom prst="straightConnector1">
            <a:avLst/>
          </a:prstGeom>
          <a:noFill/>
          <a:ln w="47625" algn="ctr">
            <a:solidFill>
              <a:srgbClr val="002060"/>
            </a:solidFill>
            <a:round/>
            <a:headEnd/>
            <a:tailEnd type="triangle" w="med" len="med"/>
          </a:ln>
        </p:spPr>
      </p:cxnSp>
    </p:spTree>
    <p:extLst>
      <p:ext uri="{BB962C8B-B14F-4D97-AF65-F5344CB8AC3E}">
        <p14:creationId xmlns:p14="http://schemas.microsoft.com/office/powerpoint/2010/main" val="428010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44" y="228600"/>
            <a:ext cx="4404574" cy="6560004"/>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197" y="457200"/>
            <a:ext cx="4708232" cy="66221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4" name="Rectangle 4"/>
          <p:cNvSpPr>
            <a:spLocks noChangeArrowheads="1"/>
          </p:cNvSpPr>
          <p:nvPr/>
        </p:nvSpPr>
        <p:spPr bwMode="auto">
          <a:xfrm>
            <a:off x="0" y="3790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941053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472</Words>
  <Application>Microsoft Office PowerPoint</Application>
  <PresentationFormat>Geniş ekran</PresentationFormat>
  <Paragraphs>57</Paragraphs>
  <Slides>24</Slides>
  <Notes>3</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24</vt:i4>
      </vt:variant>
    </vt:vector>
  </HeadingPairs>
  <TitlesOfParts>
    <vt:vector size="38" baseType="lpstr">
      <vt:lpstr>ＭＳ Ｐゴシック</vt:lpstr>
      <vt:lpstr>ＭＳ Ｐゴシック</vt:lpstr>
      <vt:lpstr>Arial</vt:lpstr>
      <vt:lpstr>Bradley Hand ITC TT-Bold</vt:lpstr>
      <vt:lpstr>Calibri</vt:lpstr>
      <vt:lpstr>Calibri Light</vt:lpstr>
      <vt:lpstr>Century Gothic</vt:lpstr>
      <vt:lpstr>Chiller</vt:lpstr>
      <vt:lpstr>Garamond</vt:lpstr>
      <vt:lpstr>Tahoma</vt:lpstr>
      <vt:lpstr>times</vt:lpstr>
      <vt:lpstr>Times New Roman</vt:lpstr>
      <vt:lpstr>Wingdings</vt:lpstr>
      <vt:lpstr>Office Teması</vt:lpstr>
      <vt:lpstr>PowerPoint Sunusu</vt:lpstr>
      <vt:lpstr>Diğer Genetik Mühendisliği Uygulamaları -1</vt:lpstr>
      <vt:lpstr>PowerPoint Sunusu</vt:lpstr>
      <vt:lpstr>PowerPoint Sunusu</vt:lpstr>
      <vt:lpstr>MAXAM-GILBERT DNA dizileme metodu</vt:lpstr>
      <vt:lpstr>PowerPoint Sunusu</vt:lpstr>
      <vt:lpstr>PowerPoint Sunusu</vt:lpstr>
      <vt:lpstr>PowerPoint Sunusu</vt:lpstr>
      <vt:lpstr>PowerPoint Sunusu</vt:lpstr>
      <vt:lpstr>PowerPoint Sunusu</vt:lpstr>
      <vt:lpstr>PowerPoint Sunusu</vt:lpstr>
      <vt:lpstr>Diğer Genetik Mühendisliği Uygulamaları -2</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Klon Köpek </vt:lpstr>
      <vt:lpstr>ANDi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Bengi ÇINAR KUL</dc:creator>
  <cp:lastModifiedBy>Bengi ÇINAR KUL</cp:lastModifiedBy>
  <cp:revision>4</cp:revision>
  <dcterms:created xsi:type="dcterms:W3CDTF">2017-11-06T09:19:26Z</dcterms:created>
  <dcterms:modified xsi:type="dcterms:W3CDTF">2017-11-06T09:23:03Z</dcterms:modified>
</cp:coreProperties>
</file>