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0" r:id="rId5"/>
    <p:sldId id="257"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84" d="100"/>
          <a:sy n="84" d="100"/>
        </p:scale>
        <p:origin x="15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B3CBE49-155E-405F-9CF3-C176EF35BCEA}"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128886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3CBE49-155E-405F-9CF3-C176EF35BCEA}"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3117354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3CBE49-155E-405F-9CF3-C176EF35BCEA}"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3514995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B3CBE49-155E-405F-9CF3-C176EF35BCEA}"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900177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B3CBE49-155E-405F-9CF3-C176EF35BCEA}"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678506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B3CBE49-155E-405F-9CF3-C176EF35BCEA}"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799622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B3CBE49-155E-405F-9CF3-C176EF35BCEA}"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822346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B3CBE49-155E-405F-9CF3-C176EF35BCEA}"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465177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B3CBE49-155E-405F-9CF3-C176EF35BCEA}"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3498184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B3CBE49-155E-405F-9CF3-C176EF35BCEA}"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3948533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B3CBE49-155E-405F-9CF3-C176EF35BCEA}"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340F7D-FB32-487E-A087-18F16A721C2D}" type="slidenum">
              <a:rPr lang="tr-TR" smtClean="0"/>
              <a:t>‹#›</a:t>
            </a:fld>
            <a:endParaRPr lang="tr-TR"/>
          </a:p>
        </p:txBody>
      </p:sp>
    </p:spTree>
    <p:extLst>
      <p:ext uri="{BB962C8B-B14F-4D97-AF65-F5344CB8AC3E}">
        <p14:creationId xmlns:p14="http://schemas.microsoft.com/office/powerpoint/2010/main" val="1886902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3CBE49-155E-405F-9CF3-C176EF35BCEA}" type="datetimeFigureOut">
              <a:rPr lang="tr-TR" smtClean="0"/>
              <a:t>8.3.2018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340F7D-FB32-487E-A087-18F16A721C2D}" type="slidenum">
              <a:rPr lang="tr-TR" smtClean="0"/>
              <a:t>‹#›</a:t>
            </a:fld>
            <a:endParaRPr lang="tr-TR"/>
          </a:p>
        </p:txBody>
      </p:sp>
    </p:spTree>
    <p:extLst>
      <p:ext uri="{BB962C8B-B14F-4D97-AF65-F5344CB8AC3E}">
        <p14:creationId xmlns:p14="http://schemas.microsoft.com/office/powerpoint/2010/main" val="3243913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TÜRK DİLİNDE ADLANDIRMA ÇEKİMİ VE YÖNTEMLERİ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6346558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Türk dilinde isimlerin </a:t>
            </a:r>
            <a:r>
              <a:rPr lang="tr-TR" dirty="0" smtClean="0"/>
              <a:t>belirli </a:t>
            </a:r>
            <a:r>
              <a:rPr lang="tr-TR" dirty="0"/>
              <a:t>çokluğunu ifade etmek için </a:t>
            </a:r>
            <a:r>
              <a:rPr lang="tr-TR" dirty="0" smtClean="0"/>
              <a:t>sadece öbek </a:t>
            </a:r>
            <a:r>
              <a:rPr lang="tr-TR" dirty="0"/>
              <a:t>yönteminden </a:t>
            </a:r>
            <a:r>
              <a:rPr lang="tr-TR" dirty="0" smtClean="0"/>
              <a:t>yararlanılır</a:t>
            </a:r>
            <a:r>
              <a:rPr lang="tr-TR" dirty="0"/>
              <a:t>. Öbek yöntemiyle </a:t>
            </a:r>
            <a:r>
              <a:rPr lang="tr-TR" dirty="0" smtClean="0"/>
              <a:t>belirli </a:t>
            </a:r>
            <a:r>
              <a:rPr lang="tr-TR" dirty="0"/>
              <a:t>çokluk, çokluğu yapılacak isimden önce </a:t>
            </a:r>
            <a:r>
              <a:rPr lang="tr-TR" dirty="0" smtClean="0"/>
              <a:t>sayı adları getirilmek </a:t>
            </a:r>
            <a:r>
              <a:rPr lang="tr-TR" dirty="0"/>
              <a:t>suretiyle yapılır</a:t>
            </a:r>
            <a:r>
              <a:rPr lang="tr-TR" dirty="0" smtClean="0"/>
              <a:t>.</a:t>
            </a:r>
          </a:p>
          <a:p>
            <a:r>
              <a:rPr lang="tr-TR" dirty="0" smtClean="0"/>
              <a:t>Örnekler: iki kitap, beş öğrenci, on kalem vb.</a:t>
            </a:r>
            <a:endParaRPr lang="tr-TR" dirty="0"/>
          </a:p>
          <a:p>
            <a:endParaRPr lang="tr-TR" dirty="0"/>
          </a:p>
        </p:txBody>
      </p:sp>
    </p:spTree>
    <p:extLst>
      <p:ext uri="{BB962C8B-B14F-4D97-AF65-F5344CB8AC3E}">
        <p14:creationId xmlns:p14="http://schemas.microsoft.com/office/powerpoint/2010/main" val="15273518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i="1" dirty="0" smtClean="0"/>
              <a:t>İyelik Kategorisi </a:t>
            </a:r>
            <a:r>
              <a:rPr lang="tr-TR" altLang="tr-TR" i="1" dirty="0"/>
              <a:t>ve </a:t>
            </a:r>
            <a:r>
              <a:rPr lang="tr-TR" altLang="tr-TR" i="1" dirty="0" smtClean="0"/>
              <a:t>İyelik Ekleri</a:t>
            </a: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altLang="tr-TR" i="1" dirty="0"/>
              <a:t>İyelik </a:t>
            </a:r>
            <a:r>
              <a:rPr lang="tr-TR" altLang="tr-TR" dirty="0"/>
              <a:t>ismin kendisine </a:t>
            </a:r>
            <a:r>
              <a:rPr lang="tr-TR" altLang="tr-TR" dirty="0" smtClean="0"/>
              <a:t>bağlı olan </a:t>
            </a:r>
            <a:r>
              <a:rPr lang="tr-TR" altLang="tr-TR" dirty="0"/>
              <a:t>unsurlarla, kendisinin ilgili bu­lunduğu kelimelerle </a:t>
            </a:r>
            <a:r>
              <a:rPr lang="tr-TR" altLang="tr-TR" dirty="0" smtClean="0"/>
              <a:t>sahiplik ilişkisini </a:t>
            </a:r>
            <a:r>
              <a:rPr lang="tr-TR" altLang="tr-TR" dirty="0"/>
              <a:t>ifade eden gramer kategorisidir. İyelik şekli bir bağlılık, bir aidiyet, bir mülkiyet gösterir. İsimlerin iyelik şekli </a:t>
            </a:r>
            <a:r>
              <a:rPr lang="tr-TR" altLang="tr-TR" dirty="0" smtClean="0"/>
              <a:t>dillerde bir veya birden fazla farklı dilbilgisi yöntemleriyle ifade edilir. </a:t>
            </a:r>
            <a:r>
              <a:rPr lang="tr-TR" altLang="tr-TR" dirty="0"/>
              <a:t>Bir çok dilde </a:t>
            </a:r>
            <a:r>
              <a:rPr lang="tr-TR" altLang="tr-TR" dirty="0" smtClean="0"/>
              <a:t>sahiplik </a:t>
            </a:r>
            <a:r>
              <a:rPr lang="tr-TR" altLang="tr-TR" dirty="0"/>
              <a:t>ifadesi </a:t>
            </a:r>
            <a:r>
              <a:rPr lang="tr-TR" altLang="tr-TR" dirty="0" smtClean="0"/>
              <a:t>için öbek yöntemine başvurulurken Türk dilinde hem ekleme hem de öbek yönteminden yararlanılarak iyelik kategorisi  gerçekleştirilir.</a:t>
            </a:r>
            <a:endParaRPr lang="tr-TR" altLang="tr-TR" dirty="0"/>
          </a:p>
          <a:p>
            <a:pPr algn="just"/>
            <a:r>
              <a:rPr lang="tr-TR" altLang="tr-TR" dirty="0" smtClean="0"/>
              <a:t>Ekleme yöntemiyle sahiplik </a:t>
            </a:r>
            <a:r>
              <a:rPr lang="tr-TR" altLang="tr-TR" dirty="0"/>
              <a:t>ifadesi için isimlere iyelik gösteren çekim ekleri getirilir. </a:t>
            </a:r>
            <a:r>
              <a:rPr lang="tr-TR" altLang="tr-TR" dirty="0" smtClean="0"/>
              <a:t>Bu eklere iyelik ekleri denir. Türk dilinde sahiplik </a:t>
            </a:r>
            <a:r>
              <a:rPr lang="tr-TR" altLang="tr-TR" dirty="0"/>
              <a:t>ekleri şahıslara göre ayrı </a:t>
            </a:r>
            <a:r>
              <a:rPr lang="tr-TR" altLang="tr-TR" dirty="0" smtClean="0"/>
              <a:t>ayrıdır. </a:t>
            </a:r>
            <a:endParaRPr lang="tr-TR" altLang="tr-TR" dirty="0"/>
          </a:p>
        </p:txBody>
      </p:sp>
    </p:spTree>
    <p:extLst>
      <p:ext uri="{BB962C8B-B14F-4D97-AF65-F5344CB8AC3E}">
        <p14:creationId xmlns:p14="http://schemas.microsoft.com/office/powerpoint/2010/main" val="33153407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İyelik Ekleri Tablosu</a:t>
            </a:r>
            <a:endParaRPr lang="tr-TR"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21536" y="1600200"/>
            <a:ext cx="6500928"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44612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Öbek yöntemiyle iyelik ifadesinde sahip olan varlığın adı veya ad yerine bir şekilde </a:t>
            </a:r>
            <a:r>
              <a:rPr lang="tr-TR" dirty="0" err="1" smtClean="0"/>
              <a:t>kulanılan</a:t>
            </a:r>
            <a:r>
              <a:rPr lang="tr-TR" dirty="0" smtClean="0"/>
              <a:t> zamir ekli ilgi halinde, sahip olunan varlığın adlandırması ise iyelik eki olmaksızın öbekte yer alır.</a:t>
            </a:r>
          </a:p>
          <a:p>
            <a:r>
              <a:rPr lang="tr-TR" dirty="0" smtClean="0"/>
              <a:t>Örnekler: benim kitap, senin ev, bizim topraklar, sizin çocuk vb.</a:t>
            </a:r>
            <a:endParaRPr lang="tr-TR" dirty="0"/>
          </a:p>
        </p:txBody>
      </p:sp>
    </p:spTree>
    <p:extLst>
      <p:ext uri="{BB962C8B-B14F-4D97-AF65-F5344CB8AC3E}">
        <p14:creationId xmlns:p14="http://schemas.microsoft.com/office/powerpoint/2010/main" val="21786726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523699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r>
              <a:rPr lang="tr-TR" sz="2600" dirty="0" smtClean="0"/>
              <a:t>Dildeki soyut veya somut varlık ve hareket adlandırmaları olan isimler ve fiiller ile bunların yerine kullanılabilen zamirler, söz öbeğinde veya cümlede kullanış sahasına çıktıklarında sayı, sahiplik, durum, soru, çatı, zaman, kip gibi çeşitli dilbilgisi kategorilerinde bulunurlar. İsimlerin, zamirlerin ve fiillerin </a:t>
            </a:r>
            <a:r>
              <a:rPr lang="tr-TR" sz="2600" dirty="0"/>
              <a:t>söz öbeğinde veya cümlede kullanış sahasına </a:t>
            </a:r>
            <a:r>
              <a:rPr lang="tr-TR" sz="2600" dirty="0" smtClean="0"/>
              <a:t>çıkarılırken çeşitli biçimlere sokulurlar. İşte İsimlerin, zamirlerin ve fiillerin çeşitli biçimlere sokulmasına </a:t>
            </a:r>
            <a:r>
              <a:rPr lang="tr-TR" sz="2600" i="1" dirty="0" smtClean="0"/>
              <a:t>adlandırma çekimi</a:t>
            </a:r>
            <a:r>
              <a:rPr lang="tr-TR" sz="2600" dirty="0" smtClean="0"/>
              <a:t> denir.</a:t>
            </a:r>
          </a:p>
        </p:txBody>
      </p:sp>
    </p:spTree>
    <p:extLst>
      <p:ext uri="{BB962C8B-B14F-4D97-AF65-F5344CB8AC3E}">
        <p14:creationId xmlns:p14="http://schemas.microsoft.com/office/powerpoint/2010/main" val="668361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Sözden büyük </a:t>
            </a:r>
            <a:r>
              <a:rPr lang="tr-TR" altLang="tr-TR" dirty="0"/>
              <a:t>büyük dil birlikleri olan kelime öbekleri ve cümlelerin kuruluşu esas itibariyle adlandırma çekimi ile gerçekleştirilir. </a:t>
            </a:r>
            <a:r>
              <a:rPr lang="tr-TR" dirty="0"/>
              <a:t>Adlandırma çekimi Türk dilinde öncelikle ekleme yöntemiyle yapılır. </a:t>
            </a:r>
            <a:endParaRPr lang="tr-TR" dirty="0" smtClean="0"/>
          </a:p>
          <a:p>
            <a:pPr algn="just"/>
            <a:r>
              <a:rPr lang="tr-TR" altLang="tr-TR" dirty="0"/>
              <a:t>Çekim ekleri, ulandıkları adlandırmalardan yeni adlandırmalar oluşturmaz.</a:t>
            </a:r>
          </a:p>
          <a:p>
            <a:pPr algn="just"/>
            <a:r>
              <a:rPr lang="tr-TR" altLang="tr-TR" dirty="0"/>
              <a:t>Çekim eklerinin kullanış sahaları yapım eklerinden çok geniştir.</a:t>
            </a:r>
          </a:p>
          <a:p>
            <a:pPr algn="just"/>
            <a:r>
              <a:rPr lang="tr-TR" altLang="tr-TR" dirty="0"/>
              <a:t>İsim olsun fiil olsun bütün kök ve gövdelere çekim eki getirilebilir. Fakat yapım ekleri kök ve gövdelerde ayni genişlikte kullanılmaz. Ayni cins iki kök ve gövdeden birinin aldığı bir yapım ekini diğerinin almadığı görülür. </a:t>
            </a:r>
          </a:p>
          <a:p>
            <a:pPr algn="just">
              <a:lnSpc>
                <a:spcPct val="90000"/>
              </a:lnSpc>
            </a:pPr>
            <a:r>
              <a:rPr lang="tr-TR" altLang="tr-TR" dirty="0"/>
              <a:t>Çekim ekleri kelimelerde en sonra gelen eklerdir. Bir kelimede çekim eki yapım ekinden önce gelemez.</a:t>
            </a:r>
          </a:p>
          <a:p>
            <a:pPr algn="just">
              <a:lnSpc>
                <a:spcPct val="90000"/>
              </a:lnSpc>
            </a:pPr>
            <a:r>
              <a:rPr lang="tr-TR" altLang="tr-TR" dirty="0"/>
              <a:t>Ayni cinsten iki çekim eki üst üste gelemez. Bunun çok nadir görülen bazı istisnaları vardır. Fakat onlarda </a:t>
            </a:r>
            <a:r>
              <a:rPr lang="tr-TR" altLang="tr-TR" dirty="0" err="1"/>
              <a:t>üstüste</a:t>
            </a:r>
            <a:r>
              <a:rPr lang="tr-TR" altLang="tr-TR" dirty="0"/>
              <a:t> gelen çekim eklerin­den birinin çekim </a:t>
            </a:r>
            <a:r>
              <a:rPr lang="tr-TR" altLang="tr-TR" dirty="0" err="1"/>
              <a:t>ekliği</a:t>
            </a:r>
            <a:r>
              <a:rPr lang="tr-TR" altLang="tr-TR" dirty="0"/>
              <a:t> unutulmuş </a:t>
            </a:r>
            <a:r>
              <a:rPr lang="tr-TR" altLang="tr-TR" dirty="0" smtClean="0"/>
              <a:t>demektir</a:t>
            </a:r>
            <a:r>
              <a:rPr lang="tr-TR" altLang="tr-TR" dirty="0"/>
              <a:t>.</a:t>
            </a:r>
            <a:r>
              <a:rPr lang="tr-TR" dirty="0" smtClean="0"/>
              <a:t> </a:t>
            </a:r>
          </a:p>
          <a:p>
            <a:endParaRPr lang="tr-TR" dirty="0"/>
          </a:p>
          <a:p>
            <a:endParaRPr lang="tr-TR" dirty="0"/>
          </a:p>
          <a:p>
            <a:endParaRPr lang="tr-TR" dirty="0"/>
          </a:p>
        </p:txBody>
      </p:sp>
    </p:spTree>
    <p:extLst>
      <p:ext uri="{BB962C8B-B14F-4D97-AF65-F5344CB8AC3E}">
        <p14:creationId xmlns:p14="http://schemas.microsoft.com/office/powerpoint/2010/main" val="28365846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Ekleme yönteminin yanı sıra yardımcı sözler ve yer düzeni yöntemiyle de çekimin gerçekleştirilebildiği görülür.</a:t>
            </a:r>
          </a:p>
          <a:p>
            <a:r>
              <a:rPr lang="tr-TR" dirty="0" smtClean="0"/>
              <a:t>Dildeki adlandırmalar, gerçeklikteki karşılıkları esas alınarak adlar ve fiiller olarak iki esas öbeğe ayrılır. Zamirler ise bu adlandırmaların yerlerine bir şekilde geçebilen bağımsız dil birimleridir.</a:t>
            </a:r>
          </a:p>
          <a:p>
            <a:r>
              <a:rPr lang="tr-TR" dirty="0" smtClean="0"/>
              <a:t>Bu bilgi esasında adlandırmaların kullanış sahasına çıkarılırken çeşitli dilbilgisi kategorilerine sokulması ad </a:t>
            </a:r>
            <a:r>
              <a:rPr lang="tr-TR" dirty="0" err="1" smtClean="0"/>
              <a:t>çekimlenmesi</a:t>
            </a:r>
            <a:r>
              <a:rPr lang="tr-TR" dirty="0" smtClean="0"/>
              <a:t> ve fiil </a:t>
            </a:r>
            <a:r>
              <a:rPr lang="tr-TR" dirty="0" err="1" smtClean="0"/>
              <a:t>çekimlenmesi</a:t>
            </a:r>
            <a:r>
              <a:rPr lang="tr-TR" dirty="0" smtClean="0"/>
              <a:t> başlıkları altında toplanır.</a:t>
            </a:r>
          </a:p>
          <a:p>
            <a:endParaRPr lang="tr-TR" dirty="0"/>
          </a:p>
        </p:txBody>
      </p:sp>
    </p:spTree>
    <p:extLst>
      <p:ext uri="{BB962C8B-B14F-4D97-AF65-F5344CB8AC3E}">
        <p14:creationId xmlns:p14="http://schemas.microsoft.com/office/powerpoint/2010/main" val="4732238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Ad Çekimi</a:t>
            </a:r>
            <a:endParaRPr lang="tr-TR" dirty="0"/>
          </a:p>
        </p:txBody>
      </p:sp>
      <p:sp>
        <p:nvSpPr>
          <p:cNvPr id="3" name="İçerik Yer Tutucusu 2"/>
          <p:cNvSpPr>
            <a:spLocks noGrp="1"/>
          </p:cNvSpPr>
          <p:nvPr>
            <p:ph idx="1"/>
          </p:nvPr>
        </p:nvSpPr>
        <p:spPr/>
        <p:txBody>
          <a:bodyPr/>
          <a:lstStyle/>
          <a:p>
            <a:r>
              <a:rPr lang="tr-TR" dirty="0" smtClean="0"/>
              <a:t>Türk dilinde adla ilgili dilbilgisi kategorileri sayı, iyelik, durum ve sorudur. Bazı dillerde görülen cinsiyet ve belirtme kategorileri Türk dilinde bulunmaz.</a:t>
            </a:r>
          </a:p>
          <a:p>
            <a:r>
              <a:rPr lang="tr-TR" dirty="0" smtClean="0"/>
              <a:t>Türk dilinde bulunan adla ilgili kategorileri oluşturmak için başta ekleme kategorisi olmak üzere çeşitli dilbilgisi yöntemlerinden yararlanılır.</a:t>
            </a:r>
            <a:endParaRPr lang="tr-TR" dirty="0"/>
          </a:p>
        </p:txBody>
      </p:sp>
    </p:spTree>
    <p:extLst>
      <p:ext uri="{BB962C8B-B14F-4D97-AF65-F5344CB8AC3E}">
        <p14:creationId xmlns:p14="http://schemas.microsoft.com/office/powerpoint/2010/main" val="12701162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b="1" i="1" dirty="0" smtClean="0"/>
              <a:t>Sayı Kategorisi </a:t>
            </a:r>
            <a:r>
              <a:rPr lang="tr-TR" altLang="tr-TR" b="1" i="1" dirty="0"/>
              <a:t>ve </a:t>
            </a:r>
            <a:r>
              <a:rPr lang="tr-TR" altLang="tr-TR" b="1" i="1" dirty="0" smtClean="0"/>
              <a:t>Çokluk</a:t>
            </a:r>
            <a:endParaRPr lang="tr-TR" dirty="0"/>
          </a:p>
        </p:txBody>
      </p:sp>
      <p:sp>
        <p:nvSpPr>
          <p:cNvPr id="3" name="İçerik Yer Tutucusu 2"/>
          <p:cNvSpPr>
            <a:spLocks noGrp="1"/>
          </p:cNvSpPr>
          <p:nvPr>
            <p:ph idx="1"/>
          </p:nvPr>
        </p:nvSpPr>
        <p:spPr/>
        <p:txBody>
          <a:bodyPr>
            <a:normAutofit/>
          </a:bodyPr>
          <a:lstStyle/>
          <a:p>
            <a:pPr algn="just">
              <a:lnSpc>
                <a:spcPct val="90000"/>
              </a:lnSpc>
            </a:pPr>
            <a:r>
              <a:rPr lang="tr-TR" altLang="tr-TR" i="1" dirty="0"/>
              <a:t>Sayı </a:t>
            </a:r>
            <a:r>
              <a:rPr lang="tr-TR" altLang="tr-TR" i="1" dirty="0" smtClean="0"/>
              <a:t>kategorisi, </a:t>
            </a:r>
            <a:r>
              <a:rPr lang="tr-TR" altLang="tr-TR" dirty="0" smtClean="0"/>
              <a:t>isimlerde </a:t>
            </a:r>
            <a:r>
              <a:rPr lang="tr-TR" altLang="tr-TR" dirty="0"/>
              <a:t>adet ifade eden gramer kategorisidir. İsimler kullanış sahasına adet bakımından çeşitli şekilde çıkarlar. </a:t>
            </a:r>
            <a:r>
              <a:rPr lang="tr-TR" altLang="tr-TR" dirty="0" smtClean="0"/>
              <a:t>Dillerde isimlerin sayısı teklik veya çokluk biçiminde ifade edilir. Çokluğun belirli ve belirsiz biçimde belirtilebilir.</a:t>
            </a:r>
            <a:endParaRPr lang="tr-TR" altLang="tr-TR" dirty="0"/>
          </a:p>
          <a:p>
            <a:pPr algn="just">
              <a:lnSpc>
                <a:spcPct val="90000"/>
              </a:lnSpc>
            </a:pPr>
            <a:r>
              <a:rPr lang="tr-TR" altLang="tr-TR" dirty="0"/>
              <a:t>İsmin teklik ifade eden şekli tek nesneyi, </a:t>
            </a:r>
            <a:r>
              <a:rPr lang="tr-TR" altLang="tr-TR" dirty="0" smtClean="0"/>
              <a:t>çokluk </a:t>
            </a:r>
            <a:r>
              <a:rPr lang="tr-TR" altLang="tr-TR" dirty="0"/>
              <a:t>ifade eden şekli birden fazla </a:t>
            </a:r>
            <a:r>
              <a:rPr lang="tr-TR" altLang="tr-TR" dirty="0" smtClean="0"/>
              <a:t>varlığı </a:t>
            </a:r>
            <a:r>
              <a:rPr lang="tr-TR" altLang="tr-TR" dirty="0"/>
              <a:t>karşılar. </a:t>
            </a:r>
            <a:endParaRPr lang="tr-TR" altLang="tr-TR" dirty="0" smtClean="0"/>
          </a:p>
          <a:p>
            <a:pPr marL="0" indent="0" algn="just">
              <a:lnSpc>
                <a:spcPct val="90000"/>
              </a:lnSpc>
              <a:buNone/>
            </a:pPr>
            <a:endParaRPr lang="tr-TR" dirty="0"/>
          </a:p>
          <a:p>
            <a:endParaRPr lang="tr-TR" dirty="0"/>
          </a:p>
        </p:txBody>
      </p:sp>
    </p:spTree>
    <p:extLst>
      <p:ext uri="{BB962C8B-B14F-4D97-AF65-F5344CB8AC3E}">
        <p14:creationId xmlns:p14="http://schemas.microsoft.com/office/powerpoint/2010/main" val="29353906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Türk </a:t>
            </a:r>
            <a:r>
              <a:rPr lang="tr-TR" dirty="0" smtClean="0"/>
              <a:t>dilinde, adın teklik şekli için herhangi bir biçimbirim kullanılmaz.</a:t>
            </a:r>
          </a:p>
          <a:p>
            <a:r>
              <a:rPr lang="tr-TR" altLang="tr-TR" dirty="0" smtClean="0"/>
              <a:t>Örnek: </a:t>
            </a:r>
            <a:r>
              <a:rPr lang="tr-TR" altLang="tr-TR" dirty="0" smtClean="0">
                <a:solidFill>
                  <a:srgbClr val="FF0000"/>
                </a:solidFill>
              </a:rPr>
              <a:t>Kelime</a:t>
            </a:r>
            <a:r>
              <a:rPr lang="tr-TR" altLang="tr-TR" dirty="0" smtClean="0"/>
              <a:t> </a:t>
            </a:r>
            <a:r>
              <a:rPr lang="tr-TR" altLang="tr-TR" dirty="0"/>
              <a:t>guruplarının büyük bir </a:t>
            </a:r>
            <a:r>
              <a:rPr lang="tr-TR" altLang="tr-TR" dirty="0">
                <a:solidFill>
                  <a:srgbClr val="FF0000"/>
                </a:solidFill>
              </a:rPr>
              <a:t>kısmı</a:t>
            </a:r>
            <a:r>
              <a:rPr lang="tr-TR" altLang="tr-TR" dirty="0"/>
              <a:t> ile bütün cümlelerde </a:t>
            </a:r>
            <a:r>
              <a:rPr lang="tr-TR" altLang="tr-TR" dirty="0">
                <a:solidFill>
                  <a:srgbClr val="FF0000"/>
                </a:solidFill>
              </a:rPr>
              <a:t>örgüyü</a:t>
            </a:r>
            <a:r>
              <a:rPr lang="tr-TR" altLang="tr-TR" dirty="0"/>
              <a:t> </a:t>
            </a:r>
            <a:r>
              <a:rPr lang="tr-TR" altLang="tr-TR" dirty="0">
                <a:solidFill>
                  <a:srgbClr val="FF0000"/>
                </a:solidFill>
              </a:rPr>
              <a:t>meydana</a:t>
            </a:r>
            <a:r>
              <a:rPr lang="tr-TR" altLang="tr-TR" dirty="0"/>
              <a:t> getiren, </a:t>
            </a:r>
            <a:r>
              <a:rPr lang="tr-TR" altLang="tr-TR" dirty="0">
                <a:solidFill>
                  <a:srgbClr val="FF0000"/>
                </a:solidFill>
              </a:rPr>
              <a:t>kelime</a:t>
            </a:r>
            <a:r>
              <a:rPr lang="tr-TR" altLang="tr-TR" dirty="0"/>
              <a:t> </a:t>
            </a:r>
            <a:r>
              <a:rPr lang="tr-TR" altLang="tr-TR" dirty="0">
                <a:solidFill>
                  <a:srgbClr val="FF0000"/>
                </a:solidFill>
              </a:rPr>
              <a:t>gurubunu</a:t>
            </a:r>
            <a:r>
              <a:rPr lang="tr-TR" altLang="tr-TR" dirty="0"/>
              <a:t> veya </a:t>
            </a:r>
            <a:r>
              <a:rPr lang="tr-TR" altLang="tr-TR" dirty="0">
                <a:solidFill>
                  <a:srgbClr val="FF0000"/>
                </a:solidFill>
              </a:rPr>
              <a:t>cümleyi</a:t>
            </a:r>
            <a:r>
              <a:rPr lang="tr-TR" altLang="tr-TR" dirty="0"/>
              <a:t> </a:t>
            </a:r>
            <a:r>
              <a:rPr lang="tr-TR" altLang="tr-TR" dirty="0">
                <a:solidFill>
                  <a:srgbClr val="FF0000"/>
                </a:solidFill>
              </a:rPr>
              <a:t>ayakta</a:t>
            </a:r>
            <a:r>
              <a:rPr lang="tr-TR" altLang="tr-TR" dirty="0"/>
              <a:t> tutan şey </a:t>
            </a:r>
            <a:r>
              <a:rPr lang="tr-TR" altLang="tr-TR" dirty="0">
                <a:solidFill>
                  <a:srgbClr val="FF0000"/>
                </a:solidFill>
              </a:rPr>
              <a:t>çekim</a:t>
            </a:r>
            <a:r>
              <a:rPr lang="tr-TR" altLang="tr-TR" dirty="0"/>
              <a:t> ek­leridir. Bir </a:t>
            </a:r>
            <a:r>
              <a:rPr lang="tr-TR" altLang="tr-TR" dirty="0">
                <a:solidFill>
                  <a:srgbClr val="FF0000"/>
                </a:solidFill>
              </a:rPr>
              <a:t>kelime</a:t>
            </a:r>
            <a:r>
              <a:rPr lang="tr-TR" altLang="tr-TR" dirty="0"/>
              <a:t> </a:t>
            </a:r>
            <a:r>
              <a:rPr lang="tr-TR" altLang="tr-TR" dirty="0">
                <a:solidFill>
                  <a:srgbClr val="FF0000"/>
                </a:solidFill>
              </a:rPr>
              <a:t>gurubundan</a:t>
            </a:r>
            <a:r>
              <a:rPr lang="tr-TR" altLang="tr-TR" dirty="0"/>
              <a:t> veya </a:t>
            </a:r>
            <a:r>
              <a:rPr lang="tr-TR" altLang="tr-TR" dirty="0">
                <a:solidFill>
                  <a:srgbClr val="FF0000"/>
                </a:solidFill>
              </a:rPr>
              <a:t>cümleden</a:t>
            </a:r>
            <a:r>
              <a:rPr lang="tr-TR" altLang="tr-TR" dirty="0"/>
              <a:t> </a:t>
            </a:r>
            <a:r>
              <a:rPr lang="tr-TR" altLang="tr-TR" dirty="0">
                <a:solidFill>
                  <a:srgbClr val="FF0000"/>
                </a:solidFill>
              </a:rPr>
              <a:t>çekim</a:t>
            </a:r>
            <a:r>
              <a:rPr lang="tr-TR" altLang="tr-TR" dirty="0"/>
              <a:t> ekleri çıkarılırsa ge­riye bir </a:t>
            </a:r>
            <a:r>
              <a:rPr lang="tr-TR" altLang="tr-TR" dirty="0">
                <a:solidFill>
                  <a:srgbClr val="FF0000"/>
                </a:solidFill>
              </a:rPr>
              <a:t>kök</a:t>
            </a:r>
            <a:r>
              <a:rPr lang="tr-TR" altLang="tr-TR" dirty="0"/>
              <a:t> ve </a:t>
            </a:r>
            <a:r>
              <a:rPr lang="tr-TR" altLang="tr-TR" dirty="0">
                <a:solidFill>
                  <a:srgbClr val="FF0000"/>
                </a:solidFill>
              </a:rPr>
              <a:t>gövde</a:t>
            </a:r>
            <a:r>
              <a:rPr lang="tr-TR" altLang="tr-TR" dirty="0"/>
              <a:t> </a:t>
            </a:r>
            <a:r>
              <a:rPr lang="tr-TR" altLang="tr-TR" dirty="0">
                <a:solidFill>
                  <a:srgbClr val="FF0000"/>
                </a:solidFill>
              </a:rPr>
              <a:t>yığını</a:t>
            </a:r>
            <a:r>
              <a:rPr lang="tr-TR" altLang="tr-TR" dirty="0"/>
              <a:t> kalır. </a:t>
            </a:r>
          </a:p>
          <a:p>
            <a:endParaRPr lang="tr-TR" dirty="0"/>
          </a:p>
        </p:txBody>
      </p:sp>
    </p:spTree>
    <p:extLst>
      <p:ext uri="{BB962C8B-B14F-4D97-AF65-F5344CB8AC3E}">
        <p14:creationId xmlns:p14="http://schemas.microsoft.com/office/powerpoint/2010/main" val="471146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Belirsiz çokluk, isimlerin çokluğunun belirsiz olarak ifade edilmesidir. Belirsiz çoklukta isimlerin adeti birden fazladır. Ancak kaç tane olduğu belirgin </a:t>
            </a:r>
            <a:r>
              <a:rPr lang="tr-TR" dirty="0" err="1" smtClean="0"/>
              <a:t>değidir</a:t>
            </a:r>
            <a:r>
              <a:rPr lang="tr-TR" dirty="0" smtClean="0"/>
              <a:t>. Türk dilinde belirsiz çokluğu ifade etmek için hem ekleme hem de öbek yönteminden yararlanılır.  </a:t>
            </a:r>
          </a:p>
          <a:p>
            <a:r>
              <a:rPr lang="tr-TR" dirty="0" smtClean="0"/>
              <a:t>Ekleme yöntemiyle belirsiz çokluk ifade etmek için «-</a:t>
            </a:r>
            <a:r>
              <a:rPr lang="tr-TR" dirty="0" err="1" smtClean="0"/>
              <a:t>lar</a:t>
            </a:r>
            <a:r>
              <a:rPr lang="tr-TR" dirty="0" smtClean="0"/>
              <a:t>/</a:t>
            </a:r>
            <a:r>
              <a:rPr lang="tr-TR" dirty="0" err="1" smtClean="0"/>
              <a:t>ler</a:t>
            </a:r>
            <a:r>
              <a:rPr lang="tr-TR" dirty="0" smtClean="0"/>
              <a:t>» eklerinden yararlanılır.</a:t>
            </a:r>
          </a:p>
          <a:p>
            <a:r>
              <a:rPr lang="tr-TR" dirty="0" smtClean="0"/>
              <a:t>Örnekler: Anne</a:t>
            </a:r>
            <a:r>
              <a:rPr lang="tr-TR" dirty="0" smtClean="0">
                <a:solidFill>
                  <a:srgbClr val="FF0000"/>
                </a:solidFill>
              </a:rPr>
              <a:t>ler</a:t>
            </a:r>
            <a:r>
              <a:rPr lang="tr-TR" dirty="0" smtClean="0"/>
              <a:t> baba</a:t>
            </a:r>
            <a:r>
              <a:rPr lang="tr-TR" dirty="0" smtClean="0">
                <a:solidFill>
                  <a:srgbClr val="FF0000"/>
                </a:solidFill>
              </a:rPr>
              <a:t>lar</a:t>
            </a:r>
            <a:r>
              <a:rPr lang="tr-TR" dirty="0" smtClean="0"/>
              <a:t> çocuk</a:t>
            </a:r>
            <a:r>
              <a:rPr lang="tr-TR" dirty="0" smtClean="0">
                <a:solidFill>
                  <a:srgbClr val="FF0000"/>
                </a:solidFill>
              </a:rPr>
              <a:t>lar</a:t>
            </a:r>
            <a:r>
              <a:rPr lang="tr-TR" dirty="0" smtClean="0"/>
              <a:t>ı gün</a:t>
            </a:r>
            <a:r>
              <a:rPr lang="tr-TR" dirty="0" smtClean="0">
                <a:solidFill>
                  <a:srgbClr val="FF0000"/>
                </a:solidFill>
              </a:rPr>
              <a:t>ler</a:t>
            </a:r>
            <a:r>
              <a:rPr lang="tr-TR" dirty="0" smtClean="0"/>
              <a:t>ce aradı.</a:t>
            </a:r>
            <a:endParaRPr lang="tr-TR" dirty="0"/>
          </a:p>
        </p:txBody>
      </p:sp>
    </p:spTree>
    <p:extLst>
      <p:ext uri="{BB962C8B-B14F-4D97-AF65-F5344CB8AC3E}">
        <p14:creationId xmlns:p14="http://schemas.microsoft.com/office/powerpoint/2010/main" val="2700247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Türk dilinde isimlerin belirsiz çokluğunu ifade etmek için öbek yönteminden de yararlanılır. Öbek yöntemiyle belirsiz çokluk, çokluğu yapılacak isimden önce genelleme ifade eden sözler getirilmek suretiyle yapılır.</a:t>
            </a:r>
          </a:p>
          <a:p>
            <a:r>
              <a:rPr lang="tr-TR" dirty="0" smtClean="0"/>
              <a:t>Örnekler: bir kaç kitap, bir çok insan</a:t>
            </a:r>
            <a:endParaRPr lang="tr-TR" dirty="0"/>
          </a:p>
        </p:txBody>
      </p:sp>
    </p:spTree>
    <p:extLst>
      <p:ext uri="{BB962C8B-B14F-4D97-AF65-F5344CB8AC3E}">
        <p14:creationId xmlns:p14="http://schemas.microsoft.com/office/powerpoint/2010/main" val="1234205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TotalTime>
  <Words>847</Words>
  <Application>Microsoft Office PowerPoint</Application>
  <PresentationFormat>Ekran Gösterisi (4:3)</PresentationFormat>
  <Paragraphs>44</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Calibri</vt:lpstr>
      <vt:lpstr>Ofis Teması</vt:lpstr>
      <vt:lpstr>TÜRK DİLİNDE ADLANDIRMA ÇEKİMİ VE YÖNTEMLERİ</vt:lpstr>
      <vt:lpstr>PowerPoint Sunusu</vt:lpstr>
      <vt:lpstr>PowerPoint Sunusu</vt:lpstr>
      <vt:lpstr>PowerPoint Sunusu</vt:lpstr>
      <vt:lpstr>Ad Çekimi</vt:lpstr>
      <vt:lpstr>Sayı Kategorisi ve Çokluk</vt:lpstr>
      <vt:lpstr>PowerPoint Sunusu</vt:lpstr>
      <vt:lpstr>PowerPoint Sunusu</vt:lpstr>
      <vt:lpstr>PowerPoint Sunusu</vt:lpstr>
      <vt:lpstr>PowerPoint Sunusu</vt:lpstr>
      <vt:lpstr>İyelik Kategorisi ve İyelik Ekleri</vt:lpstr>
      <vt:lpstr>İyelik Ekleri Tablosu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DİLİNDE ADLANDIRMA ÇEKİMİ VE YÖNTEMLERİ</dc:title>
  <dc:creator>ceritoglu</dc:creator>
  <cp:lastModifiedBy>kutbilge</cp:lastModifiedBy>
  <cp:revision>18</cp:revision>
  <dcterms:created xsi:type="dcterms:W3CDTF">2018-02-24T21:17:10Z</dcterms:created>
  <dcterms:modified xsi:type="dcterms:W3CDTF">2018-03-08T10:40:24Z</dcterms:modified>
</cp:coreProperties>
</file>