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89" r:id="rId2"/>
    <p:sldId id="275" r:id="rId3"/>
    <p:sldId id="278" r:id="rId4"/>
    <p:sldId id="280" r:id="rId5"/>
    <p:sldId id="282" r:id="rId6"/>
    <p:sldId id="283" r:id="rId7"/>
    <p:sldId id="284" r:id="rId8"/>
    <p:sldId id="274" r:id="rId9"/>
    <p:sldId id="285" r:id="rId10"/>
    <p:sldId id="286" r:id="rId11"/>
    <p:sldId id="281" r:id="rId12"/>
    <p:sldId id="287" r:id="rId13"/>
    <p:sldId id="28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çalışma istasyonu" initials="çi" lastIdx="1" clrIdx="0">
    <p:extLst>
      <p:ext uri="{19B8F6BF-5375-455C-9EA6-DF929625EA0E}">
        <p15:presenceInfo xmlns:p15="http://schemas.microsoft.com/office/powerpoint/2012/main" userId="çalışma istasyonu"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650" autoAdjust="0"/>
    <p:restoredTop sz="94660"/>
  </p:normalViewPr>
  <p:slideViewPr>
    <p:cSldViewPr snapToGrid="0">
      <p:cViewPr varScale="1">
        <p:scale>
          <a:sx n="87" d="100"/>
          <a:sy n="87" d="100"/>
        </p:scale>
        <p:origin x="756"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D47435-1F61-4666-A47C-F0DB5B66B00D}" type="datetimeFigureOut">
              <a:rPr lang="en-GB" smtClean="0"/>
              <a:pPr/>
              <a:t>23/11/2016</a:t>
            </a:fld>
            <a:endParaRPr lang="en-GB"/>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B67FECA-2015-4015-A5BA-6C7AF726935F}" type="slidenum">
              <a:rPr lang="en-GB" smtClean="0"/>
              <a:pPr/>
              <a:t>‹#›</a:t>
            </a:fld>
            <a:endParaRPr lang="en-GB"/>
          </a:p>
        </p:txBody>
      </p:sp>
    </p:spTree>
    <p:extLst>
      <p:ext uri="{BB962C8B-B14F-4D97-AF65-F5344CB8AC3E}">
        <p14:creationId xmlns:p14="http://schemas.microsoft.com/office/powerpoint/2010/main" val="21040417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GB"/>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GB"/>
          </a:p>
        </p:txBody>
      </p:sp>
      <p:sp>
        <p:nvSpPr>
          <p:cNvPr id="4" name="Veri Yer Tutucusu 3"/>
          <p:cNvSpPr>
            <a:spLocks noGrp="1"/>
          </p:cNvSpPr>
          <p:nvPr>
            <p:ph type="dt" sz="half" idx="10"/>
          </p:nvPr>
        </p:nvSpPr>
        <p:spPr/>
        <p:txBody>
          <a:bodyPr/>
          <a:lstStyle/>
          <a:p>
            <a:fld id="{BD611EB6-8FA0-4571-84F0-74A56D87BF93}" type="datetimeFigureOut">
              <a:rPr lang="en-GB" smtClean="0"/>
              <a:pPr/>
              <a:t>23/11/2016</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6864787F-D368-41A8-895B-F2513715E905}" type="slidenum">
              <a:rPr lang="en-GB" smtClean="0"/>
              <a:pPr/>
              <a:t>‹#›</a:t>
            </a:fld>
            <a:endParaRPr lang="en-GB"/>
          </a:p>
        </p:txBody>
      </p:sp>
    </p:spTree>
    <p:extLst>
      <p:ext uri="{BB962C8B-B14F-4D97-AF65-F5344CB8AC3E}">
        <p14:creationId xmlns:p14="http://schemas.microsoft.com/office/powerpoint/2010/main" val="4091393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GB"/>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Veri Yer Tutucusu 3"/>
          <p:cNvSpPr>
            <a:spLocks noGrp="1"/>
          </p:cNvSpPr>
          <p:nvPr>
            <p:ph type="dt" sz="half" idx="10"/>
          </p:nvPr>
        </p:nvSpPr>
        <p:spPr/>
        <p:txBody>
          <a:bodyPr/>
          <a:lstStyle/>
          <a:p>
            <a:fld id="{BD611EB6-8FA0-4571-84F0-74A56D87BF93}" type="datetimeFigureOut">
              <a:rPr lang="en-GB" smtClean="0"/>
              <a:pPr/>
              <a:t>23/11/2016</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6864787F-D368-41A8-895B-F2513715E905}" type="slidenum">
              <a:rPr lang="en-GB" smtClean="0"/>
              <a:pPr/>
              <a:t>‹#›</a:t>
            </a:fld>
            <a:endParaRPr lang="en-GB"/>
          </a:p>
        </p:txBody>
      </p:sp>
    </p:spTree>
    <p:extLst>
      <p:ext uri="{BB962C8B-B14F-4D97-AF65-F5344CB8AC3E}">
        <p14:creationId xmlns:p14="http://schemas.microsoft.com/office/powerpoint/2010/main" val="35716341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GB"/>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Veri Yer Tutucusu 3"/>
          <p:cNvSpPr>
            <a:spLocks noGrp="1"/>
          </p:cNvSpPr>
          <p:nvPr>
            <p:ph type="dt" sz="half" idx="10"/>
          </p:nvPr>
        </p:nvSpPr>
        <p:spPr/>
        <p:txBody>
          <a:bodyPr/>
          <a:lstStyle/>
          <a:p>
            <a:fld id="{BD611EB6-8FA0-4571-84F0-74A56D87BF93}" type="datetimeFigureOut">
              <a:rPr lang="en-GB" smtClean="0"/>
              <a:pPr/>
              <a:t>23/11/2016</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6864787F-D368-41A8-895B-F2513715E905}" type="slidenum">
              <a:rPr lang="en-GB" smtClean="0"/>
              <a:pPr/>
              <a:t>‹#›</a:t>
            </a:fld>
            <a:endParaRPr lang="en-GB"/>
          </a:p>
        </p:txBody>
      </p:sp>
    </p:spTree>
    <p:extLst>
      <p:ext uri="{BB962C8B-B14F-4D97-AF65-F5344CB8AC3E}">
        <p14:creationId xmlns:p14="http://schemas.microsoft.com/office/powerpoint/2010/main" val="14241363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GB"/>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Veri Yer Tutucusu 3"/>
          <p:cNvSpPr>
            <a:spLocks noGrp="1"/>
          </p:cNvSpPr>
          <p:nvPr>
            <p:ph type="dt" sz="half" idx="10"/>
          </p:nvPr>
        </p:nvSpPr>
        <p:spPr/>
        <p:txBody>
          <a:bodyPr/>
          <a:lstStyle/>
          <a:p>
            <a:fld id="{BD611EB6-8FA0-4571-84F0-74A56D87BF93}" type="datetimeFigureOut">
              <a:rPr lang="en-GB" smtClean="0"/>
              <a:pPr/>
              <a:t>23/11/2016</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6864787F-D368-41A8-895B-F2513715E905}" type="slidenum">
              <a:rPr lang="en-GB" smtClean="0"/>
              <a:pPr/>
              <a:t>‹#›</a:t>
            </a:fld>
            <a:endParaRPr lang="en-GB"/>
          </a:p>
        </p:txBody>
      </p:sp>
    </p:spTree>
    <p:extLst>
      <p:ext uri="{BB962C8B-B14F-4D97-AF65-F5344CB8AC3E}">
        <p14:creationId xmlns:p14="http://schemas.microsoft.com/office/powerpoint/2010/main" val="9488410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GB"/>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BD611EB6-8FA0-4571-84F0-74A56D87BF93}" type="datetimeFigureOut">
              <a:rPr lang="en-GB" smtClean="0"/>
              <a:pPr/>
              <a:t>23/11/2016</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6864787F-D368-41A8-895B-F2513715E905}" type="slidenum">
              <a:rPr lang="en-GB" smtClean="0"/>
              <a:pPr/>
              <a:t>‹#›</a:t>
            </a:fld>
            <a:endParaRPr lang="en-GB"/>
          </a:p>
        </p:txBody>
      </p:sp>
    </p:spTree>
    <p:extLst>
      <p:ext uri="{BB962C8B-B14F-4D97-AF65-F5344CB8AC3E}">
        <p14:creationId xmlns:p14="http://schemas.microsoft.com/office/powerpoint/2010/main" val="34831987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GB"/>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5" name="Veri Yer Tutucusu 4"/>
          <p:cNvSpPr>
            <a:spLocks noGrp="1"/>
          </p:cNvSpPr>
          <p:nvPr>
            <p:ph type="dt" sz="half" idx="10"/>
          </p:nvPr>
        </p:nvSpPr>
        <p:spPr/>
        <p:txBody>
          <a:bodyPr/>
          <a:lstStyle/>
          <a:p>
            <a:fld id="{BD611EB6-8FA0-4571-84F0-74A56D87BF93}" type="datetimeFigureOut">
              <a:rPr lang="en-GB" smtClean="0"/>
              <a:pPr/>
              <a:t>23/11/2016</a:t>
            </a:fld>
            <a:endParaRPr lang="en-GB"/>
          </a:p>
        </p:txBody>
      </p:sp>
      <p:sp>
        <p:nvSpPr>
          <p:cNvPr id="6" name="Altbilgi Yer Tutucusu 5"/>
          <p:cNvSpPr>
            <a:spLocks noGrp="1"/>
          </p:cNvSpPr>
          <p:nvPr>
            <p:ph type="ftr" sz="quarter" idx="11"/>
          </p:nvPr>
        </p:nvSpPr>
        <p:spPr/>
        <p:txBody>
          <a:bodyPr/>
          <a:lstStyle/>
          <a:p>
            <a:endParaRPr lang="en-GB"/>
          </a:p>
        </p:txBody>
      </p:sp>
      <p:sp>
        <p:nvSpPr>
          <p:cNvPr id="7" name="Slayt Numarası Yer Tutucusu 6"/>
          <p:cNvSpPr>
            <a:spLocks noGrp="1"/>
          </p:cNvSpPr>
          <p:nvPr>
            <p:ph type="sldNum" sz="quarter" idx="12"/>
          </p:nvPr>
        </p:nvSpPr>
        <p:spPr/>
        <p:txBody>
          <a:bodyPr/>
          <a:lstStyle/>
          <a:p>
            <a:fld id="{6864787F-D368-41A8-895B-F2513715E905}" type="slidenum">
              <a:rPr lang="en-GB" smtClean="0"/>
              <a:pPr/>
              <a:t>‹#›</a:t>
            </a:fld>
            <a:endParaRPr lang="en-GB"/>
          </a:p>
        </p:txBody>
      </p:sp>
    </p:spTree>
    <p:extLst>
      <p:ext uri="{BB962C8B-B14F-4D97-AF65-F5344CB8AC3E}">
        <p14:creationId xmlns:p14="http://schemas.microsoft.com/office/powerpoint/2010/main" val="27955423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GB"/>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7" name="Veri Yer Tutucusu 6"/>
          <p:cNvSpPr>
            <a:spLocks noGrp="1"/>
          </p:cNvSpPr>
          <p:nvPr>
            <p:ph type="dt" sz="half" idx="10"/>
          </p:nvPr>
        </p:nvSpPr>
        <p:spPr/>
        <p:txBody>
          <a:bodyPr/>
          <a:lstStyle/>
          <a:p>
            <a:fld id="{BD611EB6-8FA0-4571-84F0-74A56D87BF93}" type="datetimeFigureOut">
              <a:rPr lang="en-GB" smtClean="0"/>
              <a:pPr/>
              <a:t>23/11/2016</a:t>
            </a:fld>
            <a:endParaRPr lang="en-GB"/>
          </a:p>
        </p:txBody>
      </p:sp>
      <p:sp>
        <p:nvSpPr>
          <p:cNvPr id="8" name="Altbilgi Yer Tutucusu 7"/>
          <p:cNvSpPr>
            <a:spLocks noGrp="1"/>
          </p:cNvSpPr>
          <p:nvPr>
            <p:ph type="ftr" sz="quarter" idx="11"/>
          </p:nvPr>
        </p:nvSpPr>
        <p:spPr/>
        <p:txBody>
          <a:bodyPr/>
          <a:lstStyle/>
          <a:p>
            <a:endParaRPr lang="en-GB"/>
          </a:p>
        </p:txBody>
      </p:sp>
      <p:sp>
        <p:nvSpPr>
          <p:cNvPr id="9" name="Slayt Numarası Yer Tutucusu 8"/>
          <p:cNvSpPr>
            <a:spLocks noGrp="1"/>
          </p:cNvSpPr>
          <p:nvPr>
            <p:ph type="sldNum" sz="quarter" idx="12"/>
          </p:nvPr>
        </p:nvSpPr>
        <p:spPr/>
        <p:txBody>
          <a:bodyPr/>
          <a:lstStyle/>
          <a:p>
            <a:fld id="{6864787F-D368-41A8-895B-F2513715E905}" type="slidenum">
              <a:rPr lang="en-GB" smtClean="0"/>
              <a:pPr/>
              <a:t>‹#›</a:t>
            </a:fld>
            <a:endParaRPr lang="en-GB"/>
          </a:p>
        </p:txBody>
      </p:sp>
    </p:spTree>
    <p:extLst>
      <p:ext uri="{BB962C8B-B14F-4D97-AF65-F5344CB8AC3E}">
        <p14:creationId xmlns:p14="http://schemas.microsoft.com/office/powerpoint/2010/main" val="2134554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GB"/>
          </a:p>
        </p:txBody>
      </p:sp>
      <p:sp>
        <p:nvSpPr>
          <p:cNvPr id="3" name="Veri Yer Tutucusu 2"/>
          <p:cNvSpPr>
            <a:spLocks noGrp="1"/>
          </p:cNvSpPr>
          <p:nvPr>
            <p:ph type="dt" sz="half" idx="10"/>
          </p:nvPr>
        </p:nvSpPr>
        <p:spPr/>
        <p:txBody>
          <a:bodyPr/>
          <a:lstStyle/>
          <a:p>
            <a:fld id="{BD611EB6-8FA0-4571-84F0-74A56D87BF93}" type="datetimeFigureOut">
              <a:rPr lang="en-GB" smtClean="0"/>
              <a:pPr/>
              <a:t>23/11/2016</a:t>
            </a:fld>
            <a:endParaRPr lang="en-GB"/>
          </a:p>
        </p:txBody>
      </p:sp>
      <p:sp>
        <p:nvSpPr>
          <p:cNvPr id="4" name="Altbilgi Yer Tutucusu 3"/>
          <p:cNvSpPr>
            <a:spLocks noGrp="1"/>
          </p:cNvSpPr>
          <p:nvPr>
            <p:ph type="ftr" sz="quarter" idx="11"/>
          </p:nvPr>
        </p:nvSpPr>
        <p:spPr/>
        <p:txBody>
          <a:bodyPr/>
          <a:lstStyle/>
          <a:p>
            <a:endParaRPr lang="en-GB"/>
          </a:p>
        </p:txBody>
      </p:sp>
      <p:sp>
        <p:nvSpPr>
          <p:cNvPr id="5" name="Slayt Numarası Yer Tutucusu 4"/>
          <p:cNvSpPr>
            <a:spLocks noGrp="1"/>
          </p:cNvSpPr>
          <p:nvPr>
            <p:ph type="sldNum" sz="quarter" idx="12"/>
          </p:nvPr>
        </p:nvSpPr>
        <p:spPr/>
        <p:txBody>
          <a:bodyPr/>
          <a:lstStyle/>
          <a:p>
            <a:fld id="{6864787F-D368-41A8-895B-F2513715E905}" type="slidenum">
              <a:rPr lang="en-GB" smtClean="0"/>
              <a:pPr/>
              <a:t>‹#›</a:t>
            </a:fld>
            <a:endParaRPr lang="en-GB"/>
          </a:p>
        </p:txBody>
      </p:sp>
    </p:spTree>
    <p:extLst>
      <p:ext uri="{BB962C8B-B14F-4D97-AF65-F5344CB8AC3E}">
        <p14:creationId xmlns:p14="http://schemas.microsoft.com/office/powerpoint/2010/main" val="978504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D611EB6-8FA0-4571-84F0-74A56D87BF93}" type="datetimeFigureOut">
              <a:rPr lang="en-GB" smtClean="0"/>
              <a:pPr/>
              <a:t>23/11/2016</a:t>
            </a:fld>
            <a:endParaRPr lang="en-GB"/>
          </a:p>
        </p:txBody>
      </p:sp>
      <p:sp>
        <p:nvSpPr>
          <p:cNvPr id="3" name="Altbilgi Yer Tutucusu 2"/>
          <p:cNvSpPr>
            <a:spLocks noGrp="1"/>
          </p:cNvSpPr>
          <p:nvPr>
            <p:ph type="ftr" sz="quarter" idx="11"/>
          </p:nvPr>
        </p:nvSpPr>
        <p:spPr/>
        <p:txBody>
          <a:bodyPr/>
          <a:lstStyle/>
          <a:p>
            <a:endParaRPr lang="en-GB"/>
          </a:p>
        </p:txBody>
      </p:sp>
      <p:sp>
        <p:nvSpPr>
          <p:cNvPr id="4" name="Slayt Numarası Yer Tutucusu 3"/>
          <p:cNvSpPr>
            <a:spLocks noGrp="1"/>
          </p:cNvSpPr>
          <p:nvPr>
            <p:ph type="sldNum" sz="quarter" idx="12"/>
          </p:nvPr>
        </p:nvSpPr>
        <p:spPr/>
        <p:txBody>
          <a:bodyPr/>
          <a:lstStyle/>
          <a:p>
            <a:fld id="{6864787F-D368-41A8-895B-F2513715E905}" type="slidenum">
              <a:rPr lang="en-GB" smtClean="0"/>
              <a:pPr/>
              <a:t>‹#›</a:t>
            </a:fld>
            <a:endParaRPr lang="en-GB"/>
          </a:p>
        </p:txBody>
      </p:sp>
    </p:spTree>
    <p:extLst>
      <p:ext uri="{BB962C8B-B14F-4D97-AF65-F5344CB8AC3E}">
        <p14:creationId xmlns:p14="http://schemas.microsoft.com/office/powerpoint/2010/main" val="37531835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GB"/>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D611EB6-8FA0-4571-84F0-74A56D87BF93}" type="datetimeFigureOut">
              <a:rPr lang="en-GB" smtClean="0"/>
              <a:pPr/>
              <a:t>23/11/2016</a:t>
            </a:fld>
            <a:endParaRPr lang="en-GB"/>
          </a:p>
        </p:txBody>
      </p:sp>
      <p:sp>
        <p:nvSpPr>
          <p:cNvPr id="6" name="Altbilgi Yer Tutucusu 5"/>
          <p:cNvSpPr>
            <a:spLocks noGrp="1"/>
          </p:cNvSpPr>
          <p:nvPr>
            <p:ph type="ftr" sz="quarter" idx="11"/>
          </p:nvPr>
        </p:nvSpPr>
        <p:spPr/>
        <p:txBody>
          <a:bodyPr/>
          <a:lstStyle/>
          <a:p>
            <a:endParaRPr lang="en-GB"/>
          </a:p>
        </p:txBody>
      </p:sp>
      <p:sp>
        <p:nvSpPr>
          <p:cNvPr id="7" name="Slayt Numarası Yer Tutucusu 6"/>
          <p:cNvSpPr>
            <a:spLocks noGrp="1"/>
          </p:cNvSpPr>
          <p:nvPr>
            <p:ph type="sldNum" sz="quarter" idx="12"/>
          </p:nvPr>
        </p:nvSpPr>
        <p:spPr/>
        <p:txBody>
          <a:bodyPr/>
          <a:lstStyle/>
          <a:p>
            <a:fld id="{6864787F-D368-41A8-895B-F2513715E905}" type="slidenum">
              <a:rPr lang="en-GB" smtClean="0"/>
              <a:pPr/>
              <a:t>‹#›</a:t>
            </a:fld>
            <a:endParaRPr lang="en-GB"/>
          </a:p>
        </p:txBody>
      </p:sp>
    </p:spTree>
    <p:extLst>
      <p:ext uri="{BB962C8B-B14F-4D97-AF65-F5344CB8AC3E}">
        <p14:creationId xmlns:p14="http://schemas.microsoft.com/office/powerpoint/2010/main" val="27093830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GB"/>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D611EB6-8FA0-4571-84F0-74A56D87BF93}" type="datetimeFigureOut">
              <a:rPr lang="en-GB" smtClean="0"/>
              <a:pPr/>
              <a:t>23/11/2016</a:t>
            </a:fld>
            <a:endParaRPr lang="en-GB"/>
          </a:p>
        </p:txBody>
      </p:sp>
      <p:sp>
        <p:nvSpPr>
          <p:cNvPr id="6" name="Altbilgi Yer Tutucusu 5"/>
          <p:cNvSpPr>
            <a:spLocks noGrp="1"/>
          </p:cNvSpPr>
          <p:nvPr>
            <p:ph type="ftr" sz="quarter" idx="11"/>
          </p:nvPr>
        </p:nvSpPr>
        <p:spPr/>
        <p:txBody>
          <a:bodyPr/>
          <a:lstStyle/>
          <a:p>
            <a:endParaRPr lang="en-GB"/>
          </a:p>
        </p:txBody>
      </p:sp>
      <p:sp>
        <p:nvSpPr>
          <p:cNvPr id="7" name="Slayt Numarası Yer Tutucusu 6"/>
          <p:cNvSpPr>
            <a:spLocks noGrp="1"/>
          </p:cNvSpPr>
          <p:nvPr>
            <p:ph type="sldNum" sz="quarter" idx="12"/>
          </p:nvPr>
        </p:nvSpPr>
        <p:spPr/>
        <p:txBody>
          <a:bodyPr/>
          <a:lstStyle/>
          <a:p>
            <a:fld id="{6864787F-D368-41A8-895B-F2513715E905}" type="slidenum">
              <a:rPr lang="en-GB" smtClean="0"/>
              <a:pPr/>
              <a:t>‹#›</a:t>
            </a:fld>
            <a:endParaRPr lang="en-GB"/>
          </a:p>
        </p:txBody>
      </p:sp>
    </p:spTree>
    <p:extLst>
      <p:ext uri="{BB962C8B-B14F-4D97-AF65-F5344CB8AC3E}">
        <p14:creationId xmlns:p14="http://schemas.microsoft.com/office/powerpoint/2010/main" val="32842360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lumMod val="50000"/>
          </a:schemeClr>
        </a:solid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GB"/>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611EB6-8FA0-4571-84F0-74A56D87BF93}" type="datetimeFigureOut">
              <a:rPr lang="en-GB" smtClean="0"/>
              <a:pPr/>
              <a:t>23/11/2016</a:t>
            </a:fld>
            <a:endParaRPr lang="en-GB"/>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64787F-D368-41A8-895B-F2513715E905}" type="slidenum">
              <a:rPr lang="en-GB" smtClean="0"/>
              <a:pPr/>
              <a:t>‹#›</a:t>
            </a:fld>
            <a:endParaRPr lang="en-GB"/>
          </a:p>
        </p:txBody>
      </p:sp>
    </p:spTree>
    <p:extLst>
      <p:ext uri="{BB962C8B-B14F-4D97-AF65-F5344CB8AC3E}">
        <p14:creationId xmlns:p14="http://schemas.microsoft.com/office/powerpoint/2010/main" val="25637951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1288473" y="1267966"/>
            <a:ext cx="9497291" cy="4401205"/>
          </a:xfrm>
          <a:prstGeom prst="rect">
            <a:avLst/>
          </a:prstGeom>
        </p:spPr>
        <p:txBody>
          <a:bodyPr wrap="square">
            <a:spAutoFit/>
          </a:bodyPr>
          <a:lstStyle/>
          <a:p>
            <a:pPr algn="just"/>
            <a:r>
              <a:rPr lang="tr-TR" sz="2800" smtClean="0">
                <a:solidFill>
                  <a:schemeClr val="bg1"/>
                </a:solidFill>
                <a:effectLst>
                  <a:outerShdw blurRad="38100" dist="38100" dir="2700000" algn="tl">
                    <a:srgbClr val="000000">
                      <a:alpha val="43137"/>
                    </a:srgbClr>
                  </a:outerShdw>
                </a:effectLst>
                <a:ea typeface="Calibri"/>
                <a:cs typeface="Times New Roman"/>
              </a:rPr>
              <a:t>Eğer kitle iletişim araçlarının bireysel davranışlar üzerinde doğrudan etkisi varsa, eğitimden yoksun, ayırt edebilme yeterliği zayıf, sıradan insana, medyaya yönelik eleştirel bakış açısı kazandırma sorumluluğu, doğru ve geçerli yargı geliştirme becerisine sahip olanlardadır. </a:t>
            </a:r>
          </a:p>
          <a:p>
            <a:pPr algn="just"/>
            <a:endParaRPr lang="tr-TR" sz="2800" smtClean="0">
              <a:solidFill>
                <a:schemeClr val="bg1"/>
              </a:solidFill>
              <a:effectLst>
                <a:outerShdw blurRad="38100" dist="38100" dir="2700000" algn="tl">
                  <a:srgbClr val="000000">
                    <a:alpha val="43137"/>
                  </a:srgbClr>
                </a:outerShdw>
              </a:effectLst>
              <a:ea typeface="Calibri"/>
              <a:cs typeface="Times New Roman"/>
            </a:endParaRPr>
          </a:p>
          <a:p>
            <a:pPr algn="just"/>
            <a:r>
              <a:rPr lang="tr-TR" sz="2800" smtClean="0">
                <a:solidFill>
                  <a:schemeClr val="bg1"/>
                </a:solidFill>
                <a:effectLst>
                  <a:outerShdw blurRad="38100" dist="38100" dir="2700000" algn="tl">
                    <a:srgbClr val="000000">
                      <a:alpha val="43137"/>
                    </a:srgbClr>
                  </a:outerShdw>
                </a:effectLst>
                <a:ea typeface="Calibri"/>
                <a:cs typeface="Times New Roman"/>
              </a:rPr>
              <a:t>Bu 1930’larda sadece Amerika’da değil, Avrupa’daki entelajansiyanın kitlelere ilişkin ‘ilerlemeci’ görüşüydü ve bu görüş Atlantiğin her iki yakasında da ‘medya eğitimi’ne duyulan ihtiyacın altının çizilmesiyle sonuçlandı.</a:t>
            </a:r>
            <a:endParaRPr lang="tr-TR" sz="280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7491700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p:cNvSpPr txBox="1"/>
          <p:nvPr/>
        </p:nvSpPr>
        <p:spPr>
          <a:xfrm>
            <a:off x="8565187" y="4786843"/>
            <a:ext cx="2414635" cy="584775"/>
          </a:xfrm>
          <a:prstGeom prst="rect">
            <a:avLst/>
          </a:prstGeom>
          <a:noFill/>
        </p:spPr>
        <p:txBody>
          <a:bodyPr wrap="none" rtlCol="0">
            <a:spAutoFit/>
          </a:bodyPr>
          <a:lstStyle/>
          <a:p>
            <a:r>
              <a:rPr lang="tr-TR" sz="3200" b="1" smtClean="0">
                <a:solidFill>
                  <a:schemeClr val="bg1"/>
                </a:solidFill>
                <a:effectLst>
                  <a:outerShdw blurRad="38100" dist="38100" dir="2700000" algn="tl">
                    <a:srgbClr val="000000">
                      <a:alpha val="43137"/>
                    </a:srgbClr>
                  </a:outerShdw>
                </a:effectLst>
              </a:rPr>
              <a:t>Herta Herzog</a:t>
            </a:r>
            <a:endParaRPr lang="en-GB" sz="3200" b="1">
              <a:solidFill>
                <a:schemeClr val="bg1"/>
              </a:solidFill>
              <a:effectLst>
                <a:outerShdw blurRad="38100" dist="38100" dir="2700000" algn="tl">
                  <a:srgbClr val="000000">
                    <a:alpha val="43137"/>
                  </a:srgbClr>
                </a:outerShdw>
              </a:effectLst>
            </a:endParaRPr>
          </a:p>
        </p:txBody>
      </p:sp>
      <p:pic>
        <p:nvPicPr>
          <p:cNvPr id="2" name="Picture 2" descr="C:\Users\OGUZHAN TAS\Desktop\herta-herzog.jpg"/>
          <p:cNvPicPr>
            <a:picLocks noChangeAspect="1" noChangeArrowheads="1"/>
          </p:cNvPicPr>
          <p:nvPr/>
        </p:nvPicPr>
        <p:blipFill>
          <a:blip r:embed="rId2" cstate="print"/>
          <a:srcRect/>
          <a:stretch>
            <a:fillRect/>
          </a:stretch>
        </p:blipFill>
        <p:spPr bwMode="auto">
          <a:xfrm>
            <a:off x="8449629" y="1231339"/>
            <a:ext cx="2876462" cy="3360764"/>
          </a:xfrm>
          <a:prstGeom prst="rect">
            <a:avLst/>
          </a:prstGeom>
          <a:noFill/>
        </p:spPr>
      </p:pic>
      <p:sp>
        <p:nvSpPr>
          <p:cNvPr id="9" name="8 Dikdörtgen"/>
          <p:cNvSpPr/>
          <p:nvPr/>
        </p:nvSpPr>
        <p:spPr>
          <a:xfrm>
            <a:off x="893754" y="937552"/>
            <a:ext cx="6920677" cy="1323439"/>
          </a:xfrm>
          <a:prstGeom prst="rect">
            <a:avLst/>
          </a:prstGeom>
        </p:spPr>
        <p:txBody>
          <a:bodyPr wrap="none">
            <a:spAutoFit/>
          </a:bodyPr>
          <a:lstStyle/>
          <a:p>
            <a:r>
              <a:rPr lang="tr-TR" sz="2800" smtClean="0">
                <a:solidFill>
                  <a:schemeClr val="bg1"/>
                </a:solidFill>
                <a:effectLst>
                  <a:outerShdw blurRad="38100" dist="38100" dir="2700000" algn="tl">
                    <a:srgbClr val="000000">
                      <a:alpha val="43137"/>
                    </a:srgbClr>
                  </a:outerShdw>
                </a:effectLst>
              </a:rPr>
              <a:t>“doyumlar yaklaşımı” (gratifications approach)</a:t>
            </a:r>
          </a:p>
          <a:p>
            <a:endParaRPr lang="tr-TR" sz="2600" smtClean="0">
              <a:solidFill>
                <a:schemeClr val="bg1"/>
              </a:solidFill>
              <a:effectLst>
                <a:outerShdw blurRad="38100" dist="38100" dir="2700000" algn="tl">
                  <a:srgbClr val="000000">
                    <a:alpha val="43137"/>
                  </a:srgbClr>
                </a:outerShdw>
              </a:effectLst>
            </a:endParaRPr>
          </a:p>
          <a:p>
            <a:endParaRPr lang="tr-TR" sz="2600">
              <a:solidFill>
                <a:schemeClr val="bg1"/>
              </a:solidFill>
              <a:effectLst>
                <a:outerShdw blurRad="38100" dist="38100" dir="2700000" algn="tl">
                  <a:srgbClr val="000000">
                    <a:alpha val="43137"/>
                  </a:srgbClr>
                </a:outerShdw>
              </a:effectLst>
            </a:endParaRPr>
          </a:p>
        </p:txBody>
      </p:sp>
      <p:sp>
        <p:nvSpPr>
          <p:cNvPr id="8" name="7 Dikdörtgen"/>
          <p:cNvSpPr/>
          <p:nvPr/>
        </p:nvSpPr>
        <p:spPr>
          <a:xfrm>
            <a:off x="969817" y="1727539"/>
            <a:ext cx="7114310" cy="3693319"/>
          </a:xfrm>
          <a:prstGeom prst="rect">
            <a:avLst/>
          </a:prstGeom>
        </p:spPr>
        <p:txBody>
          <a:bodyPr wrap="square">
            <a:spAutoFit/>
          </a:bodyPr>
          <a:lstStyle/>
          <a:p>
            <a:pPr algn="just"/>
            <a:r>
              <a:rPr lang="tr-TR" sz="2600" smtClean="0">
                <a:solidFill>
                  <a:schemeClr val="bg1"/>
                </a:solidFill>
                <a:effectLst>
                  <a:outerShdw blurRad="38100" dist="38100" dir="2700000" algn="tl">
                    <a:srgbClr val="000000">
                      <a:alpha val="43137"/>
                    </a:srgbClr>
                  </a:outerShdw>
                </a:effectLst>
              </a:rPr>
              <a:t>Dinleyicilerin </a:t>
            </a:r>
            <a:r>
              <a:rPr lang="tr-TR" sz="2600" i="1" smtClean="0">
                <a:solidFill>
                  <a:schemeClr val="bg1"/>
                </a:solidFill>
                <a:effectLst>
                  <a:outerShdw blurRad="38100" dist="38100" dir="2700000" algn="tl">
                    <a:srgbClr val="000000">
                      <a:alpha val="43137"/>
                    </a:srgbClr>
                  </a:outerShdw>
                </a:effectLst>
              </a:rPr>
              <a:t>Professor Quiz</a:t>
            </a:r>
            <a:r>
              <a:rPr lang="tr-TR" sz="2600" smtClean="0">
                <a:solidFill>
                  <a:schemeClr val="bg1"/>
                </a:solidFill>
                <a:effectLst>
                  <a:outerShdw blurRad="38100" dist="38100" dir="2700000" algn="tl">
                    <a:srgbClr val="000000">
                      <a:alpha val="43137"/>
                    </a:srgbClr>
                  </a:outerShdw>
                </a:effectLst>
              </a:rPr>
              <a:t>’den elde ettikleri doyumlar, eğitimsizlerin kendilerinden daha eğitimli olanlara karşı duydukları hıncın boşalımı olarak yorumlanmıştı. </a:t>
            </a:r>
          </a:p>
          <a:p>
            <a:pPr algn="just"/>
            <a:endParaRPr lang="tr-TR" sz="2600" smtClean="0">
              <a:solidFill>
                <a:schemeClr val="bg1"/>
              </a:solidFill>
              <a:effectLst>
                <a:outerShdw blurRad="38100" dist="38100" dir="2700000" algn="tl">
                  <a:srgbClr val="000000">
                    <a:alpha val="43137"/>
                  </a:srgbClr>
                </a:outerShdw>
              </a:effectLst>
            </a:endParaRPr>
          </a:p>
          <a:p>
            <a:pPr algn="just"/>
            <a:r>
              <a:rPr lang="tr-TR" sz="2600" smtClean="0">
                <a:solidFill>
                  <a:schemeClr val="bg1"/>
                </a:solidFill>
                <a:effectLst>
                  <a:outerShdw blurRad="38100" dist="38100" dir="2700000" algn="tl">
                    <a:srgbClr val="000000">
                      <a:alpha val="43137"/>
                    </a:srgbClr>
                  </a:outerShdw>
                </a:effectLst>
              </a:rPr>
              <a:t>Elde edilen doyum, üşengeçlerinden ve yetersizliklerinden dolayı hissetikleri suçluluk duygusundan kendilerini bir süreliğine kurtarıp içlerini rahatlatmalarından başka bir şey değildi. </a:t>
            </a:r>
            <a:endParaRPr lang="tr-TR" sz="260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4648157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ekladata.com/Yjtzr_RZHfjGYHvEE7hQJTuV_Cs.jpg"/>
          <p:cNvPicPr>
            <a:picLocks noChangeAspect="1" noChangeArrowheads="1"/>
          </p:cNvPicPr>
          <p:nvPr/>
        </p:nvPicPr>
        <p:blipFill>
          <a:blip r:embed="rId2" cstate="print"/>
          <a:srcRect/>
          <a:stretch>
            <a:fillRect/>
          </a:stretch>
        </p:blipFill>
        <p:spPr bwMode="auto">
          <a:xfrm>
            <a:off x="8530647" y="1226128"/>
            <a:ext cx="2658934" cy="3833813"/>
          </a:xfrm>
          <a:prstGeom prst="rect">
            <a:avLst/>
          </a:prstGeom>
          <a:noFill/>
        </p:spPr>
      </p:pic>
      <p:sp>
        <p:nvSpPr>
          <p:cNvPr id="3" name="2 Metin kutusu"/>
          <p:cNvSpPr txBox="1"/>
          <p:nvPr/>
        </p:nvSpPr>
        <p:spPr>
          <a:xfrm>
            <a:off x="8603672" y="5195455"/>
            <a:ext cx="2387705" cy="523220"/>
          </a:xfrm>
          <a:prstGeom prst="rect">
            <a:avLst/>
          </a:prstGeom>
          <a:noFill/>
        </p:spPr>
        <p:txBody>
          <a:bodyPr wrap="none" rtlCol="0">
            <a:spAutoFit/>
          </a:bodyPr>
          <a:lstStyle/>
          <a:p>
            <a:r>
              <a:rPr lang="tr-TR" sz="2800" smtClean="0">
                <a:solidFill>
                  <a:schemeClr val="bg1"/>
                </a:solidFill>
                <a:effectLst>
                  <a:outerShdw blurRad="38100" dist="38100" dir="2700000" algn="tl">
                    <a:srgbClr val="000000">
                      <a:alpha val="43137"/>
                    </a:srgbClr>
                  </a:outerShdw>
                </a:effectLst>
              </a:rPr>
              <a:t>Paul Lazarsfeld</a:t>
            </a:r>
            <a:endParaRPr lang="tr-TR" sz="2800">
              <a:solidFill>
                <a:schemeClr val="bg1"/>
              </a:solidFill>
              <a:effectLst>
                <a:outerShdw blurRad="38100" dist="38100" dir="2700000" algn="tl">
                  <a:srgbClr val="000000">
                    <a:alpha val="43137"/>
                  </a:srgbClr>
                </a:outerShdw>
              </a:effectLst>
            </a:endParaRPr>
          </a:p>
        </p:txBody>
      </p:sp>
      <p:sp>
        <p:nvSpPr>
          <p:cNvPr id="4" name="3 Dikdörtgen"/>
          <p:cNvSpPr/>
          <p:nvPr/>
        </p:nvSpPr>
        <p:spPr>
          <a:xfrm>
            <a:off x="1011380" y="2572481"/>
            <a:ext cx="7051964" cy="1384995"/>
          </a:xfrm>
          <a:prstGeom prst="rect">
            <a:avLst/>
          </a:prstGeom>
        </p:spPr>
        <p:txBody>
          <a:bodyPr wrap="square">
            <a:spAutoFit/>
          </a:bodyPr>
          <a:lstStyle/>
          <a:p>
            <a:r>
              <a:rPr lang="tr-TR" sz="2800" smtClean="0">
                <a:solidFill>
                  <a:schemeClr val="bg1"/>
                </a:solidFill>
                <a:effectLst>
                  <a:outerShdw blurRad="38100" dist="38100" dir="2700000" algn="tl">
                    <a:srgbClr val="000000">
                      <a:alpha val="43137"/>
                    </a:srgbClr>
                  </a:outerShdw>
                </a:effectLst>
              </a:rPr>
              <a:t>“İlerleme küçük ama ilerici grupların öncülük ettiği, nüfusun geneli tarafından yavaş yavaş kabul gören çabaların sonucudur.”</a:t>
            </a:r>
            <a:endParaRPr lang="tr-TR" sz="2800">
              <a:solidFill>
                <a:schemeClr val="bg1"/>
              </a:solidFill>
              <a:effectLst>
                <a:outerShdw blurRad="38100" dist="38100" dir="2700000" algn="tl">
                  <a:srgbClr val="000000">
                    <a:alpha val="43137"/>
                  </a:srgbClr>
                </a:outerShdw>
              </a:effectLs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6" descr="http://ecx.images-amazon.com/images/I/51%2BkYMZOP3L._SY344_BO1,204,203,200_.jpg"/>
          <p:cNvPicPr>
            <a:picLocks noChangeAspect="1" noChangeArrowheads="1"/>
          </p:cNvPicPr>
          <p:nvPr/>
        </p:nvPicPr>
        <p:blipFill>
          <a:blip r:embed="rId2" cstate="print"/>
          <a:srcRect/>
          <a:stretch>
            <a:fillRect/>
          </a:stretch>
        </p:blipFill>
        <p:spPr bwMode="auto">
          <a:xfrm>
            <a:off x="498764" y="1745674"/>
            <a:ext cx="2298734" cy="3443126"/>
          </a:xfrm>
          <a:prstGeom prst="rect">
            <a:avLst/>
          </a:prstGeom>
          <a:ln>
            <a:noFill/>
          </a:ln>
          <a:effectLst>
            <a:outerShdw blurRad="292100" dist="139700" dir="2700000" algn="tl" rotWithShape="0">
              <a:srgbClr val="333333">
                <a:alpha val="65000"/>
              </a:srgbClr>
            </a:outerShdw>
          </a:effectLst>
        </p:spPr>
      </p:pic>
      <p:sp>
        <p:nvSpPr>
          <p:cNvPr id="4" name="3 Dikdörtgen"/>
          <p:cNvSpPr/>
          <p:nvPr/>
        </p:nvSpPr>
        <p:spPr>
          <a:xfrm>
            <a:off x="3272840" y="1319602"/>
            <a:ext cx="8126282" cy="4093428"/>
          </a:xfrm>
          <a:prstGeom prst="rect">
            <a:avLst/>
          </a:prstGeom>
        </p:spPr>
        <p:txBody>
          <a:bodyPr wrap="square">
            <a:spAutoFit/>
          </a:bodyPr>
          <a:lstStyle/>
          <a:p>
            <a:r>
              <a:rPr lang="tr-TR" sz="2600" smtClean="0">
                <a:solidFill>
                  <a:schemeClr val="bg1"/>
                </a:solidFill>
                <a:effectLst>
                  <a:outerShdw blurRad="38100" dist="38100" dir="2700000" algn="tl">
                    <a:srgbClr val="000000">
                      <a:alpha val="43137"/>
                    </a:srgbClr>
                  </a:outerShdw>
                </a:effectLst>
              </a:rPr>
              <a:t>Bu kitap, Robert Lynd’in “Ne için Bilgi?” yazısında yönetsel </a:t>
            </a:r>
            <a:r>
              <a:rPr lang="tr-TR" sz="2600" smtClean="0">
                <a:solidFill>
                  <a:schemeClr val="bg1"/>
                </a:solidFill>
                <a:effectLst>
                  <a:outerShdw blurRad="38100" dist="38100" dir="2700000" algn="tl">
                    <a:srgbClr val="000000">
                      <a:alpha val="43137"/>
                    </a:srgbClr>
                  </a:outerShdw>
                </a:effectLst>
              </a:rPr>
              <a:t>araştırmalara yönelttiği </a:t>
            </a:r>
            <a:r>
              <a:rPr lang="tr-TR" sz="2600" smtClean="0">
                <a:solidFill>
                  <a:schemeClr val="bg1"/>
                </a:solidFill>
                <a:effectLst>
                  <a:outerShdw blurRad="38100" dist="38100" dir="2700000" algn="tl">
                    <a:srgbClr val="000000">
                      <a:alpha val="43137"/>
                    </a:srgbClr>
                  </a:outerShdw>
                </a:effectLst>
              </a:rPr>
              <a:t>eleştiriye verilen </a:t>
            </a:r>
            <a:r>
              <a:rPr lang="tr-TR" sz="2600" smtClean="0">
                <a:solidFill>
                  <a:schemeClr val="bg1"/>
                </a:solidFill>
                <a:effectLst>
                  <a:outerShdw blurRad="38100" dist="38100" dir="2700000" algn="tl">
                    <a:srgbClr val="000000">
                      <a:alpha val="43137"/>
                    </a:srgbClr>
                  </a:outerShdw>
                </a:effectLst>
              </a:rPr>
              <a:t>ciddi bir yanıttır.</a:t>
            </a:r>
          </a:p>
          <a:p>
            <a:endParaRPr lang="tr-TR" sz="2600">
              <a:solidFill>
                <a:schemeClr val="bg1"/>
              </a:solidFill>
              <a:effectLst>
                <a:outerShdw blurRad="38100" dist="38100" dir="2700000" algn="tl">
                  <a:srgbClr val="000000">
                    <a:alpha val="43137"/>
                  </a:srgbClr>
                </a:outerShdw>
              </a:effectLst>
            </a:endParaRPr>
          </a:p>
          <a:p>
            <a:r>
              <a:rPr lang="tr-TR" sz="2600" smtClean="0">
                <a:solidFill>
                  <a:schemeClr val="bg1"/>
                </a:solidFill>
                <a:effectLst>
                  <a:outerShdw blurRad="38100" dist="38100" dir="2700000" algn="tl">
                    <a:srgbClr val="000000">
                      <a:alpha val="43137"/>
                    </a:srgbClr>
                  </a:outerShdw>
                </a:effectLst>
              </a:rPr>
              <a:t>Dönemi entelektüellerini ilgilendiren soru şu: «</a:t>
            </a:r>
            <a:r>
              <a:rPr lang="tr-TR" sz="2600" smtClean="0">
                <a:solidFill>
                  <a:schemeClr val="bg1"/>
                </a:solidFill>
                <a:effectLst>
                  <a:outerShdw blurRad="38100" dist="38100" dir="2700000" algn="tl">
                    <a:srgbClr val="000000">
                      <a:alpha val="43137"/>
                    </a:srgbClr>
                  </a:outerShdw>
                </a:effectLst>
              </a:rPr>
              <a:t>Radyo topluma ne yapacak?»</a:t>
            </a:r>
          </a:p>
          <a:p>
            <a:endParaRPr lang="tr-TR" sz="2600">
              <a:solidFill>
                <a:schemeClr val="bg1"/>
              </a:solidFill>
              <a:effectLst>
                <a:outerShdw blurRad="38100" dist="38100" dir="2700000" algn="tl">
                  <a:srgbClr val="000000">
                    <a:alpha val="43137"/>
                  </a:srgbClr>
                </a:outerShdw>
              </a:effectLst>
            </a:endParaRPr>
          </a:p>
          <a:p>
            <a:endParaRPr lang="tr-TR" sz="2600" smtClean="0">
              <a:solidFill>
                <a:schemeClr val="bg1"/>
              </a:solidFill>
              <a:effectLst>
                <a:outerShdw blurRad="38100" dist="38100" dir="2700000" algn="tl">
                  <a:srgbClr val="000000">
                    <a:alpha val="43137"/>
                  </a:srgbClr>
                </a:outerShdw>
              </a:effectLst>
            </a:endParaRPr>
          </a:p>
          <a:p>
            <a:endParaRPr lang="tr-TR" sz="2600" smtClean="0">
              <a:solidFill>
                <a:schemeClr val="bg1"/>
              </a:solidFill>
              <a:effectLst>
                <a:outerShdw blurRad="38100" dist="38100" dir="2700000" algn="tl">
                  <a:srgbClr val="000000">
                    <a:alpha val="43137"/>
                  </a:srgbClr>
                </a:outerShdw>
              </a:effectLst>
            </a:endParaRPr>
          </a:p>
          <a:p>
            <a:endParaRPr lang="tr-TR" sz="2600" smtClean="0">
              <a:solidFill>
                <a:schemeClr val="bg1"/>
              </a:solidFill>
              <a:effectLst>
                <a:outerShdw blurRad="38100" dist="38100" dir="2700000" algn="tl">
                  <a:srgbClr val="000000">
                    <a:alpha val="43137"/>
                  </a:srgbClr>
                </a:outerShdw>
              </a:effectLst>
            </a:endParaRPr>
          </a:p>
          <a:p>
            <a:endParaRPr lang="tr-TR" sz="2600">
              <a:solidFill>
                <a:schemeClr val="bg1"/>
              </a:solidFill>
              <a:effectLst>
                <a:outerShdw blurRad="38100" dist="38100" dir="2700000" algn="tl">
                  <a:srgbClr val="000000">
                    <a:alpha val="43137"/>
                  </a:srgbClr>
                </a:outerShdw>
              </a:effectLst>
            </a:endParaRPr>
          </a:p>
        </p:txBody>
      </p:sp>
      <p:sp>
        <p:nvSpPr>
          <p:cNvPr id="5" name="4 Dikdörtgen"/>
          <p:cNvSpPr/>
          <p:nvPr/>
        </p:nvSpPr>
        <p:spPr>
          <a:xfrm>
            <a:off x="3272840" y="3504036"/>
            <a:ext cx="7938656" cy="2092881"/>
          </a:xfrm>
          <a:prstGeom prst="rect">
            <a:avLst/>
          </a:prstGeom>
        </p:spPr>
        <p:txBody>
          <a:bodyPr wrap="square">
            <a:spAutoFit/>
          </a:bodyPr>
          <a:lstStyle/>
          <a:p>
            <a:pPr algn="just"/>
            <a:r>
              <a:rPr lang="tr-TR" sz="2600" smtClean="0">
                <a:solidFill>
                  <a:schemeClr val="bg1"/>
                </a:solidFill>
                <a:effectLst>
                  <a:outerShdw blurRad="38100" dist="38100" dir="2700000" algn="tl">
                    <a:srgbClr val="000000">
                      <a:alpha val="43137"/>
                    </a:srgbClr>
                  </a:outerShdw>
                </a:effectLst>
                <a:ea typeface="Calibri"/>
                <a:cs typeface="Times New Roman"/>
              </a:rPr>
              <a:t>Lazarsfeld kitlelere bir şeyi dayatarak radyonun eğitim aracı haline getirilemeyeceğini, bu nedenle kitlelerin radyoda neyi neden sevdiklerinin doğru bir şekilde anlaşılmasının onlara ulaşabilmenin yolunu açabileceğine inanmıştır.</a:t>
            </a:r>
            <a:endParaRPr lang="tr-TR" sz="2600">
              <a:solidFill>
                <a:schemeClr val="bg1"/>
              </a:solidFill>
              <a:effectLst>
                <a:outerShdw blurRad="38100" dist="38100" dir="2700000" algn="tl">
                  <a:srgbClr val="000000">
                    <a:alpha val="43137"/>
                  </a:srgbClr>
                </a:outerShdw>
              </a:effectLst>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6" descr="http://ecx.images-amazon.com/images/I/51%2BkYMZOP3L._SY344_BO1,204,203,200_.jpg"/>
          <p:cNvPicPr>
            <a:picLocks noChangeAspect="1" noChangeArrowheads="1"/>
          </p:cNvPicPr>
          <p:nvPr/>
        </p:nvPicPr>
        <p:blipFill>
          <a:blip r:embed="rId2" cstate="print"/>
          <a:srcRect/>
          <a:stretch>
            <a:fillRect/>
          </a:stretch>
        </p:blipFill>
        <p:spPr bwMode="auto">
          <a:xfrm>
            <a:off x="498764" y="1745674"/>
            <a:ext cx="2298734" cy="3443126"/>
          </a:xfrm>
          <a:prstGeom prst="rect">
            <a:avLst/>
          </a:prstGeom>
          <a:ln>
            <a:noFill/>
          </a:ln>
          <a:effectLst>
            <a:outerShdw blurRad="292100" dist="139700" dir="2700000" algn="tl" rotWithShape="0">
              <a:srgbClr val="333333">
                <a:alpha val="65000"/>
              </a:srgbClr>
            </a:outerShdw>
          </a:effectLst>
        </p:spPr>
      </p:pic>
      <p:sp>
        <p:nvSpPr>
          <p:cNvPr id="6" name="5 Dikdörtgen"/>
          <p:cNvSpPr/>
          <p:nvPr/>
        </p:nvSpPr>
        <p:spPr>
          <a:xfrm>
            <a:off x="3235036" y="2170791"/>
            <a:ext cx="8298873" cy="2893100"/>
          </a:xfrm>
          <a:prstGeom prst="rect">
            <a:avLst/>
          </a:prstGeom>
        </p:spPr>
        <p:txBody>
          <a:bodyPr wrap="square">
            <a:spAutoFit/>
          </a:bodyPr>
          <a:lstStyle/>
          <a:p>
            <a:r>
              <a:rPr lang="tr-TR" sz="2600" smtClean="0">
                <a:solidFill>
                  <a:schemeClr val="bg1"/>
                </a:solidFill>
                <a:effectLst>
                  <a:outerShdw blurRad="38100" dist="38100" dir="2700000" algn="tl">
                    <a:srgbClr val="000000">
                      <a:alpha val="43137"/>
                    </a:srgbClr>
                  </a:outerShdw>
                </a:effectLst>
              </a:rPr>
              <a:t>Bu kitapta Lazarsfeld’in kendi çalışmalarına ilişkin daha incelikli bir değerlendirme yaptığını görürüz. </a:t>
            </a:r>
          </a:p>
          <a:p>
            <a:endParaRPr lang="tr-TR" sz="2600" smtClean="0">
              <a:solidFill>
                <a:schemeClr val="bg1"/>
              </a:solidFill>
              <a:effectLst>
                <a:outerShdw blurRad="38100" dist="38100" dir="2700000" algn="tl">
                  <a:srgbClr val="000000">
                    <a:alpha val="43137"/>
                  </a:srgbClr>
                </a:outerShdw>
              </a:effectLst>
            </a:endParaRPr>
          </a:p>
          <a:p>
            <a:r>
              <a:rPr lang="tr-TR" sz="2600" smtClean="0">
                <a:solidFill>
                  <a:schemeClr val="bg1"/>
                </a:solidFill>
                <a:effectLst>
                  <a:outerShdw blurRad="38100" dist="38100" dir="2700000" algn="tl">
                    <a:srgbClr val="000000">
                      <a:alpha val="43137"/>
                    </a:srgbClr>
                  </a:outerShdw>
                </a:effectLst>
              </a:rPr>
              <a:t>Böylece yönetsel araştırmanın, medya endüstrisinin ticari çıkarlarının hizmetinde, mevcut ekonomik ve siyasal iktidar sistemini yeniden üretmenin ötesindeki boyutlarını anlama şansımız olur. </a:t>
            </a:r>
            <a:endParaRPr lang="tr-TR" sz="2600">
              <a:solidFill>
                <a:schemeClr val="bg1"/>
              </a:solidFill>
              <a:effectLst>
                <a:outerShdw blurRad="38100" dist="38100" dir="2700000" algn="tl">
                  <a:srgbClr val="000000">
                    <a:alpha val="43137"/>
                  </a:srgbClr>
                </a:outerShd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4" name="Picture 6" descr="http://ecx.images-amazon.com/images/I/51%2BkYMZOP3L._SY344_BO1,204,203,200_.jpg"/>
          <p:cNvPicPr>
            <a:picLocks noChangeAspect="1" noChangeArrowheads="1"/>
          </p:cNvPicPr>
          <p:nvPr/>
        </p:nvPicPr>
        <p:blipFill>
          <a:blip r:embed="rId2" cstate="print"/>
          <a:srcRect/>
          <a:stretch>
            <a:fillRect/>
          </a:stretch>
        </p:blipFill>
        <p:spPr bwMode="auto">
          <a:xfrm>
            <a:off x="8031885" y="1080655"/>
            <a:ext cx="3431631" cy="5140021"/>
          </a:xfrm>
          <a:prstGeom prst="rect">
            <a:avLst/>
          </a:prstGeom>
          <a:ln>
            <a:noFill/>
          </a:ln>
          <a:effectLst>
            <a:outerShdw blurRad="292100" dist="139700" dir="2700000" algn="tl" rotWithShape="0">
              <a:srgbClr val="333333">
                <a:alpha val="65000"/>
              </a:srgbClr>
            </a:outerShdw>
          </a:effectLst>
        </p:spPr>
      </p:pic>
      <p:sp>
        <p:nvSpPr>
          <p:cNvPr id="7" name="6 Dikdörtgen"/>
          <p:cNvSpPr/>
          <p:nvPr/>
        </p:nvSpPr>
        <p:spPr>
          <a:xfrm>
            <a:off x="698624" y="804955"/>
            <a:ext cx="6928303" cy="7294305"/>
          </a:xfrm>
          <a:prstGeom prst="rect">
            <a:avLst/>
          </a:prstGeom>
        </p:spPr>
        <p:txBody>
          <a:bodyPr wrap="square">
            <a:spAutoFit/>
          </a:bodyPr>
          <a:lstStyle/>
          <a:p>
            <a:r>
              <a:rPr lang="tr-TR" sz="2800" smtClean="0">
                <a:solidFill>
                  <a:schemeClr val="bg1"/>
                </a:solidFill>
                <a:effectLst>
                  <a:outerShdw blurRad="38100" dist="38100" dir="2700000" algn="tl">
                    <a:srgbClr val="000000">
                      <a:alpha val="43137"/>
                    </a:srgbClr>
                  </a:outerShdw>
                </a:effectLst>
                <a:ea typeface="Calibri"/>
                <a:cs typeface="Times New Roman"/>
              </a:rPr>
              <a:t>Radyo ve Basılı </a:t>
            </a:r>
            <a:r>
              <a:rPr lang="tr-TR" sz="2800" smtClean="0">
                <a:solidFill>
                  <a:schemeClr val="bg1"/>
                </a:solidFill>
                <a:effectLst>
                  <a:outerShdw blurRad="38100" dist="38100" dir="2700000" algn="tl">
                    <a:srgbClr val="000000">
                      <a:alpha val="43137"/>
                    </a:srgbClr>
                  </a:outerShdw>
                </a:effectLst>
                <a:ea typeface="Calibri"/>
                <a:cs typeface="Times New Roman"/>
              </a:rPr>
              <a:t>Sayfa (1940)</a:t>
            </a:r>
            <a:endParaRPr lang="tr-TR" sz="2800" smtClean="0">
              <a:solidFill>
                <a:schemeClr val="bg1"/>
              </a:solidFill>
              <a:effectLst>
                <a:outerShdw blurRad="38100" dist="38100" dir="2700000" algn="tl">
                  <a:srgbClr val="000000">
                    <a:alpha val="43137"/>
                  </a:srgbClr>
                </a:outerShdw>
              </a:effectLst>
              <a:ea typeface="Calibri"/>
              <a:cs typeface="Times New Roman"/>
            </a:endParaRPr>
          </a:p>
          <a:p>
            <a:r>
              <a:rPr lang="tr-TR" sz="2400" smtClean="0">
                <a:solidFill>
                  <a:schemeClr val="bg1"/>
                </a:solidFill>
                <a:effectLst>
                  <a:outerShdw blurRad="38100" dist="38100" dir="2700000" algn="tl">
                    <a:srgbClr val="000000">
                      <a:alpha val="43137"/>
                    </a:srgbClr>
                  </a:outerShdw>
                </a:effectLst>
              </a:rPr>
              <a:t>Radyonun Düşüncelerin İletimindeki Rolü Hakkındaki Çalışmaya Giriş</a:t>
            </a:r>
            <a:r>
              <a:rPr lang="tr-TR" sz="2400" smtClean="0">
                <a:solidFill>
                  <a:schemeClr val="bg1"/>
                </a:solidFill>
                <a:effectLst>
                  <a:outerShdw blurRad="38100" dist="38100" dir="2700000" algn="tl">
                    <a:srgbClr val="000000">
                      <a:alpha val="43137"/>
                    </a:srgbClr>
                  </a:outerShdw>
                </a:effectLst>
                <a:ea typeface="Calibri"/>
                <a:cs typeface="Times New Roman"/>
              </a:rPr>
              <a:t> </a:t>
            </a:r>
          </a:p>
          <a:p>
            <a:endParaRPr lang="tr-TR" sz="2400" smtClean="0">
              <a:solidFill>
                <a:schemeClr val="bg1"/>
              </a:solidFill>
              <a:effectLst>
                <a:outerShdw blurRad="38100" dist="38100" dir="2700000" algn="tl">
                  <a:srgbClr val="000000">
                    <a:alpha val="43137"/>
                  </a:srgbClr>
                </a:outerShdw>
              </a:effectLst>
              <a:ea typeface="Calibri"/>
              <a:cs typeface="Times New Roman"/>
            </a:endParaRPr>
          </a:p>
          <a:p>
            <a:r>
              <a:rPr lang="tr-TR" sz="2400" smtClean="0">
                <a:solidFill>
                  <a:schemeClr val="bg1"/>
                </a:solidFill>
                <a:effectLst>
                  <a:outerShdw blurRad="38100" dist="38100" dir="2700000" algn="tl">
                    <a:srgbClr val="000000">
                      <a:alpha val="43137"/>
                    </a:srgbClr>
                  </a:outerShdw>
                </a:effectLst>
                <a:ea typeface="Calibri"/>
                <a:cs typeface="Times New Roman"/>
              </a:rPr>
              <a:t>basın ile radyoyu ciddi fikirlerin yayıldığı </a:t>
            </a:r>
          </a:p>
          <a:p>
            <a:r>
              <a:rPr lang="tr-TR" sz="2400" smtClean="0">
                <a:solidFill>
                  <a:schemeClr val="bg1"/>
                </a:solidFill>
                <a:effectLst>
                  <a:outerShdw blurRad="38100" dist="38100" dir="2700000" algn="tl">
                    <a:srgbClr val="000000">
                      <a:alpha val="43137"/>
                    </a:srgbClr>
                  </a:outerShdw>
                </a:effectLst>
                <a:ea typeface="Calibri"/>
                <a:cs typeface="Times New Roman"/>
              </a:rPr>
              <a:t>iletişim araçları olarak ele alan, karşılaştırmalı </a:t>
            </a:r>
          </a:p>
          <a:p>
            <a:r>
              <a:rPr lang="tr-TR" sz="2400" smtClean="0">
                <a:solidFill>
                  <a:schemeClr val="bg1"/>
                </a:solidFill>
                <a:effectLst>
                  <a:outerShdw blurRad="38100" dist="38100" dir="2700000" algn="tl">
                    <a:srgbClr val="000000">
                      <a:alpha val="43137"/>
                    </a:srgbClr>
                  </a:outerShdw>
                </a:effectLst>
                <a:ea typeface="Calibri"/>
                <a:cs typeface="Times New Roman"/>
              </a:rPr>
              <a:t>ve metodolojik açıdan öncü bir çalışma</a:t>
            </a:r>
          </a:p>
          <a:p>
            <a:endParaRPr lang="tr-TR" sz="2400" smtClean="0">
              <a:solidFill>
                <a:schemeClr val="bg1"/>
              </a:solidFill>
              <a:effectLst>
                <a:outerShdw blurRad="38100" dist="38100" dir="2700000" algn="tl">
                  <a:srgbClr val="000000">
                    <a:alpha val="43137"/>
                  </a:srgbClr>
                </a:outerShdw>
              </a:effectLst>
              <a:ea typeface="Calibri"/>
              <a:cs typeface="Times New Roman"/>
            </a:endParaRPr>
          </a:p>
          <a:p>
            <a:r>
              <a:rPr lang="tr-TR" sz="2400" smtClean="0">
                <a:solidFill>
                  <a:schemeClr val="bg1"/>
                </a:solidFill>
                <a:effectLst>
                  <a:outerShdw blurRad="38100" dist="38100" dir="2700000" algn="tl">
                    <a:srgbClr val="000000">
                      <a:alpha val="43137"/>
                    </a:srgbClr>
                  </a:outerShdw>
                </a:effectLst>
                <a:ea typeface="Calibri"/>
                <a:cs typeface="Times New Roman"/>
              </a:rPr>
              <a:t>1930’ların Amerikası’nın tarihsel koşullarında okuma ve dinleme alışkanlıkları üzerine zengin tarihsel veriler içeriyor</a:t>
            </a:r>
          </a:p>
          <a:p>
            <a:endParaRPr lang="tr-TR" sz="2400" smtClean="0">
              <a:solidFill>
                <a:schemeClr val="bg1"/>
              </a:solidFill>
              <a:effectLst>
                <a:outerShdw blurRad="38100" dist="38100" dir="2700000" algn="tl">
                  <a:srgbClr val="000000">
                    <a:alpha val="43137"/>
                  </a:srgbClr>
                </a:outerShdw>
              </a:effectLst>
              <a:ea typeface="Calibri"/>
              <a:cs typeface="Times New Roman"/>
            </a:endParaRPr>
          </a:p>
          <a:p>
            <a:endParaRPr lang="tr-TR" sz="2400" smtClean="0">
              <a:solidFill>
                <a:schemeClr val="bg1"/>
              </a:solidFill>
              <a:effectLst>
                <a:outerShdw blurRad="38100" dist="38100" dir="2700000" algn="tl">
                  <a:srgbClr val="000000">
                    <a:alpha val="43137"/>
                  </a:srgbClr>
                </a:outerShdw>
              </a:effectLst>
              <a:ea typeface="Calibri"/>
              <a:cs typeface="Times New Roman"/>
            </a:endParaRPr>
          </a:p>
          <a:p>
            <a:endParaRPr lang="tr-TR" sz="2400" smtClean="0">
              <a:solidFill>
                <a:schemeClr val="bg1"/>
              </a:solidFill>
              <a:effectLst>
                <a:outerShdw blurRad="38100" dist="38100" dir="2700000" algn="tl">
                  <a:srgbClr val="000000">
                    <a:alpha val="43137"/>
                  </a:srgbClr>
                </a:outerShdw>
              </a:effectLst>
              <a:ea typeface="Calibri"/>
              <a:cs typeface="Times New Roman"/>
            </a:endParaRPr>
          </a:p>
          <a:p>
            <a:endParaRPr lang="tr-TR" sz="2400" smtClean="0">
              <a:solidFill>
                <a:schemeClr val="bg1"/>
              </a:solidFill>
              <a:effectLst>
                <a:outerShdw blurRad="38100" dist="38100" dir="2700000" algn="tl">
                  <a:srgbClr val="000000">
                    <a:alpha val="43137"/>
                  </a:srgbClr>
                </a:outerShdw>
              </a:effectLst>
              <a:ea typeface="Calibri"/>
              <a:cs typeface="Times New Roman"/>
            </a:endParaRPr>
          </a:p>
          <a:p>
            <a:endParaRPr lang="tr-TR" sz="2400" smtClean="0">
              <a:solidFill>
                <a:schemeClr val="bg1"/>
              </a:solidFill>
              <a:effectLst>
                <a:outerShdw blurRad="38100" dist="38100" dir="2700000" algn="tl">
                  <a:srgbClr val="000000">
                    <a:alpha val="43137"/>
                  </a:srgbClr>
                </a:outerShdw>
              </a:effectLst>
              <a:ea typeface="Calibri"/>
              <a:cs typeface="Times New Roman"/>
            </a:endParaRPr>
          </a:p>
          <a:p>
            <a:endParaRPr lang="tr-TR" sz="2400" smtClean="0">
              <a:solidFill>
                <a:schemeClr val="bg1"/>
              </a:solidFill>
              <a:effectLst>
                <a:outerShdw blurRad="38100" dist="38100" dir="2700000" algn="tl">
                  <a:srgbClr val="000000">
                    <a:alpha val="43137"/>
                  </a:srgbClr>
                </a:outerShdw>
              </a:effectLst>
              <a:ea typeface="Calibri"/>
              <a:cs typeface="Times New Roman"/>
            </a:endParaRPr>
          </a:p>
          <a:p>
            <a:endParaRPr lang="tr-TR" sz="2800" smtClean="0">
              <a:solidFill>
                <a:schemeClr val="bg1"/>
              </a:solidFill>
              <a:effectLst>
                <a:outerShdw blurRad="38100" dist="38100" dir="2700000" algn="tl">
                  <a:srgbClr val="000000">
                    <a:alpha val="43137"/>
                  </a:srgbClr>
                </a:outerShdw>
              </a:effectLst>
              <a:cs typeface="Times New Roman"/>
            </a:endParaRPr>
          </a:p>
          <a:p>
            <a:endParaRPr lang="tr-TR" sz="2800">
              <a:solidFill>
                <a:schemeClr val="bg1"/>
              </a:solidFill>
              <a:effectLst>
                <a:outerShdw blurRad="38100" dist="38100" dir="2700000" algn="tl">
                  <a:srgbClr val="000000">
                    <a:alpha val="43137"/>
                  </a:srgbClr>
                </a:outerShdw>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741219" y="1145506"/>
            <a:ext cx="7114310" cy="4832092"/>
          </a:xfrm>
          <a:prstGeom prst="rect">
            <a:avLst/>
          </a:prstGeom>
        </p:spPr>
        <p:txBody>
          <a:bodyPr wrap="square">
            <a:spAutoFit/>
          </a:bodyPr>
          <a:lstStyle/>
          <a:p>
            <a:pPr algn="just"/>
            <a:r>
              <a:rPr lang="tr-TR" sz="2800" smtClean="0">
                <a:solidFill>
                  <a:schemeClr val="bg1"/>
                </a:solidFill>
                <a:effectLst>
                  <a:outerShdw blurRad="38100" dist="38100" dir="2700000" algn="tl">
                    <a:srgbClr val="000000">
                      <a:alpha val="43137"/>
                    </a:srgbClr>
                  </a:outerShdw>
                </a:effectLst>
              </a:rPr>
              <a:t>Mazide kalmış bir dinleyici kitlesine, köhne/modası geçmiş araştırma yöntemlere soluk bir bakış </a:t>
            </a:r>
            <a:r>
              <a:rPr lang="tr-TR" sz="2800" smtClean="0">
                <a:solidFill>
                  <a:schemeClr val="bg1"/>
                </a:solidFill>
                <a:effectLst>
                  <a:outerShdw blurRad="38100" dist="38100" dir="2700000" algn="tl">
                    <a:srgbClr val="000000">
                      <a:alpha val="43137"/>
                    </a:srgbClr>
                  </a:outerShdw>
                </a:effectLst>
              </a:rPr>
              <a:t>attığı düşünülen </a:t>
            </a:r>
            <a:r>
              <a:rPr lang="tr-TR" sz="2800" smtClean="0">
                <a:solidFill>
                  <a:schemeClr val="bg1"/>
                </a:solidFill>
                <a:effectLst>
                  <a:outerShdw blurRad="38100" dist="38100" dir="2700000" algn="tl">
                    <a:srgbClr val="000000">
                      <a:alpha val="43137"/>
                    </a:srgbClr>
                  </a:outerShdw>
                </a:effectLst>
              </a:rPr>
              <a:t>bu </a:t>
            </a:r>
            <a:r>
              <a:rPr lang="tr-TR" sz="2800" smtClean="0">
                <a:solidFill>
                  <a:schemeClr val="bg1"/>
                </a:solidFill>
                <a:effectLst>
                  <a:outerShdw blurRad="38100" dist="38100" dir="2700000" algn="tl">
                    <a:srgbClr val="000000">
                      <a:alpha val="43137"/>
                    </a:srgbClr>
                  </a:outerShdw>
                </a:effectLst>
              </a:rPr>
              <a:t>eserler </a:t>
            </a:r>
            <a:r>
              <a:rPr lang="tr-TR" sz="2800" smtClean="0">
                <a:solidFill>
                  <a:schemeClr val="bg1"/>
                </a:solidFill>
                <a:effectLst>
                  <a:outerShdw blurRad="38100" dist="38100" dir="2700000" algn="tl">
                    <a:srgbClr val="000000">
                      <a:alpha val="43137"/>
                    </a:srgbClr>
                  </a:outerShdw>
                </a:effectLst>
              </a:rPr>
              <a:t>raflarda çürümeye bırakılmıştır, bugün çok az insan bunların tozunu almayı umursamaktadır. </a:t>
            </a:r>
          </a:p>
          <a:p>
            <a:pPr algn="just"/>
            <a:endParaRPr lang="tr-TR" sz="2800" smtClean="0">
              <a:solidFill>
                <a:schemeClr val="bg1"/>
              </a:solidFill>
              <a:effectLst>
                <a:outerShdw blurRad="38100" dist="38100" dir="2700000" algn="tl">
                  <a:srgbClr val="000000">
                    <a:alpha val="43137"/>
                  </a:srgbClr>
                </a:outerShdw>
              </a:effectLst>
            </a:endParaRPr>
          </a:p>
          <a:p>
            <a:pPr algn="just"/>
            <a:r>
              <a:rPr lang="tr-TR" sz="2800" smtClean="0">
                <a:solidFill>
                  <a:schemeClr val="bg1"/>
                </a:solidFill>
                <a:effectLst>
                  <a:outerShdw blurRad="38100" dist="38100" dir="2700000" algn="tl">
                    <a:srgbClr val="000000">
                      <a:alpha val="43137"/>
                    </a:srgbClr>
                  </a:outerShdw>
                </a:effectLst>
              </a:rPr>
              <a:t>Oysa, yeni kitle iletişim aracı radyo üzerine Columbia’da yapılan çalışmalar bir bütün olarak </a:t>
            </a:r>
            <a:r>
              <a:rPr lang="tr-TR" sz="2800" smtClean="0">
                <a:solidFill>
                  <a:schemeClr val="bg1"/>
                </a:solidFill>
                <a:effectLst>
                  <a:outerShdw blurRad="38100" dist="38100" dir="2700000" algn="tl">
                    <a:srgbClr val="000000">
                      <a:alpha val="43137"/>
                    </a:srgbClr>
                  </a:outerShdw>
                </a:effectLst>
              </a:rPr>
              <a:t>«devrimci </a:t>
            </a:r>
            <a:r>
              <a:rPr lang="tr-TR" sz="2800" smtClean="0">
                <a:solidFill>
                  <a:schemeClr val="bg1"/>
                </a:solidFill>
                <a:effectLst>
                  <a:outerShdw blurRad="38100" dist="38100" dir="2700000" algn="tl">
                    <a:srgbClr val="000000">
                      <a:alpha val="43137"/>
                    </a:srgbClr>
                  </a:outerShdw>
                </a:effectLst>
              </a:rPr>
              <a:t>bir teknolojiyi anlamaya çalışan bir toplumun ve onun altkültürlerinin büyüleyici bir </a:t>
            </a:r>
            <a:r>
              <a:rPr lang="tr-TR" sz="2800" smtClean="0">
                <a:solidFill>
                  <a:schemeClr val="bg1"/>
                </a:solidFill>
                <a:effectLst>
                  <a:outerShdw blurRad="38100" dist="38100" dir="2700000" algn="tl">
                    <a:srgbClr val="000000">
                      <a:alpha val="43137"/>
                    </a:srgbClr>
                  </a:outerShdw>
                </a:effectLst>
              </a:rPr>
              <a:t>portresini» </a:t>
            </a:r>
            <a:r>
              <a:rPr lang="tr-TR" sz="2800" smtClean="0">
                <a:solidFill>
                  <a:schemeClr val="bg1"/>
                </a:solidFill>
                <a:effectLst>
                  <a:outerShdw blurRad="38100" dist="38100" dir="2700000" algn="tl">
                    <a:srgbClr val="000000">
                      <a:alpha val="43137"/>
                    </a:srgbClr>
                  </a:outerShdw>
                </a:effectLst>
              </a:rPr>
              <a:t>sunmaktadır.</a:t>
            </a:r>
            <a:endParaRPr lang="tr-TR" sz="2800">
              <a:solidFill>
                <a:schemeClr val="bg1"/>
              </a:solidFill>
              <a:effectLst>
                <a:outerShdw blurRad="38100" dist="38100" dir="2700000" algn="tl">
                  <a:srgbClr val="000000">
                    <a:alpha val="43137"/>
                  </a:srgbClr>
                </a:outerShdw>
              </a:effectLst>
            </a:endParaRPr>
          </a:p>
        </p:txBody>
      </p:sp>
      <p:pic>
        <p:nvPicPr>
          <p:cNvPr id="4098" name="Picture 2" descr="https://booklife-resized.s3-us-west-1.amazonaws.com/92133cde35d0cb081e2325f069fd7338-w204@1x.jpg"/>
          <p:cNvPicPr>
            <a:picLocks noChangeAspect="1" noChangeArrowheads="1"/>
          </p:cNvPicPr>
          <p:nvPr/>
        </p:nvPicPr>
        <p:blipFill>
          <a:blip r:embed="rId2" cstate="print"/>
          <a:srcRect/>
          <a:stretch>
            <a:fillRect/>
          </a:stretch>
        </p:blipFill>
        <p:spPr bwMode="auto">
          <a:xfrm>
            <a:off x="8257913" y="1112837"/>
            <a:ext cx="3213360" cy="4851545"/>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6" descr="http://ecx.images-amazon.com/images/I/51%2BkYMZOP3L._SY344_BO1,204,203,200_.jpg"/>
          <p:cNvPicPr>
            <a:picLocks noChangeAspect="1" noChangeArrowheads="1"/>
          </p:cNvPicPr>
          <p:nvPr/>
        </p:nvPicPr>
        <p:blipFill>
          <a:blip r:embed="rId2" cstate="print"/>
          <a:srcRect/>
          <a:stretch>
            <a:fillRect/>
          </a:stretch>
        </p:blipFill>
        <p:spPr bwMode="auto">
          <a:xfrm>
            <a:off x="498764" y="1745674"/>
            <a:ext cx="2298734" cy="3443126"/>
          </a:xfrm>
          <a:prstGeom prst="rect">
            <a:avLst/>
          </a:prstGeom>
          <a:ln>
            <a:noFill/>
          </a:ln>
          <a:effectLst>
            <a:outerShdw blurRad="292100" dist="139700" dir="2700000" algn="tl" rotWithShape="0">
              <a:srgbClr val="333333">
                <a:alpha val="65000"/>
              </a:srgbClr>
            </a:outerShdw>
          </a:effectLst>
        </p:spPr>
      </p:pic>
      <p:sp>
        <p:nvSpPr>
          <p:cNvPr id="4" name="3 Dikdörtgen"/>
          <p:cNvSpPr/>
          <p:nvPr/>
        </p:nvSpPr>
        <p:spPr>
          <a:xfrm>
            <a:off x="3255818" y="1692817"/>
            <a:ext cx="8361220" cy="3693319"/>
          </a:xfrm>
          <a:prstGeom prst="rect">
            <a:avLst/>
          </a:prstGeom>
        </p:spPr>
        <p:txBody>
          <a:bodyPr wrap="square">
            <a:spAutoFit/>
          </a:bodyPr>
          <a:lstStyle/>
          <a:p>
            <a:pPr algn="just"/>
            <a:r>
              <a:rPr lang="tr-TR" sz="2600" smtClean="0">
                <a:solidFill>
                  <a:schemeClr val="bg1"/>
                </a:solidFill>
                <a:effectLst>
                  <a:outerShdw blurRad="38100" dist="38100" dir="2700000" algn="tl">
                    <a:srgbClr val="000000">
                      <a:alpha val="43137"/>
                    </a:srgbClr>
                  </a:outerShdw>
                </a:effectLst>
              </a:rPr>
              <a:t>Lazarsfeld, bu karşılaştırmalı çalışmanın, bir yığın veriden yararlanan kapsamlı istatistiksel </a:t>
            </a:r>
            <a:r>
              <a:rPr lang="tr-TR" sz="2600" smtClean="0">
                <a:solidFill>
                  <a:schemeClr val="bg1"/>
                </a:solidFill>
                <a:effectLst>
                  <a:outerShdw blurRad="38100" dist="38100" dir="2700000" algn="tl">
                    <a:srgbClr val="000000">
                      <a:alpha val="43137"/>
                    </a:srgbClr>
                  </a:outerShdw>
                </a:effectLst>
              </a:rPr>
              <a:t>analizler </a:t>
            </a:r>
            <a:r>
              <a:rPr lang="tr-TR" sz="2600" smtClean="0">
                <a:solidFill>
                  <a:schemeClr val="bg1"/>
                </a:solidFill>
                <a:effectLst>
                  <a:outerShdw blurRad="38100" dist="38100" dir="2700000" algn="tl">
                    <a:srgbClr val="000000">
                      <a:alpha val="43137"/>
                    </a:srgbClr>
                  </a:outerShdw>
                </a:effectLst>
              </a:rPr>
              <a:t>ile istatistiksel verinin sağladığı referans çerçevesine yerleştirilen daha dar kapsamlı ama detaylı örnek olay çalışmaları arasındaki ilişkiyi temel aldığını vurgular. </a:t>
            </a:r>
          </a:p>
          <a:p>
            <a:pPr algn="just"/>
            <a:endParaRPr lang="tr-TR" sz="2600" smtClean="0">
              <a:solidFill>
                <a:schemeClr val="bg1"/>
              </a:solidFill>
              <a:effectLst>
                <a:outerShdw blurRad="38100" dist="38100" dir="2700000" algn="tl">
                  <a:srgbClr val="000000">
                    <a:alpha val="43137"/>
                  </a:srgbClr>
                </a:outerShdw>
              </a:effectLst>
            </a:endParaRPr>
          </a:p>
          <a:p>
            <a:pPr algn="just"/>
            <a:r>
              <a:rPr lang="tr-TR" sz="2600" smtClean="0">
                <a:solidFill>
                  <a:schemeClr val="bg1"/>
                </a:solidFill>
                <a:effectLst>
                  <a:outerShdw blurRad="38100" dist="38100" dir="2700000" algn="tl">
                    <a:srgbClr val="000000">
                      <a:alpha val="43137"/>
                    </a:srgbClr>
                  </a:outerShdw>
                </a:effectLst>
              </a:rPr>
              <a:t>Birbiriyle bağlantılı üç araştırma yöntemi vardır: (1) program içeriklerinin analizi, (2) izlerkitleyi ayrıştırma analizi, (3) “doyum çalışmaları”.</a:t>
            </a:r>
            <a:endParaRPr lang="tr-TR" sz="2600">
              <a:solidFill>
                <a:schemeClr val="bg1"/>
              </a:solidFill>
              <a:effectLst>
                <a:outerShdw blurRad="38100" dist="38100" dir="2700000" algn="tl">
                  <a:srgbClr val="000000">
                    <a:alpha val="43137"/>
                  </a:srgbClr>
                </a:outerShdw>
              </a:effectLs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6" descr="http://ecx.images-amazon.com/images/I/51%2BkYMZOP3L._SY344_BO1,204,203,200_.jpg"/>
          <p:cNvPicPr>
            <a:picLocks noChangeAspect="1" noChangeArrowheads="1"/>
          </p:cNvPicPr>
          <p:nvPr/>
        </p:nvPicPr>
        <p:blipFill>
          <a:blip r:embed="rId2" cstate="print"/>
          <a:srcRect/>
          <a:stretch>
            <a:fillRect/>
          </a:stretch>
        </p:blipFill>
        <p:spPr bwMode="auto">
          <a:xfrm>
            <a:off x="457200" y="1745674"/>
            <a:ext cx="2298734" cy="3443126"/>
          </a:xfrm>
          <a:prstGeom prst="rect">
            <a:avLst/>
          </a:prstGeom>
          <a:ln>
            <a:noFill/>
          </a:ln>
          <a:effectLst>
            <a:outerShdw blurRad="292100" dist="139700" dir="2700000" algn="tl" rotWithShape="0">
              <a:srgbClr val="333333">
                <a:alpha val="65000"/>
              </a:srgbClr>
            </a:outerShdw>
          </a:effectLst>
        </p:spPr>
      </p:pic>
      <p:sp>
        <p:nvSpPr>
          <p:cNvPr id="5" name="4 Dikdörtgen"/>
          <p:cNvSpPr/>
          <p:nvPr/>
        </p:nvSpPr>
        <p:spPr>
          <a:xfrm>
            <a:off x="3235035" y="1027650"/>
            <a:ext cx="8257310" cy="4893647"/>
          </a:xfrm>
          <a:prstGeom prst="rect">
            <a:avLst/>
          </a:prstGeom>
        </p:spPr>
        <p:txBody>
          <a:bodyPr wrap="square">
            <a:spAutoFit/>
          </a:bodyPr>
          <a:lstStyle/>
          <a:p>
            <a:r>
              <a:rPr lang="tr-TR" sz="2600" smtClean="0">
                <a:solidFill>
                  <a:schemeClr val="bg1"/>
                </a:solidFill>
                <a:effectLst>
                  <a:outerShdw blurRad="38100" dist="38100" dir="2700000" algn="tl">
                    <a:srgbClr val="000000">
                      <a:alpha val="43137"/>
                    </a:srgbClr>
                  </a:outerShdw>
                </a:effectLst>
              </a:rPr>
              <a:t>Büyük önemi ve aciliyeti olan meselerin tartışıldığı radyo yayınlarını dinlemeyen bu kitleye nasıl ulaşılacak?</a:t>
            </a:r>
          </a:p>
          <a:p>
            <a:endParaRPr lang="tr-TR" sz="2600" smtClean="0">
              <a:solidFill>
                <a:schemeClr val="bg1"/>
              </a:solidFill>
              <a:effectLst>
                <a:outerShdw blurRad="38100" dist="38100" dir="2700000" algn="tl">
                  <a:srgbClr val="000000">
                    <a:alpha val="43137"/>
                  </a:srgbClr>
                </a:outerShdw>
              </a:effectLst>
            </a:endParaRPr>
          </a:p>
          <a:p>
            <a:r>
              <a:rPr lang="tr-TR" sz="2600" smtClean="0">
                <a:solidFill>
                  <a:schemeClr val="bg1"/>
                </a:solidFill>
                <a:effectLst>
                  <a:outerShdw blurRad="38100" dist="38100" dir="2700000" algn="tl">
                    <a:srgbClr val="000000">
                      <a:alpha val="43137"/>
                    </a:srgbClr>
                  </a:outerShdw>
                </a:effectLst>
              </a:rPr>
              <a:t>Radyo bir kitlesel eğitim aracı olarak tasarlanacaksa, kitlelerin radyoda neyi dinlemekten hoşlandığını bilmek gerekiyordu.</a:t>
            </a:r>
          </a:p>
          <a:p>
            <a:endParaRPr lang="tr-TR" sz="2600" smtClean="0">
              <a:solidFill>
                <a:schemeClr val="bg1"/>
              </a:solidFill>
              <a:effectLst>
                <a:outerShdw blurRad="38100" dist="38100" dir="2700000" algn="tl">
                  <a:srgbClr val="000000">
                    <a:alpha val="43137"/>
                  </a:srgbClr>
                </a:outerShdw>
              </a:effectLst>
            </a:endParaRPr>
          </a:p>
          <a:p>
            <a:r>
              <a:rPr lang="tr-TR" sz="2600" smtClean="0">
                <a:solidFill>
                  <a:schemeClr val="bg1"/>
                </a:solidFill>
                <a:effectLst>
                  <a:outerShdw blurRad="38100" dist="38100" dir="2700000" algn="tl">
                    <a:srgbClr val="000000">
                      <a:alpha val="43137"/>
                    </a:srgbClr>
                  </a:outerShdw>
                </a:effectLst>
              </a:rPr>
              <a:t>“ev ekonomisi”</a:t>
            </a:r>
          </a:p>
          <a:p>
            <a:r>
              <a:rPr lang="tr-TR" sz="2600" smtClean="0">
                <a:solidFill>
                  <a:schemeClr val="bg1"/>
                </a:solidFill>
                <a:effectLst>
                  <a:outerShdw blurRad="38100" dist="38100" dir="2700000" algn="tl">
                    <a:srgbClr val="000000">
                      <a:alpha val="43137"/>
                    </a:srgbClr>
                  </a:outerShdw>
                </a:effectLst>
              </a:rPr>
              <a:t>“kişisel gelişim”</a:t>
            </a:r>
          </a:p>
          <a:p>
            <a:r>
              <a:rPr lang="tr-TR" sz="2600" smtClean="0">
                <a:solidFill>
                  <a:schemeClr val="bg1"/>
                </a:solidFill>
                <a:effectLst>
                  <a:outerShdw blurRad="38100" dist="38100" dir="2700000" algn="tl">
                    <a:srgbClr val="000000">
                      <a:alpha val="43137"/>
                    </a:srgbClr>
                  </a:outerShdw>
                </a:effectLst>
              </a:rPr>
              <a:t>“hobi ve özel ilgi alanları”</a:t>
            </a:r>
          </a:p>
          <a:p>
            <a:r>
              <a:rPr lang="tr-TR" sz="2600" smtClean="0">
                <a:solidFill>
                  <a:schemeClr val="bg1"/>
                </a:solidFill>
                <a:effectLst>
                  <a:outerShdw blurRad="38100" dist="38100" dir="2700000" algn="tl">
                    <a:srgbClr val="000000">
                      <a:alpha val="43137"/>
                    </a:srgbClr>
                  </a:outerShdw>
                </a:effectLst>
              </a:rPr>
              <a:t>“gerçek yaşam dramaları”</a:t>
            </a:r>
          </a:p>
          <a:p>
            <a:r>
              <a:rPr lang="tr-TR" sz="2600" smtClean="0">
                <a:solidFill>
                  <a:schemeClr val="bg1"/>
                </a:solidFill>
                <a:effectLst>
                  <a:outerShdw blurRad="38100" dist="38100" dir="2700000" algn="tl">
                    <a:srgbClr val="000000">
                      <a:alpha val="43137"/>
                    </a:srgbClr>
                  </a:outerShdw>
                </a:effectLst>
              </a:rPr>
              <a:t>“genel kültür programları”</a:t>
            </a:r>
            <a:endParaRPr lang="tr-TR" sz="2600">
              <a:solidFill>
                <a:schemeClr val="bg1"/>
              </a:solidFill>
              <a:effectLst>
                <a:outerShdw blurRad="38100" dist="38100" dir="2700000" algn="tl">
                  <a:srgbClr val="000000">
                    <a:alpha val="43137"/>
                  </a:srgbClr>
                </a:outerShdw>
              </a:effectLs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6" descr="http://ecx.images-amazon.com/images/I/51%2BkYMZOP3L._SY344_BO1,204,203,200_.jpg"/>
          <p:cNvPicPr>
            <a:picLocks noChangeAspect="1" noChangeArrowheads="1"/>
          </p:cNvPicPr>
          <p:nvPr/>
        </p:nvPicPr>
        <p:blipFill>
          <a:blip r:embed="rId2" cstate="print"/>
          <a:srcRect/>
          <a:stretch>
            <a:fillRect/>
          </a:stretch>
        </p:blipFill>
        <p:spPr bwMode="auto">
          <a:xfrm>
            <a:off x="498764" y="1745674"/>
            <a:ext cx="2298734" cy="3443126"/>
          </a:xfrm>
          <a:prstGeom prst="rect">
            <a:avLst/>
          </a:prstGeom>
          <a:ln>
            <a:noFill/>
          </a:ln>
          <a:effectLst>
            <a:outerShdw blurRad="292100" dist="139700" dir="2700000" algn="tl" rotWithShape="0">
              <a:srgbClr val="333333">
                <a:alpha val="65000"/>
              </a:srgbClr>
            </a:outerShdw>
          </a:effectLst>
        </p:spPr>
      </p:pic>
      <p:sp>
        <p:nvSpPr>
          <p:cNvPr id="6" name="5 Dikdörtgen"/>
          <p:cNvSpPr/>
          <p:nvPr/>
        </p:nvSpPr>
        <p:spPr>
          <a:xfrm>
            <a:off x="3151909" y="1755154"/>
            <a:ext cx="7945582" cy="3293209"/>
          </a:xfrm>
          <a:prstGeom prst="rect">
            <a:avLst/>
          </a:prstGeom>
        </p:spPr>
        <p:txBody>
          <a:bodyPr wrap="square">
            <a:spAutoFit/>
          </a:bodyPr>
          <a:lstStyle/>
          <a:p>
            <a:pPr algn="just"/>
            <a:r>
              <a:rPr lang="tr-TR" sz="2600" smtClean="0">
                <a:solidFill>
                  <a:schemeClr val="bg1"/>
                </a:solidFill>
                <a:effectLst>
                  <a:outerShdw blurRad="38100" dist="38100" dir="2700000" algn="tl">
                    <a:srgbClr val="000000">
                      <a:alpha val="43137"/>
                    </a:srgbClr>
                  </a:outerShdw>
                </a:effectLst>
              </a:rPr>
              <a:t>Ciddi programlarla hizmet programları arasındaki fark nedir? </a:t>
            </a:r>
          </a:p>
          <a:p>
            <a:pPr algn="just"/>
            <a:endParaRPr lang="tr-TR" sz="2600" smtClean="0">
              <a:solidFill>
                <a:schemeClr val="bg1"/>
              </a:solidFill>
              <a:effectLst>
                <a:outerShdw blurRad="38100" dist="38100" dir="2700000" algn="tl">
                  <a:srgbClr val="000000">
                    <a:alpha val="43137"/>
                  </a:srgbClr>
                </a:outerShdw>
              </a:effectLst>
            </a:endParaRPr>
          </a:p>
          <a:p>
            <a:pPr algn="just"/>
            <a:r>
              <a:rPr lang="tr-TR" sz="2600" smtClean="0">
                <a:solidFill>
                  <a:schemeClr val="bg1"/>
                </a:solidFill>
                <a:effectLst>
                  <a:outerShdw blurRad="38100" dist="38100" dir="2700000" algn="tl">
                    <a:srgbClr val="000000">
                      <a:alpha val="43137"/>
                    </a:srgbClr>
                  </a:outerShdw>
                </a:effectLst>
              </a:rPr>
              <a:t>İlki daha yansız, objektif bir niteliğe sahiptir, ikincisinin ise daha kişisel bir yaklaşımı vardır; bunlar bilgi eksiğini tamamlama ihtiyacı hissedenler, eğitim ve kültür bakımından yetersizliklerini telafi etmek isteyenlere yöneliktir.</a:t>
            </a:r>
            <a:endParaRPr lang="tr-TR" sz="2600">
              <a:solidFill>
                <a:schemeClr val="bg1"/>
              </a:solidFill>
              <a:effectLst>
                <a:outerShdw blurRad="38100" dist="38100" dir="2700000" algn="tl">
                  <a:srgbClr val="000000">
                    <a:alpha val="43137"/>
                  </a:srgbClr>
                </a:outerShdw>
              </a:effectLs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6" name="Picture 2" descr="https://upload.wikimedia.org/wikipedia/en/1/1b/Professor_Quiz_radio_game.jpg"/>
          <p:cNvPicPr>
            <a:picLocks noChangeAspect="1" noChangeArrowheads="1"/>
          </p:cNvPicPr>
          <p:nvPr/>
        </p:nvPicPr>
        <p:blipFill>
          <a:blip r:embed="rId2" cstate="print"/>
          <a:srcRect/>
          <a:stretch>
            <a:fillRect/>
          </a:stretch>
        </p:blipFill>
        <p:spPr bwMode="auto">
          <a:xfrm>
            <a:off x="1298575" y="581890"/>
            <a:ext cx="4333009" cy="5777345"/>
          </a:xfrm>
          <a:prstGeom prst="rect">
            <a:avLst/>
          </a:prstGeom>
          <a:noFill/>
        </p:spPr>
      </p:pic>
      <p:pic>
        <p:nvPicPr>
          <p:cNvPr id="31748" name="Picture 4" descr="https://s-media-cache-ak0.pinimg.com/originals/d5/05/1c/d5051cd97068a2cea7a153abe6b1696c.jpg"/>
          <p:cNvPicPr>
            <a:picLocks noChangeAspect="1" noChangeArrowheads="1"/>
          </p:cNvPicPr>
          <p:nvPr/>
        </p:nvPicPr>
        <p:blipFill>
          <a:blip r:embed="rId3" cstate="print"/>
          <a:srcRect/>
          <a:stretch>
            <a:fillRect/>
          </a:stretch>
        </p:blipFill>
        <p:spPr bwMode="auto">
          <a:xfrm>
            <a:off x="6972013" y="810491"/>
            <a:ext cx="3861818" cy="5340927"/>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p:cNvSpPr txBox="1"/>
          <p:nvPr/>
        </p:nvSpPr>
        <p:spPr>
          <a:xfrm>
            <a:off x="8565187" y="4786843"/>
            <a:ext cx="2414635" cy="584775"/>
          </a:xfrm>
          <a:prstGeom prst="rect">
            <a:avLst/>
          </a:prstGeom>
          <a:noFill/>
        </p:spPr>
        <p:txBody>
          <a:bodyPr wrap="none" rtlCol="0">
            <a:spAutoFit/>
          </a:bodyPr>
          <a:lstStyle/>
          <a:p>
            <a:r>
              <a:rPr lang="tr-TR" sz="3200" b="1" smtClean="0">
                <a:solidFill>
                  <a:schemeClr val="bg1"/>
                </a:solidFill>
              </a:rPr>
              <a:t>Herta Herzog</a:t>
            </a:r>
            <a:endParaRPr lang="en-GB" sz="3200" b="1">
              <a:solidFill>
                <a:schemeClr val="bg1"/>
              </a:solidFill>
            </a:endParaRPr>
          </a:p>
        </p:txBody>
      </p:sp>
      <p:pic>
        <p:nvPicPr>
          <p:cNvPr id="2" name="Picture 2" descr="C:\Users\OGUZHAN TAS\Desktop\herta-herzog.jpg"/>
          <p:cNvPicPr>
            <a:picLocks noChangeAspect="1" noChangeArrowheads="1"/>
          </p:cNvPicPr>
          <p:nvPr/>
        </p:nvPicPr>
        <p:blipFill>
          <a:blip r:embed="rId2" cstate="print"/>
          <a:srcRect/>
          <a:stretch>
            <a:fillRect/>
          </a:stretch>
        </p:blipFill>
        <p:spPr bwMode="auto">
          <a:xfrm>
            <a:off x="8449629" y="1231339"/>
            <a:ext cx="2876462" cy="3360764"/>
          </a:xfrm>
          <a:prstGeom prst="rect">
            <a:avLst/>
          </a:prstGeom>
          <a:noFill/>
        </p:spPr>
      </p:pic>
      <p:sp>
        <p:nvSpPr>
          <p:cNvPr id="9" name="8 Dikdörtgen"/>
          <p:cNvSpPr/>
          <p:nvPr/>
        </p:nvSpPr>
        <p:spPr>
          <a:xfrm>
            <a:off x="893754" y="937552"/>
            <a:ext cx="6920677" cy="1323439"/>
          </a:xfrm>
          <a:prstGeom prst="rect">
            <a:avLst/>
          </a:prstGeom>
        </p:spPr>
        <p:txBody>
          <a:bodyPr wrap="none">
            <a:spAutoFit/>
          </a:bodyPr>
          <a:lstStyle/>
          <a:p>
            <a:r>
              <a:rPr lang="tr-TR" sz="2800" smtClean="0">
                <a:solidFill>
                  <a:schemeClr val="bg1"/>
                </a:solidFill>
                <a:effectLst>
                  <a:outerShdw blurRad="38100" dist="38100" dir="2700000" algn="tl">
                    <a:srgbClr val="000000">
                      <a:alpha val="43137"/>
                    </a:srgbClr>
                  </a:outerShdw>
                </a:effectLst>
              </a:rPr>
              <a:t>“doyumlar yaklaşımı” (gratifications approach)</a:t>
            </a:r>
          </a:p>
          <a:p>
            <a:endParaRPr lang="tr-TR" sz="2600" smtClean="0">
              <a:solidFill>
                <a:schemeClr val="bg1"/>
              </a:solidFill>
              <a:effectLst>
                <a:outerShdw blurRad="38100" dist="38100" dir="2700000" algn="tl">
                  <a:srgbClr val="000000">
                    <a:alpha val="43137"/>
                  </a:srgbClr>
                </a:outerShdw>
              </a:effectLst>
            </a:endParaRPr>
          </a:p>
          <a:p>
            <a:endParaRPr lang="tr-TR" sz="2600">
              <a:solidFill>
                <a:schemeClr val="bg1"/>
              </a:solidFill>
              <a:effectLst>
                <a:outerShdw blurRad="38100" dist="38100" dir="2700000" algn="tl">
                  <a:srgbClr val="000000">
                    <a:alpha val="43137"/>
                  </a:srgbClr>
                </a:outerShdw>
              </a:effectLst>
            </a:endParaRPr>
          </a:p>
        </p:txBody>
      </p:sp>
      <p:sp>
        <p:nvSpPr>
          <p:cNvPr id="10" name="9 Dikdörtgen"/>
          <p:cNvSpPr/>
          <p:nvPr/>
        </p:nvSpPr>
        <p:spPr>
          <a:xfrm>
            <a:off x="1058573" y="1717342"/>
            <a:ext cx="6464445" cy="3693319"/>
          </a:xfrm>
          <a:prstGeom prst="rect">
            <a:avLst/>
          </a:prstGeom>
        </p:spPr>
        <p:txBody>
          <a:bodyPr wrap="square">
            <a:spAutoFit/>
          </a:bodyPr>
          <a:lstStyle/>
          <a:p>
            <a:pPr algn="just"/>
            <a:r>
              <a:rPr lang="tr-TR" sz="2600" smtClean="0">
                <a:solidFill>
                  <a:schemeClr val="bg1"/>
                </a:solidFill>
                <a:effectLst>
                  <a:outerShdw blurRad="38100" dist="38100" dir="2700000" algn="tl">
                    <a:srgbClr val="000000">
                      <a:alpha val="43137"/>
                    </a:srgbClr>
                  </a:outerShdw>
                </a:effectLst>
                <a:ea typeface="Calibri"/>
                <a:cs typeface="Times New Roman"/>
              </a:rPr>
              <a:t>“Radyonun dinleyicilere ne yaptığı” sorusuyla ilgilenmez, bunun yerine “dinleyicilerin radyoyla ne yaptığı”nı sorar. </a:t>
            </a:r>
          </a:p>
          <a:p>
            <a:pPr algn="just"/>
            <a:endParaRPr lang="tr-TR" sz="2600" smtClean="0">
              <a:solidFill>
                <a:schemeClr val="bg1"/>
              </a:solidFill>
              <a:effectLst>
                <a:outerShdw blurRad="38100" dist="38100" dir="2700000" algn="tl">
                  <a:srgbClr val="000000">
                    <a:alpha val="43137"/>
                  </a:srgbClr>
                </a:outerShdw>
              </a:effectLst>
              <a:ea typeface="Calibri"/>
              <a:cs typeface="Times New Roman"/>
            </a:endParaRPr>
          </a:p>
          <a:p>
            <a:pPr algn="just"/>
            <a:r>
              <a:rPr lang="tr-TR" sz="2600" smtClean="0">
                <a:solidFill>
                  <a:schemeClr val="bg1"/>
                </a:solidFill>
                <a:effectLst>
                  <a:outerShdw blurRad="38100" dist="38100" dir="2700000" algn="tl">
                    <a:srgbClr val="000000">
                      <a:alpha val="43137"/>
                    </a:srgbClr>
                  </a:outerShdw>
                </a:effectLst>
                <a:ea typeface="Calibri"/>
                <a:cs typeface="Times New Roman"/>
              </a:rPr>
              <a:t>Güçlü “etki” geleneğinin varsayımlarını bir tarafa </a:t>
            </a:r>
            <a:r>
              <a:rPr lang="tr-TR" sz="2600" smtClean="0">
                <a:solidFill>
                  <a:schemeClr val="bg1"/>
                </a:solidFill>
                <a:effectLst>
                  <a:outerShdw blurRad="38100" dist="38100" dir="2700000" algn="tl">
                    <a:srgbClr val="000000">
                      <a:alpha val="43137"/>
                    </a:srgbClr>
                  </a:outerShdw>
                </a:effectLst>
                <a:ea typeface="Calibri"/>
                <a:cs typeface="Times New Roman"/>
              </a:rPr>
              <a:t>bırakıp, radyoya, </a:t>
            </a:r>
            <a:r>
              <a:rPr lang="tr-TR" sz="2600" smtClean="0">
                <a:solidFill>
                  <a:schemeClr val="bg1"/>
                </a:solidFill>
                <a:effectLst>
                  <a:outerShdw blurRad="38100" dist="38100" dir="2700000" algn="tl">
                    <a:srgbClr val="000000">
                      <a:alpha val="43137"/>
                    </a:srgbClr>
                  </a:outerShdw>
                </a:effectLst>
                <a:ea typeface="Calibri"/>
                <a:cs typeface="Times New Roman"/>
              </a:rPr>
              <a:t>dinleyicilerin eğitim, rahatlama ve benzeri amaçlar için kullandıkları sıradan bir kaynak gözüyle bakar. </a:t>
            </a:r>
          </a:p>
          <a:p>
            <a:pPr algn="just"/>
            <a:endParaRPr lang="tr-TR" sz="260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4648157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p:cNvSpPr txBox="1"/>
          <p:nvPr/>
        </p:nvSpPr>
        <p:spPr>
          <a:xfrm>
            <a:off x="8565187" y="4786843"/>
            <a:ext cx="2414635" cy="584775"/>
          </a:xfrm>
          <a:prstGeom prst="rect">
            <a:avLst/>
          </a:prstGeom>
          <a:noFill/>
        </p:spPr>
        <p:txBody>
          <a:bodyPr wrap="none" rtlCol="0">
            <a:spAutoFit/>
          </a:bodyPr>
          <a:lstStyle/>
          <a:p>
            <a:r>
              <a:rPr lang="tr-TR" sz="3200" b="1" smtClean="0">
                <a:solidFill>
                  <a:schemeClr val="bg1"/>
                </a:solidFill>
                <a:effectLst>
                  <a:outerShdw blurRad="38100" dist="38100" dir="2700000" algn="tl">
                    <a:srgbClr val="000000">
                      <a:alpha val="43137"/>
                    </a:srgbClr>
                  </a:outerShdw>
                </a:effectLst>
              </a:rPr>
              <a:t>Herta Herzog</a:t>
            </a:r>
            <a:endParaRPr lang="en-GB" sz="3200" b="1">
              <a:solidFill>
                <a:schemeClr val="bg1"/>
              </a:solidFill>
              <a:effectLst>
                <a:outerShdw blurRad="38100" dist="38100" dir="2700000" algn="tl">
                  <a:srgbClr val="000000">
                    <a:alpha val="43137"/>
                  </a:srgbClr>
                </a:outerShdw>
              </a:effectLst>
            </a:endParaRPr>
          </a:p>
        </p:txBody>
      </p:sp>
      <p:pic>
        <p:nvPicPr>
          <p:cNvPr id="2" name="Picture 2" descr="C:\Users\OGUZHAN TAS\Desktop\herta-herzog.jpg"/>
          <p:cNvPicPr>
            <a:picLocks noChangeAspect="1" noChangeArrowheads="1"/>
          </p:cNvPicPr>
          <p:nvPr/>
        </p:nvPicPr>
        <p:blipFill>
          <a:blip r:embed="rId2" cstate="print"/>
          <a:srcRect/>
          <a:stretch>
            <a:fillRect/>
          </a:stretch>
        </p:blipFill>
        <p:spPr bwMode="auto">
          <a:xfrm>
            <a:off x="8449629" y="1231339"/>
            <a:ext cx="2876462" cy="3360764"/>
          </a:xfrm>
          <a:prstGeom prst="rect">
            <a:avLst/>
          </a:prstGeom>
          <a:noFill/>
        </p:spPr>
      </p:pic>
      <p:sp>
        <p:nvSpPr>
          <p:cNvPr id="9" name="8 Dikdörtgen"/>
          <p:cNvSpPr/>
          <p:nvPr/>
        </p:nvSpPr>
        <p:spPr>
          <a:xfrm>
            <a:off x="893754" y="937552"/>
            <a:ext cx="6920677" cy="1323439"/>
          </a:xfrm>
          <a:prstGeom prst="rect">
            <a:avLst/>
          </a:prstGeom>
        </p:spPr>
        <p:txBody>
          <a:bodyPr wrap="none">
            <a:spAutoFit/>
          </a:bodyPr>
          <a:lstStyle/>
          <a:p>
            <a:r>
              <a:rPr lang="tr-TR" sz="2800" smtClean="0">
                <a:solidFill>
                  <a:schemeClr val="bg1"/>
                </a:solidFill>
                <a:effectLst>
                  <a:outerShdw blurRad="38100" dist="38100" dir="2700000" algn="tl">
                    <a:srgbClr val="000000">
                      <a:alpha val="43137"/>
                    </a:srgbClr>
                  </a:outerShdw>
                </a:effectLst>
              </a:rPr>
              <a:t>“doyumlar yaklaşımı” (gratifications approach)</a:t>
            </a:r>
          </a:p>
          <a:p>
            <a:endParaRPr lang="tr-TR" sz="2600" smtClean="0">
              <a:solidFill>
                <a:schemeClr val="bg1"/>
              </a:solidFill>
              <a:effectLst>
                <a:outerShdw blurRad="38100" dist="38100" dir="2700000" algn="tl">
                  <a:srgbClr val="000000">
                    <a:alpha val="43137"/>
                  </a:srgbClr>
                </a:outerShdw>
              </a:effectLst>
            </a:endParaRPr>
          </a:p>
          <a:p>
            <a:endParaRPr lang="tr-TR" sz="2600">
              <a:solidFill>
                <a:schemeClr val="bg1"/>
              </a:solidFill>
              <a:effectLst>
                <a:outerShdw blurRad="38100" dist="38100" dir="2700000" algn="tl">
                  <a:srgbClr val="000000">
                    <a:alpha val="43137"/>
                  </a:srgbClr>
                </a:outerShdw>
              </a:effectLst>
            </a:endParaRPr>
          </a:p>
        </p:txBody>
      </p:sp>
      <p:sp>
        <p:nvSpPr>
          <p:cNvPr id="6" name="5 Dikdörtgen"/>
          <p:cNvSpPr/>
          <p:nvPr/>
        </p:nvSpPr>
        <p:spPr>
          <a:xfrm>
            <a:off x="976747" y="1783186"/>
            <a:ext cx="6941127" cy="4093428"/>
          </a:xfrm>
          <a:prstGeom prst="rect">
            <a:avLst/>
          </a:prstGeom>
        </p:spPr>
        <p:txBody>
          <a:bodyPr wrap="square">
            <a:spAutoFit/>
          </a:bodyPr>
          <a:lstStyle/>
          <a:p>
            <a:pPr algn="just"/>
            <a:r>
              <a:rPr lang="tr-TR" sz="2600" smtClean="0">
                <a:solidFill>
                  <a:schemeClr val="bg1"/>
                </a:solidFill>
                <a:effectLst>
                  <a:outerShdw blurRad="38100" dist="38100" dir="2700000" algn="tl">
                    <a:srgbClr val="000000">
                      <a:alpha val="43137"/>
                    </a:srgbClr>
                  </a:outerShdw>
                </a:effectLst>
              </a:rPr>
              <a:t>Herzog popüler radyo ve popüler radyonun elit olmayan/halktan kadın </a:t>
            </a:r>
            <a:r>
              <a:rPr lang="tr-TR" sz="2600" smtClean="0">
                <a:solidFill>
                  <a:schemeClr val="bg1"/>
                </a:solidFill>
                <a:effectLst>
                  <a:outerShdw blurRad="38100" dist="38100" dir="2700000" algn="tl">
                    <a:srgbClr val="000000">
                      <a:alpha val="43137"/>
                    </a:srgbClr>
                  </a:outerShdw>
                </a:effectLst>
              </a:rPr>
              <a:t>dinleyici </a:t>
            </a:r>
            <a:r>
              <a:rPr lang="tr-TR" sz="2600" smtClean="0">
                <a:solidFill>
                  <a:schemeClr val="bg1"/>
                </a:solidFill>
                <a:effectLst>
                  <a:outerShdw blurRad="38100" dist="38100" dir="2700000" algn="tl">
                    <a:srgbClr val="000000">
                      <a:alpha val="43137"/>
                    </a:srgbClr>
                  </a:outerShdw>
                </a:effectLst>
              </a:rPr>
              <a:t>için ne anlama geldiği üzerine çalışan ilk araştırmacıydı. </a:t>
            </a:r>
          </a:p>
          <a:p>
            <a:pPr algn="just"/>
            <a:endParaRPr lang="tr-TR" sz="2600" smtClean="0">
              <a:solidFill>
                <a:schemeClr val="bg1"/>
              </a:solidFill>
              <a:effectLst>
                <a:outerShdw blurRad="38100" dist="38100" dir="2700000" algn="tl">
                  <a:srgbClr val="000000">
                    <a:alpha val="43137"/>
                  </a:srgbClr>
                </a:outerShdw>
              </a:effectLst>
            </a:endParaRPr>
          </a:p>
          <a:p>
            <a:pPr algn="just"/>
            <a:r>
              <a:rPr lang="tr-TR" sz="2600" smtClean="0">
                <a:solidFill>
                  <a:schemeClr val="bg1"/>
                </a:solidFill>
                <a:effectLst>
                  <a:outerShdw blurRad="38100" dist="38100" dir="2700000" algn="tl">
                    <a:srgbClr val="000000">
                      <a:alpha val="43137"/>
                    </a:srgbClr>
                  </a:outerShdw>
                </a:effectLst>
              </a:rPr>
              <a:t>Dinleyicilerin neden hoşlanıp hoşlanmadıklarını ve </a:t>
            </a:r>
          </a:p>
          <a:p>
            <a:pPr algn="just"/>
            <a:r>
              <a:rPr lang="tr-TR" sz="2600" smtClean="0">
                <a:solidFill>
                  <a:schemeClr val="bg1"/>
                </a:solidFill>
                <a:effectLst>
                  <a:outerShdw blurRad="38100" dist="38100" dir="2700000" algn="tl">
                    <a:srgbClr val="000000">
                      <a:alpha val="43137"/>
                    </a:srgbClr>
                  </a:outerShdw>
                </a:effectLst>
              </a:rPr>
              <a:t>radyonun onlara ne ifade ettiğini detaylıca tetkik etmek  için onlarla birebir yapılan derinlemesine, açık-uçlu mülakat tekniğine öncülük etti. </a:t>
            </a:r>
          </a:p>
          <a:p>
            <a:pPr algn="just"/>
            <a:endParaRPr lang="tr-TR" sz="2600" smtClean="0">
              <a:solidFill>
                <a:schemeClr val="bg1"/>
              </a:solidFill>
              <a:effectLst>
                <a:outerShdw blurRad="38100" dist="38100" dir="2700000" algn="tl">
                  <a:srgbClr val="000000">
                    <a:alpha val="43137"/>
                  </a:srgbClr>
                </a:outerShdw>
              </a:effectLst>
            </a:endParaRPr>
          </a:p>
          <a:p>
            <a:pPr algn="just"/>
            <a:endParaRPr lang="tr-TR" sz="260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46481571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524</TotalTime>
  <Words>615</Words>
  <Application>Microsoft Office PowerPoint</Application>
  <PresentationFormat>Geniş ekran</PresentationFormat>
  <Paragraphs>63</Paragraphs>
  <Slides>13</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13</vt:i4>
      </vt:variant>
    </vt:vector>
  </HeadingPairs>
  <TitlesOfParts>
    <vt:vector size="18" baseType="lpstr">
      <vt:lpstr>Arial</vt:lpstr>
      <vt:lpstr>Calibri</vt:lpstr>
      <vt:lpstr>Calibri Light</vt:lpstr>
      <vt:lpstr>Times New Roman</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çalışma istasyonu</dc:creator>
  <cp:lastModifiedBy>OGUZHANTAS</cp:lastModifiedBy>
  <cp:revision>72</cp:revision>
  <dcterms:created xsi:type="dcterms:W3CDTF">2014-09-24T17:35:31Z</dcterms:created>
  <dcterms:modified xsi:type="dcterms:W3CDTF">2016-11-23T12:28:34Z</dcterms:modified>
</cp:coreProperties>
</file>