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F8806A09-1C1E-4408-84B4-FFBAFE9635C3}"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806A09-1C1E-4408-84B4-FFBAFE9635C3}"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806A09-1C1E-4408-84B4-FFBAFE9635C3}"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F8806A09-1C1E-4408-84B4-FFBAFE9635C3}"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806A09-1C1E-4408-84B4-FFBAFE9635C3}" type="datetimeFigureOut">
              <a:rPr lang="tr-TR" smtClean="0"/>
              <a:t>26.03.2020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F8806A09-1C1E-4408-84B4-FFBAFE9635C3}"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F8806A09-1C1E-4408-84B4-FFBAFE9635C3}" type="datetimeFigureOut">
              <a:rPr lang="tr-TR" smtClean="0"/>
              <a:t>26.03.2020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F8806A09-1C1E-4408-84B4-FFBAFE9635C3}" type="datetimeFigureOut">
              <a:rPr lang="tr-TR" smtClean="0"/>
              <a:t>26.03.2020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806A09-1C1E-4408-84B4-FFBAFE9635C3}" type="datetimeFigureOut">
              <a:rPr lang="tr-TR" smtClean="0"/>
              <a:t>26.03.2020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806A09-1C1E-4408-84B4-FFBAFE9635C3}"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806A09-1C1E-4408-84B4-FFBAFE9635C3}" type="datetimeFigureOut">
              <a:rPr lang="tr-TR" smtClean="0"/>
              <a:t>26.03.2020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0BCB56B-1050-4517-90C9-54A87617E6B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06A09-1C1E-4408-84B4-FFBAFE9635C3}" type="datetimeFigureOut">
              <a:rPr lang="tr-TR" smtClean="0"/>
              <a:t>26.03.2020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BCB56B-1050-4517-90C9-54A87617E6B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a:t>
            </a:r>
            <a:endParaRPr lang="tr-TR" dirty="0"/>
          </a:p>
        </p:txBody>
      </p:sp>
      <p:sp>
        <p:nvSpPr>
          <p:cNvPr id="3" name="Subtitle 2"/>
          <p:cNvSpPr>
            <a:spLocks noGrp="1"/>
          </p:cNvSpPr>
          <p:nvPr>
            <p:ph type="subTitle" idx="1"/>
          </p:nvPr>
        </p:nvSpPr>
        <p:spPr/>
        <p:txBody>
          <a:bodyPr/>
          <a:lstStyle/>
          <a:p>
            <a:r>
              <a:rPr lang="tr-TR" dirty="0" smtClean="0"/>
              <a:t>2.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ÇALIŞMA FELSEFESİNİN ORTAYA ÇIKIŞI</a:t>
            </a:r>
            <a:endParaRPr lang="tr-TR" dirty="0"/>
          </a:p>
        </p:txBody>
      </p:sp>
      <p:sp>
        <p:nvSpPr>
          <p:cNvPr id="3" name="İçerik Yer Tutucusu 2"/>
          <p:cNvSpPr>
            <a:spLocks noGrp="1"/>
          </p:cNvSpPr>
          <p:nvPr>
            <p:ph idx="1"/>
          </p:nvPr>
        </p:nvSpPr>
        <p:spPr/>
        <p:txBody>
          <a:bodyPr/>
          <a:lstStyle/>
          <a:p>
            <a:r>
              <a:rPr lang="tr-TR" dirty="0" smtClean="0"/>
              <a:t>Sosyal çalışmanın (sosyal hizmetin) kaynağı insan gelişimindeki sosyal düşüncenin evrimiyle ancak açıklanabilir. Sosyal düşünce özellikle dinsel ve toplumsal konular söz konusu olduğunda bir ivme kazanmış, bir tür sosyal dayanışmanın ve sosyal sorumluluğun önünü açmıştır. Kimi gerekçelere göre ise insandaki sosyal acıma duygusu sosyal hizmetin varlığını hissettirmiştir. Dinsel bağlamda öteki dünya bilinci ve sevap edinme duygusu toplumsal yaşamda yoksul kitlelere yönelik yapılan yardımların yönünü belirlemiştir</a:t>
            </a:r>
            <a:endParaRPr lang="tr-TR" dirty="0"/>
          </a:p>
        </p:txBody>
      </p:sp>
    </p:spTree>
    <p:extLst>
      <p:ext uri="{BB962C8B-B14F-4D97-AF65-F5344CB8AC3E}">
        <p14:creationId xmlns:p14="http://schemas.microsoft.com/office/powerpoint/2010/main" xmlns="" val="2453942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448887"/>
            <a:ext cx="7886700" cy="5728076"/>
          </a:xfrm>
        </p:spPr>
        <p:txBody>
          <a:bodyPr/>
          <a:lstStyle/>
          <a:p>
            <a:r>
              <a:rPr lang="tr-TR" dirty="0" err="1" smtClean="0"/>
              <a:t>Toplumbilimsel</a:t>
            </a:r>
            <a:r>
              <a:rPr lang="tr-TR" dirty="0" smtClean="0"/>
              <a:t> olarak insanoğlunun bir arada olma gereksinimi, sorunlarına </a:t>
            </a:r>
            <a:r>
              <a:rPr lang="tr-TR" dirty="0" err="1" smtClean="0"/>
              <a:t>biraradalık</a:t>
            </a:r>
            <a:r>
              <a:rPr lang="tr-TR" dirty="0" smtClean="0"/>
              <a:t> içinde çözüm üretme düşüncesi topluluk olma bilincini beraberinde getirmiştir.</a:t>
            </a:r>
          </a:p>
          <a:p>
            <a:r>
              <a:rPr lang="tr-TR" dirty="0" smtClean="0"/>
              <a:t> Tarihsel olarak sorun çözme düşüncesi bu dünyada insan onuruna ve özgürlüğüne olan saygıya bağlılığı getirmiştir. Bu bakış açısının farkında olanlar türlü zenginlikleriyle gelirlerinin bir bölümünü insanların toplumsal koşullardan kaynaklı sosyal acılarını gidermek için kullanmakta geri durmazlarken, toplumsal vicdan ve muhalefet baskısı da sosyal reformların yolunu açmıştır. </a:t>
            </a:r>
          </a:p>
          <a:p>
            <a:r>
              <a:rPr lang="tr-TR" dirty="0" smtClean="0"/>
              <a:t>Denilebilir ki, güç ve zenginlik içindeki gruplar ellerindeki gelirlerinin bir kısmını çeşitli nedenlerden ötürü (vicdanlarının gereği de olarak) çoğu zaman kullanmak zorunda kalmışlardır</a:t>
            </a:r>
            <a:endParaRPr lang="tr-TR" dirty="0"/>
          </a:p>
        </p:txBody>
      </p:sp>
    </p:spTree>
    <p:extLst>
      <p:ext uri="{BB962C8B-B14F-4D97-AF65-F5344CB8AC3E}">
        <p14:creationId xmlns:p14="http://schemas.microsoft.com/office/powerpoint/2010/main" xmlns="" val="2457202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SOSYAL BİLİMLER VE SOSYAL ÇALIŞMA İLİŞKİSİ</a:t>
            </a:r>
            <a:endParaRPr lang="tr-TR" dirty="0"/>
          </a:p>
        </p:txBody>
      </p:sp>
      <p:sp>
        <p:nvSpPr>
          <p:cNvPr id="3" name="İçerik Yer Tutucusu 2"/>
          <p:cNvSpPr>
            <a:spLocks noGrp="1"/>
          </p:cNvSpPr>
          <p:nvPr>
            <p:ph idx="1"/>
          </p:nvPr>
        </p:nvSpPr>
        <p:spPr/>
        <p:txBody>
          <a:bodyPr>
            <a:normAutofit fontScale="70000" lnSpcReduction="20000"/>
          </a:bodyPr>
          <a:lstStyle/>
          <a:p>
            <a:pPr algn="just"/>
            <a:r>
              <a:rPr lang="tr-TR" dirty="0" smtClean="0"/>
              <a:t>Sosyal bilimler toplum içinde yaşayan insanları</a:t>
            </a:r>
            <a:r>
              <a:rPr lang="tr-TR" dirty="0" smtClean="0"/>
              <a:t>;; </a:t>
            </a:r>
            <a:r>
              <a:rPr lang="tr-TR" dirty="0" smtClean="0"/>
              <a:t>bu bakımdan insan gruplarının, topluluklarının ve toplumlarının irdelenmesi ile ilgilenmektedirler. Fakat sadece insan grubu kavramını bile tanımlamak kolay olmamaktadır. </a:t>
            </a:r>
            <a:endParaRPr lang="tr-TR" dirty="0" smtClean="0"/>
          </a:p>
          <a:p>
            <a:pPr algn="just"/>
            <a:r>
              <a:rPr lang="tr-TR" dirty="0" smtClean="0"/>
              <a:t>Aynı </a:t>
            </a:r>
            <a:r>
              <a:rPr lang="tr-TR" dirty="0" smtClean="0"/>
              <a:t>şekilde, sosyal bilimler ‘toplumdaki insanın incelenmesidir’ ifadesi ile sosyal bilimler ‘insan gruplarının analizidir’ ifadesinin eş anlamlı sayılmamaları gerekmektedir: Birincisinde, grubun üyesi olan bireyler; ikincisinde ise topluluk vurgulanmaktadır (Duverger, 1980, 8). </a:t>
            </a:r>
          </a:p>
          <a:p>
            <a:pPr algn="just"/>
            <a:endParaRPr lang="tr-TR" dirty="0"/>
          </a:p>
          <a:p>
            <a:r>
              <a:rPr lang="tr-TR" dirty="0" smtClean="0"/>
              <a:t>	</a:t>
            </a:r>
          </a:p>
          <a:p>
            <a:r>
              <a:rPr lang="tr-TR" dirty="0" smtClean="0"/>
              <a:t>  	</a:t>
            </a:r>
          </a:p>
          <a:p>
            <a:r>
              <a:rPr lang="tr-TR" dirty="0" smtClean="0"/>
              <a:t>  </a:t>
            </a:r>
          </a:p>
        </p:txBody>
      </p:sp>
    </p:spTree>
    <p:extLst>
      <p:ext uri="{BB962C8B-B14F-4D97-AF65-F5344CB8AC3E}">
        <p14:creationId xmlns:p14="http://schemas.microsoft.com/office/powerpoint/2010/main" xmlns="" val="3616188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algn="just"/>
            <a:r>
              <a:rPr lang="tr-TR" dirty="0" smtClean="0"/>
              <a:t>Sosyal bilimleri bir bütün ve tarihsel olarak değerlendirmek daha anlamlıdır. Bugün bildiğimiz biçimleriyle sosyal bilimler, </a:t>
            </a:r>
            <a:r>
              <a:rPr lang="tr-TR" dirty="0" err="1" smtClean="0"/>
              <a:t>Aydınlanma’nın</a:t>
            </a:r>
            <a:r>
              <a:rPr lang="tr-TR" dirty="0" smtClean="0"/>
              <a:t> evlatlarıdır. Hatta bazı açılardan </a:t>
            </a:r>
            <a:r>
              <a:rPr lang="tr-TR" dirty="0" err="1" smtClean="0"/>
              <a:t>Aydınlanma’nın</a:t>
            </a:r>
            <a:r>
              <a:rPr lang="tr-TR" dirty="0" smtClean="0"/>
              <a:t> en iyi ürünleridir. İnsan toplumlarının, işleyiş biçimlerini kavrayabileceğimiz anlaşılır yapılar oldukları inancını temsil ederler. Bu öncülden yola çıkılarak, insanların iyi toplumu rasyonel biçimde gerçekleştirme kapasitelerini kullanarak kendi dünyalarını çok önemli şekillerde değiştirebilecekleri düşünülmüştür. Sosyal bilim, dünyanın kaçınılmaz olarak iyi topluma doğru evrimleştiği, yani ilerlemenin bizlerin doğal mirası olduğu şeklindeki Aydınlanma öncülünü de, neredeyse hiç sorgulamaksızın kabul etmiştir. Sosyal bilimin tamamı zorunlu olarak, toplumsal değişimin incelenmesidir (</a:t>
            </a:r>
            <a:r>
              <a:rPr lang="tr-TR" dirty="0" err="1" smtClean="0"/>
              <a:t>Wallerstein</a:t>
            </a:r>
            <a:r>
              <a:rPr lang="tr-TR" dirty="0" smtClean="0"/>
              <a:t>, 2000, 136). Kuşkusuz sosyal bilim modern dünyaya ait bir girişimdir. Kökleri, </a:t>
            </a:r>
            <a:r>
              <a:rPr lang="tr-TR" dirty="0" err="1" smtClean="0"/>
              <a:t>onaltıncı</a:t>
            </a:r>
            <a:r>
              <a:rPr lang="tr-TR" dirty="0" smtClean="0"/>
              <a:t> yüzyıldan beri tam olgunluğa erişen, kuruluşunda onun da kendine düşeni yaptığı ve parçası olduğu modern dünyada, gerçeklik hakkında, bir biçimde ampirik olarak doğrulanan sistemli, dünyevi bilgi üretme çabasına dayanır (</a:t>
            </a:r>
            <a:r>
              <a:rPr lang="tr-TR" dirty="0" err="1" smtClean="0"/>
              <a:t>Gulbenkian</a:t>
            </a:r>
            <a:r>
              <a:rPr lang="tr-TR" dirty="0" smtClean="0"/>
              <a:t> Komisyonu, 2003, 12). </a:t>
            </a:r>
            <a:r>
              <a:rPr lang="tr-TR" dirty="0" err="1" smtClean="0"/>
              <a:t>Modernizmin</a:t>
            </a:r>
            <a:r>
              <a:rPr lang="tr-TR" dirty="0" smtClean="0"/>
              <a:t> varlığını biçimleyen kapitalizm, dolayısıyla sosyal bilimlerin de varlık nedenidir. </a:t>
            </a:r>
          </a:p>
          <a:p>
            <a:r>
              <a:rPr lang="tr-TR" dirty="0" smtClean="0"/>
              <a:t>    </a:t>
            </a:r>
          </a:p>
          <a:p>
            <a:endParaRPr lang="tr-TR" dirty="0"/>
          </a:p>
        </p:txBody>
      </p:sp>
    </p:spTree>
    <p:extLst>
      <p:ext uri="{BB962C8B-B14F-4D97-AF65-F5344CB8AC3E}">
        <p14:creationId xmlns:p14="http://schemas.microsoft.com/office/powerpoint/2010/main" xmlns="" val="273950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DAVRANIŞ BİLİMLERİ VE SOSYAL ÇALIŞMA</a:t>
            </a:r>
            <a:endParaRPr lang="tr-TR" dirty="0"/>
          </a:p>
        </p:txBody>
      </p:sp>
      <p:sp>
        <p:nvSpPr>
          <p:cNvPr id="3" name="İçerik Yer Tutucusu 2"/>
          <p:cNvSpPr>
            <a:spLocks noGrp="1"/>
          </p:cNvSpPr>
          <p:nvPr>
            <p:ph idx="1"/>
          </p:nvPr>
        </p:nvSpPr>
        <p:spPr/>
        <p:txBody>
          <a:bodyPr>
            <a:normAutofit fontScale="55000" lnSpcReduction="20000"/>
          </a:bodyPr>
          <a:lstStyle/>
          <a:p>
            <a:r>
              <a:rPr lang="tr-TR" dirty="0" smtClean="0"/>
              <a:t>Sosyal çalışma (sosyal hizmet) toplumun bütününe yöneldiği için insan bilimlerinin tümüyle ilişki içindedir. </a:t>
            </a:r>
          </a:p>
          <a:p>
            <a:r>
              <a:rPr lang="tr-TR" dirty="0" smtClean="0"/>
              <a:t>Davranış bilimleri İkinci Dünya Savaşından sonra ortaya çıkan bir kavram. İnsan davranışlarını inceleyen disiplinlere, bilim dallarına verilen ortak ad. </a:t>
            </a:r>
          </a:p>
          <a:p>
            <a:r>
              <a:rPr lang="tr-TR" dirty="0" smtClean="0"/>
              <a:t>Kimi bilimcilere göre toplumbilim, ruhbilim, sosyal ruhbilim ve insanbilim davranış bilimlerini oluşturuyor. </a:t>
            </a:r>
          </a:p>
          <a:p>
            <a:r>
              <a:rPr lang="tr-TR" dirty="0" smtClean="0"/>
              <a:t>Sosyal çalışma bir meslektir ve mesleksel bir disiplindir. Diğer disiplinlerden yararlanan mesleksel bir uygulama biçimidir. Sosyal çalışma, bireyle ilgilidir, aileyle ilgilidir, gurupla ilgilidir, toplulukla ve toplumla ilgilidir.</a:t>
            </a:r>
          </a:p>
          <a:p>
            <a:r>
              <a:rPr lang="tr-TR" dirty="0" smtClean="0"/>
              <a:t> Neden? Çünkü, bireyin sorunlarını, grup içinde bireyin ya da doğrudan grup sorunlarını, topluluk sorunlarını ve toplum sorunlarını kendisine iş edinir. </a:t>
            </a:r>
          </a:p>
          <a:p>
            <a:r>
              <a:rPr lang="tr-TR" dirty="0" smtClean="0"/>
              <a:t>Sosyal çalışma, bireyi, grubu, topluluğu ve toplumu incelemeyi kendisine iş edinmez, onların sorunlarını çözmeyi kendisine iş edinir. Bu ayrım önemlidir ve sosyal çalışmanın davranış bilimleri olan toplumbilim, ruhbilim, sosyal psikoloji ve </a:t>
            </a:r>
            <a:r>
              <a:rPr lang="tr-TR" dirty="0" err="1" smtClean="0"/>
              <a:t>ekinbilimden</a:t>
            </a:r>
            <a:r>
              <a:rPr lang="tr-TR" dirty="0" smtClean="0"/>
              <a:t> farklı kişiliği burada belirir. Bu dört davranış bilimi bireyi, grubu, topluluğu ve toplumu sadece inceler. Sosyal çalışma, bireyin, gurubun, topluluğun ve toplumun sorunlarını çözmekle ilgilidir. Bu nedenle ve bunun için sosyal çalışma bu dört bilimsel disiplinden olabildiğince yararlanır (Tomanbay, 2007, 123-125).</a:t>
            </a:r>
            <a:endParaRPr lang="tr-TR" dirty="0"/>
          </a:p>
        </p:txBody>
      </p:sp>
    </p:spTree>
    <p:extLst>
      <p:ext uri="{BB962C8B-B14F-4D97-AF65-F5344CB8AC3E}">
        <p14:creationId xmlns:p14="http://schemas.microsoft.com/office/powerpoint/2010/main" xmlns="" val="328807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MESLEKİ KAVRAMLAR OLARAK MESLEKİ MÜDAHALE VE SOSYAL İNCELEME</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Sosyal çalışmada, mesleki müdahale (</a:t>
            </a:r>
            <a:r>
              <a:rPr lang="tr-TR" dirty="0" err="1" smtClean="0"/>
              <a:t>social</a:t>
            </a:r>
            <a:r>
              <a:rPr lang="tr-TR" dirty="0" smtClean="0"/>
              <a:t> </a:t>
            </a:r>
            <a:r>
              <a:rPr lang="tr-TR" dirty="0" err="1" smtClean="0"/>
              <a:t>interference</a:t>
            </a:r>
            <a:r>
              <a:rPr lang="tr-TR" dirty="0" smtClean="0"/>
              <a:t>) müracaatçının ya da ailesinin kendi sorun çözme yolları ile üstesinden gelemedikleri durumlarda yapılan mesleki çalışmayı ifade eder (Turan, 1988, 44). </a:t>
            </a:r>
          </a:p>
          <a:p>
            <a:r>
              <a:rPr lang="tr-TR" dirty="0" smtClean="0"/>
              <a:t>Bir başka açıdan mesleki müdahale, bir mesleğin yetki alanına giren sorunların mesleki ahlak ilkeleri doğrultusunda bilimsel kuram, mesleki bilgi ve beceri aracılığıyla çözümlenmesidir (Kut, 1988, 106).    </a:t>
            </a:r>
          </a:p>
          <a:p>
            <a:r>
              <a:rPr lang="tr-TR" dirty="0" smtClean="0"/>
              <a:t>Mesleğin odağı ise (</a:t>
            </a:r>
            <a:r>
              <a:rPr lang="tr-TR" dirty="0" err="1" smtClean="0"/>
              <a:t>focus</a:t>
            </a:r>
            <a:r>
              <a:rPr lang="tr-TR" dirty="0" smtClean="0"/>
              <a:t> of </a:t>
            </a:r>
            <a:r>
              <a:rPr lang="tr-TR" dirty="0" err="1" smtClean="0"/>
              <a:t>profession</a:t>
            </a:r>
            <a:r>
              <a:rPr lang="tr-TR" dirty="0" smtClean="0"/>
              <a:t>); bir mesleğin en temel olan ve belirgin biçimde tanımlanan ilgi ve çalışmalarının merkezini oluşturan konulardır (Tomanbay, 1999, 175). Mesleki müdahale burada işlevsellik kazanır. Müdahale, süregelen bir soruna etkide bulunarak, ona yeni bir yön vermek ve düzeltmek için maksatlı, bilinçli, mesleki bir harekete geçiştir.. </a:t>
            </a:r>
            <a:endParaRPr lang="tr-TR" dirty="0"/>
          </a:p>
        </p:txBody>
      </p:sp>
    </p:spTree>
    <p:extLst>
      <p:ext uri="{BB962C8B-B14F-4D97-AF65-F5344CB8AC3E}">
        <p14:creationId xmlns:p14="http://schemas.microsoft.com/office/powerpoint/2010/main" xmlns="" val="944131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357447"/>
            <a:ext cx="7886700" cy="5819516"/>
          </a:xfrm>
        </p:spPr>
        <p:txBody>
          <a:bodyPr>
            <a:normAutofit fontScale="70000" lnSpcReduction="20000"/>
          </a:bodyPr>
          <a:lstStyle/>
          <a:p>
            <a:r>
              <a:rPr lang="tr-TR" dirty="0" smtClean="0"/>
              <a:t>Müdahale damgalama değil, sorunu çözme, ihtiyaca cevap verme olanağını sağlamalıdır. Müdahale hizmet götürme, tedavi, planlama hatta sosyal aksiyonu öngörebilir.</a:t>
            </a:r>
          </a:p>
          <a:p>
            <a:r>
              <a:rPr lang="tr-TR" dirty="0" smtClean="0"/>
              <a:t> Başarılı bir müdahale, a) sorunun iyi anlaşılması, b) bu soruna en iyi çare olacak kaynakların ve yaklaşımların varlığı, c) iyi seçilmeleri ile mümkündür. Müdahale noktası dendiğinde ise, koşul ya da sorunun gelişiminde çalışmacının müracaatçı sistemi ve diğer ilgili sistemlerle durumu etkileyecek noktada doğrudan temasa geldiği zaman anlaşılır (Koşar, 1992, 19). </a:t>
            </a:r>
          </a:p>
          <a:p>
            <a:r>
              <a:rPr lang="tr-TR" dirty="0" smtClean="0"/>
              <a:t>Sosyal çalışmada mesleki müdahale, mesleğin bütün yöntemlerinde sorun odağına göre işlevsel olarak kullanılmaktadır.</a:t>
            </a:r>
          </a:p>
          <a:p>
            <a:r>
              <a:rPr lang="tr-TR" dirty="0" smtClean="0"/>
              <a:t> Sosyal inceleme raporu (</a:t>
            </a:r>
            <a:r>
              <a:rPr lang="tr-TR" dirty="0" err="1" smtClean="0"/>
              <a:t>social</a:t>
            </a:r>
            <a:r>
              <a:rPr lang="tr-TR" dirty="0" smtClean="0"/>
              <a:t> </a:t>
            </a:r>
            <a:r>
              <a:rPr lang="tr-TR" dirty="0" err="1" smtClean="0"/>
              <a:t>study</a:t>
            </a:r>
            <a:r>
              <a:rPr lang="tr-TR" dirty="0" smtClean="0"/>
              <a:t> </a:t>
            </a:r>
            <a:r>
              <a:rPr lang="tr-TR" dirty="0" err="1" smtClean="0"/>
              <a:t>report</a:t>
            </a:r>
            <a:r>
              <a:rPr lang="tr-TR" dirty="0" smtClean="0"/>
              <a:t>); olgunun, ilgili sosyal çalışmacı tarafından ekonomik, eğitsel, sosyal, ruhsal, kültürel, ailesel tüm boyutlarıyla incelenmesi sonunda toplanan bilgilerle oluşturulan rapordur. Kişinin dosyasına konur. Kimlik bilgilerinin yanı sıra, olguya nasıl ulaşıldığı, kim tarafından getirildiği, ilgili kişiler, geliş/getiriliş nedeni, sosyoekonomik, </a:t>
            </a:r>
            <a:r>
              <a:rPr lang="tr-TR" dirty="0" err="1" smtClean="0"/>
              <a:t>sosyopsikolojik</a:t>
            </a:r>
            <a:r>
              <a:rPr lang="tr-TR" dirty="0" smtClean="0"/>
              <a:t> durumu bu raporda yer alır.</a:t>
            </a:r>
          </a:p>
        </p:txBody>
      </p:sp>
    </p:spTree>
    <p:extLst>
      <p:ext uri="{BB962C8B-B14F-4D97-AF65-F5344CB8AC3E}">
        <p14:creationId xmlns:p14="http://schemas.microsoft.com/office/powerpoint/2010/main" xmlns="" val="394701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232757"/>
            <a:ext cx="7886700" cy="5944207"/>
          </a:xfrm>
        </p:spPr>
        <p:txBody>
          <a:bodyPr>
            <a:normAutofit/>
          </a:bodyPr>
          <a:lstStyle/>
          <a:p>
            <a:r>
              <a:rPr lang="tr-TR" dirty="0" smtClean="0"/>
              <a:t> 2828 sayılı, Aile ve Sosyal Politikalar Bakanlığının kurulmasıyla yürürlükten kalkmış olan Sosyal Hizmetler ve </a:t>
            </a:r>
            <a:r>
              <a:rPr lang="tr-TR" dirty="0" err="1" smtClean="0"/>
              <a:t>Çoçuk</a:t>
            </a:r>
            <a:r>
              <a:rPr lang="tr-TR" dirty="0" smtClean="0"/>
              <a:t> Esirgeme Kurumu ile ilgili yasada da belirtilmiştir; sosyal inceleme raporlarında, muhtaç durumdaki kişilerin geçmişteki yardım talepleri, evvelce yapılan yardımlar, durumundaki değişmeler, halihazırdaki özellikleri, kişisel ve ailevi bilgiler yanında sosyal ve ekonomik koşullar, yerel olanaklar, oturulan yer ve konut durumu ile varılan kanı ve gereksinim içindeki kişilerin ne tür bir yardımdan veya hizmetten yararlandırılmasının uygun olacağı, yardımın miktarı, süresi ve şekli ile ilgili konular da açıkça belirtilir (Tomanbay, 1999, 246</a:t>
            </a:r>
            <a:endParaRPr lang="tr-TR" dirty="0"/>
          </a:p>
        </p:txBody>
      </p:sp>
    </p:spTree>
    <p:extLst>
      <p:ext uri="{BB962C8B-B14F-4D97-AF65-F5344CB8AC3E}">
        <p14:creationId xmlns:p14="http://schemas.microsoft.com/office/powerpoint/2010/main" xmlns="" val="2223751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99505"/>
            <a:ext cx="7886700" cy="5977458"/>
          </a:xfrm>
        </p:spPr>
        <p:txBody>
          <a:bodyPr>
            <a:normAutofit/>
          </a:bodyPr>
          <a:lstStyle/>
          <a:p>
            <a:pPr marL="0" indent="0">
              <a:buNone/>
            </a:pPr>
            <a:r>
              <a:rPr lang="tr-TR" dirty="0" smtClean="0"/>
              <a:t>. Sosyal incelemeyi yapan meslek elemanı müracaatçının yaşadığı toplumun </a:t>
            </a:r>
            <a:r>
              <a:rPr lang="tr-TR" dirty="0" err="1" smtClean="0"/>
              <a:t>sosyo</a:t>
            </a:r>
            <a:r>
              <a:rPr lang="tr-TR" dirty="0" smtClean="0"/>
              <a:t>-ekonomik gerçekliği konusunda da yeterli bilgiye sahip olmak zorundadır. </a:t>
            </a:r>
          </a:p>
          <a:p>
            <a:pPr marL="0" indent="0">
              <a:buNone/>
            </a:pPr>
            <a:r>
              <a:rPr lang="tr-TR" dirty="0" smtClean="0"/>
              <a:t>Toplumsal yapı müracaatçı üzerinde çeşitli yönleriyle baskın özellikler sergilemektedir.  </a:t>
            </a:r>
          </a:p>
          <a:p>
            <a:pPr marL="0" indent="0">
              <a:buNone/>
            </a:pPr>
            <a:r>
              <a:rPr lang="tr-TR" dirty="0" smtClean="0"/>
              <a:t>Farklı kuruluşlarda çalışan sosyal çalışmacılar tarafından kullanılan sosyal inceleme raporu kuruluşun hizmet politikasına göre değişmektedir. </a:t>
            </a:r>
          </a:p>
          <a:p>
            <a:pPr marL="0" indent="0">
              <a:buNone/>
            </a:pPr>
            <a:r>
              <a:rPr lang="tr-TR" dirty="0" smtClean="0"/>
              <a:t>Adliyelerde değişik, tıbbi sosyal çalışma alanında değişebilmektedir. Örneğin çocuk suçluluğu alanında sosyal inceleme raporu; yasaya aykırı hareket eden çocuğun özgeçmişini içinde yaşadığı koşulları, suçuna ilişkin bilgileri ve geleceğini ilgilendiren önerileri kapsayan bir belge, olarak kabul görmektedir (</a:t>
            </a:r>
            <a:r>
              <a:rPr lang="tr-TR" dirty="0" err="1" smtClean="0"/>
              <a:t>Uluğtekin</a:t>
            </a:r>
            <a:r>
              <a:rPr lang="tr-TR" dirty="0" smtClean="0"/>
              <a:t>, 2001, 300-307). </a:t>
            </a:r>
            <a:endParaRPr lang="tr-TR" dirty="0"/>
          </a:p>
        </p:txBody>
      </p:sp>
    </p:spTree>
    <p:extLst>
      <p:ext uri="{BB962C8B-B14F-4D97-AF65-F5344CB8AC3E}">
        <p14:creationId xmlns:p14="http://schemas.microsoft.com/office/powerpoint/2010/main" xmlns="" val="2249189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182881"/>
            <a:ext cx="7886700" cy="5994083"/>
          </a:xfrm>
        </p:spPr>
        <p:txBody>
          <a:bodyPr>
            <a:normAutofit fontScale="92500" lnSpcReduction="10000"/>
          </a:bodyPr>
          <a:lstStyle/>
          <a:p>
            <a:r>
              <a:rPr lang="tr-TR" dirty="0" smtClean="0"/>
              <a:t>Sosyal incelemede mülakat tekniği, süreçte kullanılan en önemli araçlardan birisidir. </a:t>
            </a:r>
          </a:p>
          <a:p>
            <a:r>
              <a:rPr lang="tr-TR" dirty="0" smtClean="0"/>
              <a:t>Sosyal incelemede bilgi toplama mülakatlarının amacı, sosyal işlevsellik yönünden, birey, grup ve toplum hakkında bilgi toplamaktır. </a:t>
            </a:r>
          </a:p>
          <a:p>
            <a:r>
              <a:rPr lang="tr-TR" dirty="0" smtClean="0"/>
              <a:t>Bu mülakatlarda bireyin sosyal işlevleri ile ilgili olarak, yaşam öyküsü hakkında bilgi edinilmeye çalışılır. Bu bilgiler kişinin sorununu anlamak ve ona yardımcı olmak için gereklidir. Mülakatlarda her türlü bilgiyi toplamak yerine, ihtiyaç duyulan bilgiler toplanır. Toplanan bilgiler, hem objektif gerçekleri hem de sübjektif duygular ve tutumları içerir (Erkan, 1997, 6). </a:t>
            </a:r>
          </a:p>
          <a:p>
            <a:r>
              <a:rPr lang="tr-TR" dirty="0" smtClean="0"/>
              <a:t>Günümüzde sosyal inceleme raporu, sosyal çalışmanın mesleki çerçevesinden çıkarılıp diğer sosyal mesleklerin de rahatça kullanabileceği bir konuma taşınmıştır.</a:t>
            </a:r>
          </a:p>
          <a:p>
            <a:r>
              <a:rPr lang="tr-TR" dirty="0" smtClean="0"/>
              <a:t> Tabii ki, olumsuz toplumsal koşulların üzerinde tamamen etkili olmayan yasaların çıkarılması ve sosyal hizmetler alanında yaşanan istihdam sıkıntısını gidermek adına; insan ve toplum sorunlarıyla ilgili işlevsiz kalan bazı meslekleri kurtarma, onları sürece dâhil etme girişiminin çıktısı olarak bu durumu okumak gerekmektedir</a:t>
            </a:r>
          </a:p>
          <a:p>
            <a:endParaRPr lang="tr-TR" dirty="0"/>
          </a:p>
        </p:txBody>
      </p:sp>
    </p:spTree>
    <p:extLst>
      <p:ext uri="{BB962C8B-B14F-4D97-AF65-F5344CB8AC3E}">
        <p14:creationId xmlns:p14="http://schemas.microsoft.com/office/powerpoint/2010/main" xmlns="" val="1732888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1289</Words>
  <Application>Microsoft Office PowerPoint</Application>
  <PresentationFormat>On-screen Show (4:3)</PresentationFormat>
  <Paragraphs>41</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HİZMET </vt:lpstr>
      <vt:lpstr>SOSYAL BİLİMLER VE SOSYAL ÇALIŞMA İLİŞKİSİ</vt:lpstr>
      <vt:lpstr>Slide 3</vt:lpstr>
      <vt:lpstr>DAVRANIŞ BİLİMLERİ VE SOSYAL ÇALIŞMA</vt:lpstr>
      <vt:lpstr>MESLEKİ KAVRAMLAR OLARAK MESLEKİ MÜDAHALE VE SOSYAL İNCELEME</vt:lpstr>
      <vt:lpstr>Slide 6</vt:lpstr>
      <vt:lpstr>Slide 7</vt:lpstr>
      <vt:lpstr>Slide 8</vt:lpstr>
      <vt:lpstr>Slide 9</vt:lpstr>
      <vt:lpstr>SOSYAL ÇALIŞMA FELSEFESİNİN ORTAYA ÇIKIŞI</vt:lpstr>
      <vt:lpstr>Slide 11</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dc:title>
  <dc:creator>Tuğba&amp;Cihan</dc:creator>
  <cp:lastModifiedBy>Tuğba&amp;Cihan</cp:lastModifiedBy>
  <cp:revision>1</cp:revision>
  <dcterms:created xsi:type="dcterms:W3CDTF">2020-03-26T11:22:08Z</dcterms:created>
  <dcterms:modified xsi:type="dcterms:W3CDTF">2020-03-26T11:23:20Z</dcterms:modified>
</cp:coreProperties>
</file>