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hasCustomPrompt="1"/>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549276"/>
            <a:ext cx="62484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27" name="26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hasCustomPrompt="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19" name="18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Başlık"/>
          <p:cNvSpPr>
            <a:spLocks noGrp="1"/>
          </p:cNvSpPr>
          <p:nvPr>
            <p:ph type="title" hasCustomPrompt="1"/>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hasCustomPrompt="1"/>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hasCustomPrompt="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half" idx="2" hasCustomPrompt="1"/>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Karşılaştırma">
    <p:spTree>
      <p:nvGrpSpPr>
        <p:cNvPr id="1" name=""/>
        <p:cNvGrpSpPr/>
        <p:nvPr/>
      </p:nvGrpSpPr>
      <p:grpSpPr>
        <a:xfrm>
          <a:off x="0" y="0"/>
          <a:ext cx="0" cy="0"/>
          <a:chOff x="0" y="0"/>
          <a:chExt cx="0" cy="0"/>
        </a:xfrm>
      </p:grpSpPr>
      <p:sp>
        <p:nvSpPr>
          <p:cNvPr id="29" name="28 Başlık"/>
          <p:cNvSpPr>
            <a:spLocks noGrp="1"/>
          </p:cNvSpPr>
          <p:nvPr>
            <p:ph type="title" hasCustomPrompt="1"/>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hasCustomPrompt="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25" name="24 Metin Yer Tutucusu"/>
          <p:cNvSpPr>
            <a:spLocks noGrp="1"/>
          </p:cNvSpPr>
          <p:nvPr>
            <p:ph type="body" sz="half" idx="3" hasCustomPrompt="1"/>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quarter" idx="2" hasCustomPrompt="1"/>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8" name="27 İçerik Yer Tutucusu"/>
          <p:cNvSpPr>
            <a:spLocks noGrp="1"/>
          </p:cNvSpPr>
          <p:nvPr>
            <p:ph sz="quarter" idx="4" hasCustomPrompt="1"/>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B1DEFA8C-F947-479F-BE07-76B6B3F80BF1}" type="slidenum">
              <a:rPr lang="tr-TR" smtClean="0"/>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hasCustomPrompt="1"/>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hasCustomPrompt="1"/>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hasCustomPrompt="1"/>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14" name="13 İçerik Yer Tutucusu"/>
          <p:cNvSpPr>
            <a:spLocks noGrp="1"/>
          </p:cNvSpPr>
          <p:nvPr>
            <p:ph sz="half" idx="1" hasCustomPrompt="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hasCustomPrompt="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7" name="16 Başlık"/>
          <p:cNvSpPr>
            <a:spLocks noGrp="1"/>
          </p:cNvSpPr>
          <p:nvPr>
            <p:ph type="title" hasCustomPrompt="1"/>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hasCustomPrompt="1"/>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9F75050-0E15-4C5B-92B0-66D068882F1F}" type="datetimeFigureOut">
              <a:rPr lang="tr-TR" smtClean="0"/>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1DEFA8C-F947-479F-BE07-76B6B3F80BF1}" type="slidenum">
              <a:rPr lang="tr-TR" smtClean="0"/>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panose="05020102010507070707"/>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panose="05020102010507070707"/>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panose="05020102010507070707"/>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panose="05020102010507070707"/>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panose="05020102010507070707"/>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panose="05020102010507070707"/>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panose="05020102010507070707"/>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81000" y="4437113"/>
            <a:ext cx="8458200" cy="1638674"/>
          </a:xfrm>
        </p:spPr>
        <p:txBody>
          <a:bodyPr/>
          <a:lstStyle/>
          <a:p>
            <a:r>
              <a:rPr lang="tr-TR" dirty="0" smtClean="0"/>
              <a:t>Alkollü içecekler ve servisleri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196752"/>
            <a:ext cx="8991600" cy="5328592"/>
          </a:xfrm>
        </p:spPr>
        <p:txBody>
          <a:bodyPr>
            <a:normAutofit/>
          </a:bodyPr>
          <a:lstStyle/>
          <a:p>
            <a:pPr algn="just">
              <a:buNone/>
            </a:pPr>
            <a:r>
              <a:rPr lang="tr-TR" dirty="0" smtClean="0"/>
              <a:t>		</a:t>
            </a:r>
            <a:r>
              <a:rPr lang="tr-TR" sz="1600" dirty="0" smtClean="0"/>
              <a:t>Şampanya şişelerinin tutuluş şekli de son derece önemlidir. Şampanya şişelerinin taban kısmı, tabana olan basıncı azaltmak için içeriye doğru çöküktür. İşte bu çökük kısmın içine elin başparmağını koyarak ve diğer parmaklarla açık olan alt yanından kavrayarak servis etmek mümkündür. Özellikle büyük şişelerde, ortadan tutmak mümkün olmadığı için, bu tutuş şeklinin uygulanması gerekir.</a:t>
            </a:r>
            <a:endParaRPr lang="tr-TR" sz="1600" dirty="0" smtClean="0"/>
          </a:p>
          <a:p>
            <a:pPr lvl="2" algn="just"/>
            <a:r>
              <a:rPr lang="tr-TR" sz="1600" dirty="0" smtClean="0"/>
              <a:t>Eğer arzu edilirse şampanya kovasında da açılı.</a:t>
            </a:r>
            <a:endParaRPr lang="tr-TR" sz="1600" dirty="0" smtClean="0"/>
          </a:p>
          <a:p>
            <a:pPr lvl="2" algn="just"/>
            <a:r>
              <a:rPr lang="tr-TR" sz="1600" dirty="0" smtClean="0"/>
              <a:t>Şampanyanın ısısı 6 dereceden daha aşağıya düşmemelidir.</a:t>
            </a:r>
            <a:endParaRPr lang="tr-TR" sz="1600" dirty="0" smtClean="0"/>
          </a:p>
          <a:p>
            <a:pPr lvl="2" algn="just"/>
            <a:r>
              <a:rPr lang="tr-TR" sz="1600" dirty="0" smtClean="0"/>
              <a:t>Şampanya buzdolabında da tutulabilir. Ama bu süre, on günü geçmemelidir.</a:t>
            </a:r>
            <a:endParaRPr lang="tr-TR" sz="1600" dirty="0" smtClean="0"/>
          </a:p>
          <a:p>
            <a:pPr lvl="2" algn="just"/>
            <a:r>
              <a:rPr lang="tr-TR" sz="1600" dirty="0" smtClean="0"/>
              <a:t>Eğer servis sırasında peçete kullanılıyorsa, hiçbir zaman şişenin etiketini kapatacak şekilde sarılmamalıdır. Şampanyanın imzası, kendi etiketidir.</a:t>
            </a:r>
            <a:endParaRPr lang="tr-TR" sz="1600" dirty="0" smtClean="0"/>
          </a:p>
          <a:p>
            <a:pPr lvl="2" algn="just"/>
            <a:r>
              <a:rPr lang="tr-TR" sz="1600" dirty="0" smtClean="0"/>
              <a:t>Şampanyanın doldurulacağı bardağı, hiçbir zaman buzla soğutmamak gerekir. Bu işlem, şampanyanın tadını olumsuz olarak etkiler. </a:t>
            </a:r>
            <a:endParaRPr lang="tr-TR" sz="1600" dirty="0" smtClean="0"/>
          </a:p>
          <a:p>
            <a:pPr lvl="2" algn="just"/>
            <a:r>
              <a:rPr lang="tr-TR" sz="1600" dirty="0" smtClean="0"/>
              <a:t>Daima lale tipi, uzun şampanya bardakları kullanılmalıdır. Bu şekilde şampanyanın içindeki gaz, daha uzun süre kalır.</a:t>
            </a:r>
            <a:endParaRPr lang="tr-TR" sz="1600" dirty="0" smtClean="0"/>
          </a:p>
          <a:p>
            <a:pPr lvl="2" algn="just"/>
            <a:r>
              <a:rPr lang="tr-TR" sz="1600" dirty="0" smtClean="0"/>
              <a:t>Hiçbir zaman, konuğa şampanyayı karıştırmak için karıştırıcı verilmemelidir.</a:t>
            </a:r>
            <a:endParaRPr lang="tr-TR" sz="1600" dirty="0" smtClean="0"/>
          </a:p>
          <a:p>
            <a:pPr lvl="2" algn="just"/>
            <a:r>
              <a:rPr lang="tr-TR" sz="1600" dirty="0" smtClean="0"/>
              <a:t>Biten şampanya şişesi, hiçbir zaman ters çevrilerek kovasına konulmamalıdır. Bu hem konuğa karşı saygısızlık, hem de değerli bir içkiye ilgisizlik olur.</a:t>
            </a:r>
            <a:endParaRPr lang="tr-TR"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91600" cy="5904656"/>
          </a:xfrm>
        </p:spPr>
        <p:txBody>
          <a:bodyPr>
            <a:normAutofit lnSpcReduction="10000"/>
          </a:bodyPr>
          <a:lstStyle/>
          <a:p>
            <a:pPr algn="just">
              <a:buNone/>
            </a:pPr>
            <a:r>
              <a:rPr lang="tr-TR" sz="1600" b="1" dirty="0" smtClean="0"/>
              <a:t>	Viski Servisi</a:t>
            </a:r>
            <a:endParaRPr lang="tr-TR" sz="1600" b="1" dirty="0" smtClean="0"/>
          </a:p>
          <a:p>
            <a:pPr algn="just">
              <a:buNone/>
            </a:pPr>
            <a:r>
              <a:rPr lang="tr-TR" sz="1600" b="1" dirty="0" smtClean="0"/>
              <a:t>		</a:t>
            </a:r>
            <a:r>
              <a:rPr lang="tr-TR" sz="1600" dirty="0" smtClean="0"/>
              <a:t>Viski kelimesi İskoçların esas dili olan “</a:t>
            </a:r>
            <a:r>
              <a:rPr lang="tr-TR" sz="1600" dirty="0" err="1" smtClean="0"/>
              <a:t>Gaelic</a:t>
            </a:r>
            <a:r>
              <a:rPr lang="tr-TR" sz="1600" dirty="0" smtClean="0"/>
              <a:t>” kökenlidir. Bu kelimenin “</a:t>
            </a:r>
            <a:r>
              <a:rPr lang="tr-TR" sz="1600" dirty="0" err="1" smtClean="0"/>
              <a:t>Gaelic</a:t>
            </a:r>
            <a:r>
              <a:rPr lang="tr-TR" sz="1600" dirty="0" smtClean="0"/>
              <a:t>” dilindeki yazılışı “</a:t>
            </a:r>
            <a:r>
              <a:rPr lang="tr-TR" sz="1600" dirty="0" err="1" smtClean="0"/>
              <a:t>esquebaugh</a:t>
            </a:r>
            <a:r>
              <a:rPr lang="tr-TR" sz="1600" dirty="0" smtClean="0"/>
              <a:t>” dır. </a:t>
            </a:r>
            <a:r>
              <a:rPr lang="tr-TR" sz="1600" b="1" dirty="0" smtClean="0"/>
              <a:t>Hayat suyu </a:t>
            </a:r>
            <a:r>
              <a:rPr lang="tr-TR" sz="1600" dirty="0" smtClean="0"/>
              <a:t>demektir. Zamanla İngilizce’ ye uyarlanarak “</a:t>
            </a:r>
            <a:r>
              <a:rPr lang="tr-TR" sz="1600" dirty="0" err="1" smtClean="0"/>
              <a:t>Whisky</a:t>
            </a:r>
            <a:r>
              <a:rPr lang="tr-TR" sz="1600" dirty="0" smtClean="0"/>
              <a:t>” e dönmüştür.</a:t>
            </a:r>
            <a:endParaRPr lang="tr-TR" sz="1600" dirty="0" smtClean="0"/>
          </a:p>
          <a:p>
            <a:pPr algn="just">
              <a:buNone/>
            </a:pPr>
            <a:r>
              <a:rPr lang="tr-TR" sz="1600" b="1" dirty="0" smtClean="0"/>
              <a:t>		</a:t>
            </a:r>
            <a:r>
              <a:rPr lang="tr-TR" sz="1600" dirty="0" smtClean="0"/>
              <a:t>Viski; arpa, mısır, çavdar, yulaf ve benzerleri gibi tahılların mayalanma işleminden sonra damıtılmasıyla elde edilir. Viski üretimi yapılan ülkenin ve bölgenin, iklimin, suyun ve kullanılan tahılların, viskinin karakteri ve kalitesi konusunda büyük önemi vardır.</a:t>
            </a:r>
            <a:endParaRPr lang="tr-TR" sz="1600" dirty="0" smtClean="0"/>
          </a:p>
          <a:p>
            <a:pPr algn="just">
              <a:buNone/>
            </a:pPr>
            <a:r>
              <a:rPr lang="tr-TR" sz="1600" b="1" dirty="0" smtClean="0"/>
              <a:t>		</a:t>
            </a:r>
            <a:r>
              <a:rPr lang="tr-TR" sz="1600" dirty="0" smtClean="0"/>
              <a:t>Viski servisinde on </a:t>
            </a:r>
            <a:r>
              <a:rPr lang="tr-TR" sz="1600" dirty="0" err="1" smtClean="0"/>
              <a:t>the</a:t>
            </a:r>
            <a:r>
              <a:rPr lang="tr-TR" sz="1600" dirty="0" smtClean="0"/>
              <a:t> </a:t>
            </a:r>
            <a:r>
              <a:rPr lang="tr-TR" sz="1600" dirty="0" err="1" smtClean="0"/>
              <a:t>rocks</a:t>
            </a:r>
            <a:r>
              <a:rPr lang="tr-TR" sz="1600" dirty="0" smtClean="0"/>
              <a:t>, </a:t>
            </a:r>
            <a:r>
              <a:rPr lang="tr-TR" sz="1600" dirty="0" err="1" smtClean="0"/>
              <a:t>tumbler</a:t>
            </a:r>
            <a:r>
              <a:rPr lang="tr-TR" sz="1600" dirty="0" smtClean="0"/>
              <a:t> ve </a:t>
            </a:r>
            <a:r>
              <a:rPr lang="tr-TR" sz="1600" dirty="0" err="1" smtClean="0"/>
              <a:t>old</a:t>
            </a:r>
            <a:r>
              <a:rPr lang="tr-TR" sz="1600" dirty="0" smtClean="0"/>
              <a:t> </a:t>
            </a:r>
            <a:r>
              <a:rPr lang="tr-TR" sz="1600" dirty="0" err="1" smtClean="0"/>
              <a:t>fashion</a:t>
            </a:r>
            <a:r>
              <a:rPr lang="tr-TR" sz="1600" dirty="0" smtClean="0"/>
              <a:t> bardakları kullanılır. Baltık ülkelerinden satın alınan damgalı bardaklar, modern viski bardaklarıdır. Orijinal viski, daima konuk masasında, bir viski ölçüsüyle bardağa 2-4 </a:t>
            </a:r>
            <a:r>
              <a:rPr lang="tr-TR" sz="1600" dirty="0" err="1" smtClean="0"/>
              <a:t>cl</a:t>
            </a:r>
            <a:r>
              <a:rPr lang="tr-TR" sz="1600" dirty="0" smtClean="0"/>
              <a:t>. </a:t>
            </a:r>
            <a:r>
              <a:rPr lang="tr-TR" sz="1600" dirty="0" err="1" smtClean="0"/>
              <a:t>lik</a:t>
            </a:r>
            <a:r>
              <a:rPr lang="tr-TR" sz="1600" dirty="0" smtClean="0"/>
              <a:t> miktarlarda doldurulmalıdır. Viskiler çeşitli şekillerde servis edilebilirler:</a:t>
            </a:r>
            <a:endParaRPr lang="tr-TR" sz="1600" dirty="0" smtClean="0"/>
          </a:p>
          <a:p>
            <a:pPr lvl="2" algn="just"/>
            <a:r>
              <a:rPr lang="tr-TR" sz="1600" b="1" dirty="0" smtClean="0"/>
              <a:t>Sek</a:t>
            </a:r>
            <a:r>
              <a:rPr lang="tr-TR" sz="1600" dirty="0" smtClean="0"/>
              <a:t> , soğutulmuş olarak on </a:t>
            </a:r>
            <a:r>
              <a:rPr lang="tr-TR" sz="1600" dirty="0" err="1" smtClean="0"/>
              <a:t>the</a:t>
            </a:r>
            <a:r>
              <a:rPr lang="tr-TR" sz="1600" dirty="0" smtClean="0"/>
              <a:t> </a:t>
            </a:r>
            <a:r>
              <a:rPr lang="tr-TR" sz="1600" dirty="0" err="1" smtClean="0"/>
              <a:t>rocks</a:t>
            </a:r>
            <a:r>
              <a:rPr lang="tr-TR" sz="1600" dirty="0" smtClean="0"/>
              <a:t> bardağında ve buzsuz servis edilir.</a:t>
            </a:r>
            <a:endParaRPr lang="tr-TR" sz="1600" dirty="0" smtClean="0"/>
          </a:p>
          <a:p>
            <a:pPr lvl="2" algn="just"/>
            <a:r>
              <a:rPr lang="tr-TR" sz="1600" b="1" dirty="0" smtClean="0"/>
              <a:t>On </a:t>
            </a:r>
            <a:r>
              <a:rPr lang="tr-TR" sz="1600" b="1" dirty="0" err="1" smtClean="0"/>
              <a:t>the</a:t>
            </a:r>
            <a:r>
              <a:rPr lang="tr-TR" sz="1600" b="1" dirty="0" smtClean="0"/>
              <a:t> </a:t>
            </a:r>
            <a:r>
              <a:rPr lang="tr-TR" sz="1600" b="1" dirty="0" err="1" smtClean="0"/>
              <a:t>rocks</a:t>
            </a:r>
            <a:r>
              <a:rPr lang="tr-TR" sz="1600" dirty="0" smtClean="0"/>
              <a:t>, on </a:t>
            </a:r>
            <a:r>
              <a:rPr lang="tr-TR" sz="1600" dirty="0" err="1" smtClean="0"/>
              <a:t>the</a:t>
            </a:r>
            <a:r>
              <a:rPr lang="tr-TR" sz="1600" dirty="0" smtClean="0"/>
              <a:t> </a:t>
            </a:r>
            <a:r>
              <a:rPr lang="tr-TR" sz="1600" dirty="0" err="1" smtClean="0"/>
              <a:t>rocks</a:t>
            </a:r>
            <a:r>
              <a:rPr lang="tr-TR" sz="1600" dirty="0" smtClean="0"/>
              <a:t> bardağına 4 </a:t>
            </a:r>
            <a:r>
              <a:rPr lang="tr-TR" sz="1600" dirty="0" err="1" smtClean="0"/>
              <a:t>cl</a:t>
            </a:r>
            <a:r>
              <a:rPr lang="tr-TR" sz="1600" dirty="0" smtClean="0"/>
              <a:t>. viski doldurulur. Bu bardağın yanında buz parçaları ve bar kaşığı bulunan ilave bir bardakla bir tepsi içinde servise çıkarılır. Viski buz ile servis yapıldığında, viski servis takımına, konuğun buz parçalarını çıkardığında koyabileceği ilave bir tabak eklenir.</a:t>
            </a:r>
            <a:endParaRPr lang="tr-TR" sz="1600" dirty="0" smtClean="0"/>
          </a:p>
          <a:p>
            <a:pPr lvl="2" algn="just"/>
            <a:r>
              <a:rPr lang="tr-TR" sz="1600" b="1" dirty="0" smtClean="0"/>
              <a:t>Soda ile, </a:t>
            </a:r>
            <a:r>
              <a:rPr lang="tr-TR" sz="1600" dirty="0" smtClean="0"/>
              <a:t>takımda şunlar bulunur. İçine viski konulmuş </a:t>
            </a:r>
            <a:r>
              <a:rPr lang="tr-TR" sz="1600" dirty="0" err="1" smtClean="0"/>
              <a:t>highball</a:t>
            </a:r>
            <a:r>
              <a:rPr lang="tr-TR" sz="1600" dirty="0" smtClean="0"/>
              <a:t> bardağı, soda şişesi, bar kaşığı ve buz parçaları konan ilave bir bardak. </a:t>
            </a:r>
            <a:r>
              <a:rPr lang="tr-TR" sz="1600" dirty="0" err="1" smtClean="0"/>
              <a:t>Highball</a:t>
            </a:r>
            <a:r>
              <a:rPr lang="tr-TR" sz="1600" dirty="0" smtClean="0"/>
              <a:t> bardağının 2/3’ü soda ile doldurulur.</a:t>
            </a:r>
            <a:endParaRPr lang="tr-TR" sz="1600" dirty="0" smtClean="0"/>
          </a:p>
          <a:p>
            <a:pPr lvl="2" algn="just"/>
            <a:r>
              <a:rPr lang="tr-TR" sz="1600" b="1" dirty="0" err="1" smtClean="0"/>
              <a:t>Old</a:t>
            </a:r>
            <a:r>
              <a:rPr lang="tr-TR" sz="1600" b="1" dirty="0" smtClean="0"/>
              <a:t> </a:t>
            </a:r>
            <a:r>
              <a:rPr lang="tr-TR" sz="1600" b="1" dirty="0" err="1" smtClean="0"/>
              <a:t>fashioned</a:t>
            </a:r>
            <a:r>
              <a:rPr lang="tr-TR" sz="1600" b="1" dirty="0" smtClean="0"/>
              <a:t>, </a:t>
            </a:r>
            <a:r>
              <a:rPr lang="tr-TR" sz="1600" dirty="0" smtClean="0"/>
              <a:t> uzun bir </a:t>
            </a:r>
            <a:r>
              <a:rPr lang="tr-TR" sz="1600" dirty="0" err="1" smtClean="0"/>
              <a:t>tumbler</a:t>
            </a:r>
            <a:r>
              <a:rPr lang="tr-TR" sz="1600" dirty="0" smtClean="0"/>
              <a:t>’ a 4 </a:t>
            </a:r>
            <a:r>
              <a:rPr lang="tr-TR" sz="1600" dirty="0" err="1" smtClean="0"/>
              <a:t>cl</a:t>
            </a:r>
            <a:r>
              <a:rPr lang="tr-TR" sz="1600" dirty="0" smtClean="0"/>
              <a:t>. </a:t>
            </a:r>
            <a:r>
              <a:rPr lang="tr-TR" sz="1600" dirty="0" err="1" smtClean="0"/>
              <a:t>burbon</a:t>
            </a:r>
            <a:r>
              <a:rPr lang="tr-TR" sz="1600" dirty="0" smtClean="0"/>
              <a:t> viskisi, iki parça küp şeker ve dört damla </a:t>
            </a:r>
            <a:r>
              <a:rPr lang="tr-TR" sz="1600" dirty="0" err="1" smtClean="0"/>
              <a:t>Angostura</a:t>
            </a:r>
            <a:r>
              <a:rPr lang="tr-TR" sz="1600" dirty="0" smtClean="0"/>
              <a:t>  bitter konur. Karışıma, bir parça limon kabuğu sıkılır. Daha sonra birkaç buz parçası ilave edilir. Soda veya içme suyu ilavesi, konuğun isteğine bağlıdır. Garnitür olarak bardak kenarına, bir adet limon veya portakal dilimi konur.</a:t>
            </a:r>
            <a:endParaRPr lang="tr-TR" sz="1600" b="1" dirty="0" smtClean="0"/>
          </a:p>
          <a:p>
            <a:pPr lvl="2" algn="just"/>
            <a:endParaRPr lang="tr-TR" sz="1600" dirty="0" smtClean="0"/>
          </a:p>
          <a:p>
            <a:pPr lvl="2" algn="just"/>
            <a:endParaRPr lang="tr-TR" sz="16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9144000" cy="6093296"/>
          </a:xfrm>
        </p:spPr>
        <p:txBody>
          <a:bodyPr>
            <a:normAutofit lnSpcReduction="10000"/>
          </a:bodyPr>
          <a:lstStyle/>
          <a:p>
            <a:pPr lvl="1" algn="just">
              <a:buNone/>
            </a:pPr>
            <a:r>
              <a:rPr lang="tr-TR" sz="1600" b="1" dirty="0" smtClean="0"/>
              <a:t>Votka Servisi</a:t>
            </a:r>
            <a:endParaRPr lang="tr-TR" sz="1600" b="1" dirty="0" smtClean="0"/>
          </a:p>
          <a:p>
            <a:pPr lvl="1" algn="just">
              <a:buNone/>
            </a:pPr>
            <a:r>
              <a:rPr lang="tr-TR" sz="1600" b="1" dirty="0" smtClean="0"/>
              <a:t>		</a:t>
            </a:r>
            <a:r>
              <a:rPr lang="tr-TR" sz="1600" dirty="0" smtClean="0"/>
              <a:t>Votkanın coğrafi orijini, Polonya ile Rusya’dır. Her iki ülke de, ilk votkanın kendilerince üretildiğini ileri sürmektedirler. Votka, batı dillerinde “</a:t>
            </a:r>
            <a:r>
              <a:rPr lang="tr-TR" sz="1600" dirty="0" err="1" smtClean="0"/>
              <a:t>Vodka</a:t>
            </a:r>
            <a:r>
              <a:rPr lang="tr-TR" sz="1600" dirty="0" smtClean="0"/>
              <a:t>” olarak yazılır. Votka, </a:t>
            </a:r>
            <a:r>
              <a:rPr lang="tr-TR" sz="1600" b="1" dirty="0" smtClean="0"/>
              <a:t>birazcık su</a:t>
            </a:r>
            <a:r>
              <a:rPr lang="tr-TR" sz="1600" dirty="0" smtClean="0"/>
              <a:t> demektir Rus dilinde. Votka, saf bir özelliğe sahip oluncaya kadar yeniden damıtılarak ve ayrıca ince kum süzgeçlerden geçirilerek arındırılır. Birçok firma, süzme işleminde meşe kömürü kullanmaktadır. Votka, birçok kokteylin ana içkisini oluşturmakla birlikte, farklı şekillerde servis edilmektedir:</a:t>
            </a:r>
            <a:endParaRPr lang="tr-TR" sz="1600" dirty="0" smtClean="0"/>
          </a:p>
          <a:p>
            <a:pPr lvl="2" algn="just"/>
            <a:r>
              <a:rPr lang="tr-TR" sz="1600" b="1" dirty="0" smtClean="0"/>
              <a:t>Sek, </a:t>
            </a:r>
            <a:r>
              <a:rPr lang="tr-TR" sz="1600" dirty="0" smtClean="0"/>
              <a:t>ayaklı küçük bardak olan votka bardağına veya on </a:t>
            </a:r>
            <a:r>
              <a:rPr lang="tr-TR" sz="1600" dirty="0" err="1" smtClean="0"/>
              <a:t>the</a:t>
            </a:r>
            <a:r>
              <a:rPr lang="tr-TR" sz="1600" dirty="0" smtClean="0"/>
              <a:t> </a:t>
            </a:r>
            <a:r>
              <a:rPr lang="tr-TR" sz="1600" dirty="0" err="1" smtClean="0"/>
              <a:t>rocks</a:t>
            </a:r>
            <a:r>
              <a:rPr lang="tr-TR" sz="1600" dirty="0" smtClean="0"/>
              <a:t> bardağına 4 </a:t>
            </a:r>
            <a:r>
              <a:rPr lang="tr-TR" sz="1600" dirty="0" err="1" smtClean="0"/>
              <a:t>cl</a:t>
            </a:r>
            <a:r>
              <a:rPr lang="tr-TR" sz="1600" dirty="0" smtClean="0"/>
              <a:t>. votka konarak servisi yapılır. Arzuya göre, bardağa buz ve limon dilimi de konulabilir. </a:t>
            </a:r>
            <a:endParaRPr lang="tr-TR" sz="1600" dirty="0" smtClean="0"/>
          </a:p>
          <a:p>
            <a:pPr lvl="2" algn="just"/>
            <a:r>
              <a:rPr lang="tr-TR" sz="1600" b="1" dirty="0" smtClean="0"/>
              <a:t>Votka limon,</a:t>
            </a:r>
            <a:r>
              <a:rPr lang="tr-TR" sz="1600" dirty="0" smtClean="0"/>
              <a:t> </a:t>
            </a:r>
            <a:r>
              <a:rPr lang="tr-TR" sz="1600" dirty="0" err="1" smtClean="0"/>
              <a:t>tumbler</a:t>
            </a:r>
            <a:r>
              <a:rPr lang="tr-TR" sz="1600" dirty="0" smtClean="0"/>
              <a:t> bardağına 3-4 parça buz, bir ölçü votka ve bir o kadar da limon suyu konarak servisi yapılır.</a:t>
            </a:r>
            <a:endParaRPr lang="tr-TR" sz="1600" dirty="0" smtClean="0"/>
          </a:p>
          <a:p>
            <a:pPr lvl="2" algn="just"/>
            <a:r>
              <a:rPr lang="tr-TR" sz="1600" b="1" dirty="0" smtClean="0"/>
              <a:t>Votka meyve suyu veya kola, </a:t>
            </a:r>
            <a:r>
              <a:rPr lang="tr-TR" sz="1600" dirty="0" smtClean="0"/>
              <a:t>votka limon gibi hazırlanır. Sadece votka kola servisinde, isteğe göre bardağın içine bir dilim limon (yuvarlak kesilmiş) atılabilir.</a:t>
            </a:r>
            <a:endParaRPr lang="tr-TR" sz="1600" dirty="0" smtClean="0"/>
          </a:p>
          <a:p>
            <a:pPr lvl="2" algn="just">
              <a:buNone/>
            </a:pPr>
            <a:r>
              <a:rPr lang="tr-TR" sz="1600" b="1" dirty="0" smtClean="0"/>
              <a:t>Cin Servisi</a:t>
            </a:r>
            <a:endParaRPr lang="tr-TR" sz="1600" b="1" dirty="0" smtClean="0"/>
          </a:p>
          <a:p>
            <a:pPr lvl="2" algn="just">
              <a:buNone/>
            </a:pPr>
            <a:r>
              <a:rPr lang="tr-TR" sz="1600" b="1" dirty="0" smtClean="0"/>
              <a:t>	</a:t>
            </a:r>
            <a:r>
              <a:rPr lang="tr-TR" sz="1600" dirty="0" smtClean="0"/>
              <a:t>Türkçe’ de okunuş şekliyle cin, esas adıyla “</a:t>
            </a:r>
            <a:r>
              <a:rPr lang="tr-TR" sz="1600" dirty="0" err="1" smtClean="0"/>
              <a:t>gin</a:t>
            </a:r>
            <a:r>
              <a:rPr lang="tr-TR" sz="1600" dirty="0" smtClean="0"/>
              <a:t>” adını ardıç ağacının nohut büyüklüğündeki meyvelerinden alır. Bu içkinin ilk yapıldığı ülke Hollanda’dır. Her ne kadar ilk cini Hollandalılar yapmışsa da, bugün dünya genelinde yaygın olarak kullanılanı ve tercih edileni İngilizlerin ürettiği “</a:t>
            </a:r>
            <a:r>
              <a:rPr lang="tr-TR" sz="1600" dirty="0" err="1" smtClean="0"/>
              <a:t>London</a:t>
            </a:r>
            <a:r>
              <a:rPr lang="tr-TR" sz="1600" dirty="0" smtClean="0"/>
              <a:t> </a:t>
            </a:r>
            <a:r>
              <a:rPr lang="tr-TR" sz="1600" dirty="0" err="1" smtClean="0"/>
              <a:t>Dry</a:t>
            </a:r>
            <a:r>
              <a:rPr lang="tr-TR" sz="1600" dirty="0" smtClean="0"/>
              <a:t> </a:t>
            </a:r>
            <a:r>
              <a:rPr lang="tr-TR" sz="1600" dirty="0" err="1" smtClean="0"/>
              <a:t>Gin”dir</a:t>
            </a:r>
            <a:r>
              <a:rPr lang="tr-TR" sz="1600" dirty="0" smtClean="0"/>
              <a:t>. Cin, saf alkolün ikinci kez ve çeşitli aromatik bitkilerle damıtılmasıyla elde edilir. Cin çeşitli şekillerde servis edilebilir:</a:t>
            </a:r>
            <a:endParaRPr lang="tr-TR" sz="1600" dirty="0" smtClean="0"/>
          </a:p>
          <a:p>
            <a:pPr lvl="3" algn="just"/>
            <a:r>
              <a:rPr lang="tr-TR" sz="1600" b="1" dirty="0" smtClean="0"/>
              <a:t>Sek,</a:t>
            </a:r>
            <a:r>
              <a:rPr lang="tr-TR" sz="1600" dirty="0" smtClean="0"/>
              <a:t> </a:t>
            </a:r>
            <a:r>
              <a:rPr lang="tr-TR" sz="1600" dirty="0" err="1" smtClean="0"/>
              <a:t>schnaps</a:t>
            </a:r>
            <a:r>
              <a:rPr lang="tr-TR" sz="1600" dirty="0" smtClean="0"/>
              <a:t> bardağında buz gibi soğutulmuş olarak servis edilir. </a:t>
            </a:r>
            <a:endParaRPr lang="tr-TR" sz="1600" dirty="0" smtClean="0"/>
          </a:p>
          <a:p>
            <a:pPr lvl="3" algn="just"/>
            <a:r>
              <a:rPr lang="tr-TR" sz="1600" b="1" dirty="0" smtClean="0"/>
              <a:t>Cin tonik,</a:t>
            </a:r>
            <a:r>
              <a:rPr lang="tr-TR" sz="1600" dirty="0" smtClean="0"/>
              <a:t> viski soda gibi hazırlanır. Tepsiye bir şişe tonik-</a:t>
            </a:r>
            <a:r>
              <a:rPr lang="tr-TR" sz="1600" dirty="0" err="1" smtClean="0"/>
              <a:t>water</a:t>
            </a:r>
            <a:r>
              <a:rPr lang="tr-TR" sz="1600" dirty="0" smtClean="0"/>
              <a:t> ilave edilir. Ayrıca, bardağın içine bir dilim limon koymak gerekir.</a:t>
            </a:r>
            <a:endParaRPr lang="tr-TR" sz="1600" dirty="0" smtClean="0"/>
          </a:p>
          <a:p>
            <a:pPr lvl="3" algn="just"/>
            <a:r>
              <a:rPr lang="tr-TR" sz="1600" b="1" dirty="0" smtClean="0"/>
              <a:t>Cin soda,</a:t>
            </a:r>
            <a:r>
              <a:rPr lang="tr-TR" sz="1600" dirty="0" smtClean="0"/>
              <a:t> servisi viski soda gibidir. Buna da bir dilim limon konulur.</a:t>
            </a:r>
            <a:endParaRPr lang="tr-TR" sz="1600"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315421"/>
          </a:xfrm>
        </p:spPr>
        <p:txBody>
          <a:bodyPr>
            <a:normAutofit/>
          </a:bodyPr>
          <a:lstStyle/>
          <a:p>
            <a:pPr algn="just">
              <a:buNone/>
            </a:pPr>
            <a:r>
              <a:rPr lang="tr-TR" sz="1600" b="1" dirty="0" smtClean="0"/>
              <a:t>	</a:t>
            </a:r>
            <a:r>
              <a:rPr lang="tr-TR" sz="1600" b="1" dirty="0" err="1" smtClean="0"/>
              <a:t>Whisky</a:t>
            </a:r>
            <a:r>
              <a:rPr lang="tr-TR" sz="1600" b="1" dirty="0" smtClean="0"/>
              <a:t>, </a:t>
            </a:r>
            <a:r>
              <a:rPr lang="tr-TR" sz="1600" b="1" dirty="0" err="1" smtClean="0"/>
              <a:t>Gin</a:t>
            </a:r>
            <a:r>
              <a:rPr lang="tr-TR" sz="1600" b="1" dirty="0" smtClean="0"/>
              <a:t> ve Votkanın Servisleri İle İlgili Örnek Uygulama</a:t>
            </a:r>
            <a:endParaRPr lang="tr-TR" sz="1600" b="1" dirty="0" smtClean="0"/>
          </a:p>
          <a:p>
            <a:pPr lvl="1" algn="just">
              <a:buFont typeface="+mj-lt"/>
              <a:buAutoNum type="arabicPeriod"/>
            </a:pPr>
            <a:r>
              <a:rPr lang="tr-TR" sz="1600" dirty="0" smtClean="0"/>
              <a:t>Uygun bir tepsi seçip üzerine örtü veya peçete örtmek gerekmektedir.</a:t>
            </a:r>
            <a:endParaRPr lang="tr-TR" sz="1600" dirty="0" smtClean="0"/>
          </a:p>
          <a:p>
            <a:pPr lvl="1" algn="just">
              <a:buFont typeface="+mj-lt"/>
              <a:buAutoNum type="arabicPeriod"/>
            </a:pPr>
            <a:r>
              <a:rPr lang="tr-TR" sz="1600" dirty="0" smtClean="0"/>
              <a:t>Bardağına konmuş içeceği, buzu, varsa katkı maddesini (tonik, kola, meyve suyu vb.), bardakaltlığını, tepsi üzerine uygun şekilde yerleştirmek gerekir. </a:t>
            </a:r>
            <a:endParaRPr lang="tr-TR" sz="1600" dirty="0" smtClean="0"/>
          </a:p>
          <a:p>
            <a:pPr lvl="1" algn="just">
              <a:buFont typeface="+mj-lt"/>
              <a:buAutoNum type="arabicPeriod"/>
            </a:pPr>
            <a:r>
              <a:rPr lang="tr-TR" sz="1600" dirty="0" smtClean="0"/>
              <a:t>Tepsi sol ele alınarak masaya gidilir.</a:t>
            </a:r>
            <a:endParaRPr lang="tr-TR" sz="1600" dirty="0" smtClean="0"/>
          </a:p>
          <a:p>
            <a:pPr lvl="1" algn="just">
              <a:buFont typeface="+mj-lt"/>
              <a:buAutoNum type="arabicPeriod"/>
            </a:pPr>
            <a:r>
              <a:rPr lang="tr-TR" sz="1600" dirty="0" smtClean="0"/>
              <a:t>Servis edilecek ilk konuğun sağ tarafından uygun şekilde yanaşılır.</a:t>
            </a:r>
            <a:endParaRPr lang="tr-TR" sz="1600" dirty="0" smtClean="0"/>
          </a:p>
          <a:p>
            <a:pPr lvl="1" algn="just">
              <a:buFont typeface="+mj-lt"/>
              <a:buAutoNum type="arabicPeriod"/>
            </a:pPr>
            <a:r>
              <a:rPr lang="tr-TR" sz="1600" dirty="0" smtClean="0"/>
              <a:t>Bardakaltlığını ilk olarak yerleştirmek gerekir. </a:t>
            </a:r>
            <a:endParaRPr lang="tr-TR" sz="1600" dirty="0" smtClean="0"/>
          </a:p>
          <a:p>
            <a:pPr lvl="1" algn="just">
              <a:buFont typeface="+mj-lt"/>
              <a:buAutoNum type="arabicPeriod"/>
            </a:pPr>
            <a:r>
              <a:rPr lang="tr-TR" sz="1600" dirty="0" smtClean="0"/>
              <a:t>Bardak altlığın üzerine konur.</a:t>
            </a:r>
            <a:endParaRPr lang="tr-TR" sz="1600" dirty="0" smtClean="0"/>
          </a:p>
          <a:p>
            <a:pPr lvl="1" algn="just">
              <a:buFont typeface="+mj-lt"/>
              <a:buAutoNum type="arabicPeriod"/>
            </a:pPr>
            <a:r>
              <a:rPr lang="tr-TR" sz="1600" dirty="0" smtClean="0"/>
              <a:t>Varsa buz kabını ve maşasını koymak, konuk istiyorsa buz servisini yapmak gerekir.</a:t>
            </a:r>
            <a:endParaRPr lang="tr-TR" sz="1600" dirty="0" smtClean="0"/>
          </a:p>
          <a:p>
            <a:pPr lvl="1" algn="just">
              <a:buFont typeface="+mj-lt"/>
              <a:buAutoNum type="arabicPeriod"/>
            </a:pPr>
            <a:r>
              <a:rPr lang="tr-TR" sz="1600" dirty="0" smtClean="0"/>
              <a:t>Varsa katkı maddesini, (soda, tonik vb.) bardağa konuğun isteğini göz önüne alarak servis etmek gerekmektedir.</a:t>
            </a:r>
            <a:endParaRPr lang="tr-TR" sz="1600" dirty="0" smtClean="0"/>
          </a:p>
          <a:p>
            <a:pPr lvl="1" algn="just">
              <a:buFont typeface="+mj-lt"/>
              <a:buAutoNum type="arabicPeriod"/>
            </a:pPr>
            <a:r>
              <a:rPr lang="tr-TR" sz="1600" dirty="0" smtClean="0"/>
              <a:t>Şişede içecek kaldıysa, şişe masaya bırakılmalıdır. </a:t>
            </a:r>
            <a:endParaRPr lang="tr-TR" sz="1600" dirty="0" smtClean="0"/>
          </a:p>
          <a:p>
            <a:pPr lvl="1" algn="just">
              <a:buFont typeface="+mj-lt"/>
              <a:buAutoNum type="arabicPeriod"/>
            </a:pPr>
            <a:r>
              <a:rPr lang="tr-TR" sz="1600" dirty="0" smtClean="0"/>
              <a:t>Uygun şekilde geri çekilmek gerekir.</a:t>
            </a:r>
            <a:endParaRPr lang="tr-TR" sz="1600" dirty="0" smtClean="0"/>
          </a:p>
          <a:p>
            <a:pPr lvl="1" algn="just">
              <a:buFont typeface="+mj-lt"/>
              <a:buAutoNum type="arabicPeriod"/>
            </a:pPr>
            <a:r>
              <a:rPr lang="tr-TR" sz="1600" dirty="0" smtClean="0"/>
              <a:t>Sıradaki diğer konuğa ve en son en sahibine servis ederek “Afiyet olsun” deyip masadan ayrılmak gerekir.</a:t>
            </a:r>
            <a:endParaRPr lang="tr-TR" sz="16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9144000" cy="6264696"/>
          </a:xfrm>
        </p:spPr>
        <p:txBody>
          <a:bodyPr>
            <a:normAutofit lnSpcReduction="10000"/>
          </a:bodyPr>
          <a:lstStyle/>
          <a:p>
            <a:pPr algn="just">
              <a:buNone/>
            </a:pPr>
            <a:r>
              <a:rPr lang="tr-TR" sz="1600" b="1" dirty="0" smtClean="0"/>
              <a:t>	Rakı Servisi</a:t>
            </a:r>
            <a:endParaRPr lang="tr-TR" sz="1600" b="1" dirty="0" smtClean="0"/>
          </a:p>
          <a:p>
            <a:pPr algn="just">
              <a:buNone/>
            </a:pPr>
            <a:r>
              <a:rPr lang="tr-TR" sz="1600" b="1" dirty="0" smtClean="0"/>
              <a:t>		</a:t>
            </a:r>
            <a:r>
              <a:rPr lang="tr-TR" sz="1600" dirty="0" smtClean="0"/>
              <a:t>Rakı adının nereden, nasıl geldiği ve ilk kim veya kimler tarafından yapıldığı kesin bilinmemekle birlikte, eskilerin “</a:t>
            </a:r>
            <a:r>
              <a:rPr lang="tr-TR" sz="1600" dirty="0" err="1" smtClean="0"/>
              <a:t>ıraki</a:t>
            </a:r>
            <a:r>
              <a:rPr lang="tr-TR" sz="1600" dirty="0" smtClean="0"/>
              <a:t>/</a:t>
            </a:r>
            <a:r>
              <a:rPr lang="tr-TR" sz="1600" dirty="0" err="1" smtClean="0"/>
              <a:t>ırakı</a:t>
            </a:r>
            <a:r>
              <a:rPr lang="tr-TR" sz="1600" dirty="0" smtClean="0"/>
              <a:t>” dediklerinden dolayı, Irak’tan geldiği ya da ıraklaştıran (sorunlardan uzaklaştıran) anlamı taşıdığı düşünülmektedir. Yıkandıktan sonra makinelerde ezilip parçalanan, özellikle sultani ve </a:t>
            </a:r>
            <a:r>
              <a:rPr lang="tr-TR" sz="1600" dirty="0" err="1" smtClean="0"/>
              <a:t>rezaki</a:t>
            </a:r>
            <a:r>
              <a:rPr lang="tr-TR" sz="1600" dirty="0" smtClean="0"/>
              <a:t> cinsi üzümlerden yapılmaktadır. Rakı, Türkiye’de fazlaca tüketilen ve milli olarak kabul edilen bir içki türüdür. Yemek öncesi, yemek sırası ve yemek sonrasında içilebilmektedir. Rakı, suyla karıştırılarak servis edilebileceği gibi, sek olarak yanında buzla da servis edilebilir.</a:t>
            </a:r>
            <a:endParaRPr lang="tr-TR" sz="1600" dirty="0" smtClean="0"/>
          </a:p>
          <a:p>
            <a:pPr algn="just">
              <a:buNone/>
            </a:pPr>
            <a:r>
              <a:rPr lang="tr-TR" sz="1600" b="1" dirty="0" smtClean="0"/>
              <a:t>	Rakı Servisi Örneği</a:t>
            </a:r>
            <a:endParaRPr lang="tr-TR" sz="1600" b="1" dirty="0" smtClean="0"/>
          </a:p>
          <a:p>
            <a:pPr lvl="1" algn="just">
              <a:buFont typeface="+mj-lt"/>
              <a:buAutoNum type="arabicPeriod"/>
            </a:pPr>
            <a:r>
              <a:rPr lang="tr-TR" sz="1600" dirty="0" smtClean="0"/>
              <a:t>Tepsiyi seçmek (küçük yuvarlak veya dikdörtgen) ve üzerine örtü veya peçete koymak gerekir.</a:t>
            </a:r>
            <a:endParaRPr lang="tr-TR" sz="1600" dirty="0" smtClean="0"/>
          </a:p>
          <a:p>
            <a:pPr lvl="1" algn="just">
              <a:buFont typeface="+mj-lt"/>
              <a:buAutoNum type="arabicPeriod"/>
            </a:pPr>
            <a:r>
              <a:rPr lang="tr-TR" sz="1600" dirty="0" smtClean="0"/>
              <a:t>Tepsiye içinde rakı olan şişeyi veya </a:t>
            </a:r>
            <a:r>
              <a:rPr lang="tr-TR" sz="1600" dirty="0" err="1" smtClean="0"/>
              <a:t>karafı</a:t>
            </a:r>
            <a:r>
              <a:rPr lang="tr-TR" sz="1600" dirty="0" smtClean="0"/>
              <a:t>, soğuk suyu, buz kabını, bardakları, varsa bardakaltlıklarını düzenli bir şekilde koymak gerekmektedir (rakı çok az miktarda istendiğinde bardağına konmuş olarak da masaya götürülebilir). </a:t>
            </a:r>
            <a:endParaRPr lang="tr-TR" sz="1600" dirty="0" smtClean="0"/>
          </a:p>
          <a:p>
            <a:pPr lvl="1" algn="just">
              <a:buFont typeface="+mj-lt"/>
              <a:buAutoNum type="arabicPeriod"/>
            </a:pPr>
            <a:r>
              <a:rPr lang="tr-TR" sz="1600" dirty="0" smtClean="0"/>
              <a:t>Tepsiyle masaya gidilir ve tepsi servis masasına, servis masası yoksa masa kenarına konulur.</a:t>
            </a:r>
            <a:endParaRPr lang="tr-TR" sz="1600" dirty="0" smtClean="0"/>
          </a:p>
          <a:p>
            <a:pPr lvl="1" algn="just">
              <a:buFont typeface="+mj-lt"/>
              <a:buAutoNum type="arabicPeriod"/>
            </a:pPr>
            <a:r>
              <a:rPr lang="tr-TR" sz="1600" dirty="0" smtClean="0"/>
              <a:t>Bardakları (varsa önce bardakaltlıklarını koyarak) konuğun sağ tarafına yerleştirmek gerekir.</a:t>
            </a:r>
            <a:endParaRPr lang="tr-TR" sz="1600" dirty="0" smtClean="0"/>
          </a:p>
          <a:p>
            <a:pPr lvl="1" algn="just">
              <a:buFont typeface="+mj-lt"/>
              <a:buAutoNum type="arabicPeriod"/>
            </a:pPr>
            <a:r>
              <a:rPr lang="tr-TR" sz="1600" dirty="0" smtClean="0"/>
              <a:t>Rakı bardağa önceden konulmamışsa </a:t>
            </a:r>
            <a:r>
              <a:rPr lang="tr-TR" sz="1600" dirty="0" err="1" smtClean="0"/>
              <a:t>karaftan</a:t>
            </a:r>
            <a:r>
              <a:rPr lang="tr-TR" sz="1600" dirty="0" smtClean="0"/>
              <a:t> veya şişeden bardaklara koymak, servis bitince rakıyı servis masasına geri koymak gerekir. </a:t>
            </a:r>
            <a:endParaRPr lang="tr-TR" sz="1600" dirty="0" smtClean="0"/>
          </a:p>
          <a:p>
            <a:pPr lvl="1" algn="just">
              <a:buFont typeface="+mj-lt"/>
              <a:buAutoNum type="arabicPeriod"/>
            </a:pPr>
            <a:r>
              <a:rPr lang="tr-TR" sz="1600" dirty="0" smtClean="0"/>
              <a:t>Su bardaklarına soğuk su servisi yapılır.</a:t>
            </a:r>
            <a:endParaRPr lang="tr-TR" sz="1600" dirty="0" smtClean="0"/>
          </a:p>
          <a:p>
            <a:pPr lvl="1" algn="just">
              <a:buFont typeface="+mj-lt"/>
              <a:buAutoNum type="arabicPeriod"/>
            </a:pPr>
            <a:r>
              <a:rPr lang="tr-TR" sz="1600" dirty="0" smtClean="0"/>
              <a:t>Su servisi yaparken konuğa rakısına su isteyip istemediğini sormak, istiyorsa rakı bardağına da su koymak gerekir.</a:t>
            </a:r>
            <a:endParaRPr lang="tr-TR" sz="1600" dirty="0" smtClean="0"/>
          </a:p>
          <a:p>
            <a:pPr lvl="1" algn="just">
              <a:buFont typeface="+mj-lt"/>
              <a:buAutoNum type="arabicPeriod"/>
            </a:pPr>
            <a:r>
              <a:rPr lang="tr-TR" sz="1600" dirty="0" smtClean="0"/>
              <a:t>Su ve rakı bardaklarına konuğun isteğine göre buz servisi yapılır ve buz kabı konuk masasında uygun bir yere bırakılır.</a:t>
            </a:r>
            <a:endParaRPr lang="tr-TR" sz="1600" dirty="0" smtClean="0"/>
          </a:p>
          <a:p>
            <a:pPr lvl="1" algn="just">
              <a:buFont typeface="+mj-lt"/>
              <a:buAutoNum type="arabicPeriod"/>
            </a:pPr>
            <a:r>
              <a:rPr lang="tr-TR" sz="1600" dirty="0" smtClean="0"/>
              <a:t>“Afiyet olsun” deyip masadan ayrılmak gerekir.</a:t>
            </a:r>
            <a:endParaRPr lang="tr-TR" sz="1600" dirty="0" smtClean="0"/>
          </a:p>
          <a:p>
            <a:pPr lvl="1" algn="just">
              <a:buNone/>
            </a:pPr>
            <a:r>
              <a:rPr lang="tr-TR" sz="1600" b="1" dirty="0" smtClean="0"/>
              <a:t>Not:</a:t>
            </a:r>
            <a:r>
              <a:rPr lang="tr-TR" sz="1600" dirty="0" smtClean="0"/>
              <a:t> Soğuk su yerine konuk istekleri doğrultusunda su bardağına soda veya şalgam suyu servisi de yapılabilir.</a:t>
            </a:r>
            <a:endParaRPr lang="tr-TR" sz="16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692696"/>
            <a:ext cx="8812088" cy="5976664"/>
          </a:xfrm>
        </p:spPr>
        <p:txBody>
          <a:bodyPr>
            <a:normAutofit/>
          </a:bodyPr>
          <a:lstStyle/>
          <a:p>
            <a:pPr algn="just">
              <a:buNone/>
            </a:pPr>
            <a:r>
              <a:rPr lang="tr-TR" sz="1600" b="1" dirty="0" smtClean="0"/>
              <a:t>	Konyak, </a:t>
            </a:r>
            <a:r>
              <a:rPr lang="tr-TR" sz="1600" b="1" dirty="0" err="1" smtClean="0"/>
              <a:t>Armanyak</a:t>
            </a:r>
            <a:r>
              <a:rPr lang="tr-TR" sz="1600" b="1" dirty="0" smtClean="0"/>
              <a:t> ve </a:t>
            </a:r>
            <a:r>
              <a:rPr lang="tr-TR" sz="1600" b="1" dirty="0" err="1" smtClean="0"/>
              <a:t>Brandi</a:t>
            </a:r>
            <a:r>
              <a:rPr lang="tr-TR" sz="1600" b="1" dirty="0" smtClean="0"/>
              <a:t> Servisi</a:t>
            </a:r>
            <a:endParaRPr lang="tr-TR" sz="1600" b="1" dirty="0" smtClean="0"/>
          </a:p>
          <a:p>
            <a:pPr algn="just">
              <a:buNone/>
            </a:pPr>
            <a:r>
              <a:rPr lang="tr-TR" sz="1600" b="1" dirty="0" smtClean="0"/>
              <a:t>		</a:t>
            </a:r>
            <a:r>
              <a:rPr lang="tr-TR" sz="1600" dirty="0" smtClean="0"/>
              <a:t>Türkiye’de konyak veya kanyak olarak biline bu içki, aslında uluslar arası alanda </a:t>
            </a:r>
            <a:r>
              <a:rPr lang="tr-TR" sz="1600" dirty="0" err="1" smtClean="0"/>
              <a:t>brandi</a:t>
            </a:r>
            <a:r>
              <a:rPr lang="tr-TR" sz="1600" dirty="0" smtClean="0"/>
              <a:t> olarak bilinir. Bu kelimenin İngilizce yazılışı “</a:t>
            </a:r>
            <a:r>
              <a:rPr lang="tr-TR" sz="1600" dirty="0" err="1" smtClean="0"/>
              <a:t>brandy”dir</a:t>
            </a:r>
            <a:r>
              <a:rPr lang="tr-TR" sz="1600" dirty="0" smtClean="0"/>
              <a:t>. Konyak, yalnız Fransa’nın “</a:t>
            </a:r>
            <a:r>
              <a:rPr lang="tr-TR" sz="1600" dirty="0" err="1" smtClean="0"/>
              <a:t>Cognac</a:t>
            </a:r>
            <a:r>
              <a:rPr lang="tr-TR" sz="1600" dirty="0" smtClean="0"/>
              <a:t>” kasabasının çevresindeki arazide yetiştirilen üzümden üretilen </a:t>
            </a:r>
            <a:r>
              <a:rPr lang="tr-TR" sz="1600" dirty="0" err="1" smtClean="0"/>
              <a:t>brandiye</a:t>
            </a:r>
            <a:r>
              <a:rPr lang="tr-TR" sz="1600" dirty="0" smtClean="0"/>
              <a:t> verilen isimdir. Konyağın, kelime anlamı </a:t>
            </a:r>
            <a:r>
              <a:rPr lang="tr-TR" sz="1600" b="1" dirty="0" smtClean="0"/>
              <a:t>yakılmış şarap</a:t>
            </a:r>
            <a:r>
              <a:rPr lang="tr-TR" sz="1600" dirty="0" smtClean="0"/>
              <a:t> demektir. Şarap üretilen her yerde, </a:t>
            </a:r>
            <a:r>
              <a:rPr lang="tr-TR" sz="1600" dirty="0" err="1" smtClean="0"/>
              <a:t>brandi</a:t>
            </a:r>
            <a:r>
              <a:rPr lang="tr-TR" sz="1600" dirty="0" smtClean="0"/>
              <a:t> üretimi de yapılabilmektedir. </a:t>
            </a:r>
            <a:r>
              <a:rPr lang="tr-TR" sz="1600" dirty="0" err="1" smtClean="0"/>
              <a:t>Armanyak</a:t>
            </a:r>
            <a:r>
              <a:rPr lang="tr-TR" sz="1600" dirty="0" smtClean="0"/>
              <a:t> (</a:t>
            </a:r>
            <a:r>
              <a:rPr lang="tr-TR" sz="1600" dirty="0" err="1" smtClean="0"/>
              <a:t>armagnac</a:t>
            </a:r>
            <a:r>
              <a:rPr lang="tr-TR" sz="1600" dirty="0" smtClean="0"/>
              <a:t>) diğer bir ünlü Fransız </a:t>
            </a:r>
            <a:r>
              <a:rPr lang="tr-TR" sz="1600" dirty="0" err="1" smtClean="0"/>
              <a:t>brandisidir</a:t>
            </a:r>
            <a:r>
              <a:rPr lang="tr-TR" sz="1600" dirty="0" smtClean="0"/>
              <a:t>. Hem sek, hem de koku itibariyle daha keskin bir </a:t>
            </a:r>
            <a:r>
              <a:rPr lang="tr-TR" sz="1600" dirty="0" err="1" smtClean="0"/>
              <a:t>rahiyaya</a:t>
            </a:r>
            <a:r>
              <a:rPr lang="tr-TR" sz="1600" dirty="0" smtClean="0"/>
              <a:t> sahiptir.</a:t>
            </a:r>
            <a:endParaRPr lang="tr-TR" sz="1600" dirty="0" smtClean="0"/>
          </a:p>
          <a:p>
            <a:pPr algn="just">
              <a:buNone/>
            </a:pPr>
            <a:r>
              <a:rPr lang="tr-TR" sz="1600" b="1" dirty="0" smtClean="0"/>
              <a:t>		</a:t>
            </a:r>
            <a:r>
              <a:rPr lang="tr-TR" sz="1600" dirty="0" smtClean="0"/>
              <a:t>Bunlar, konyak kadehlerinde, oda sıcaklığında veya el ısısında sunulur. Ancak bu ısıda, kendine has özel bukesi ortaya çıkar. Değerli ürünlerde şişe, konuğa takdim edilmelidir. Bardağa boşaltma anında çalkalayıcı kadeh alınıp kaldırılabilir. Kadehler önce </a:t>
            </a:r>
            <a:r>
              <a:rPr lang="tr-TR" sz="1600" dirty="0" err="1" smtClean="0"/>
              <a:t>reşo</a:t>
            </a:r>
            <a:r>
              <a:rPr lang="tr-TR" sz="1600" dirty="0" smtClean="0"/>
              <a:t>’ da bir miktar  ısıtılabilir. Ayrıca, bardak mum ateşinde de ısıtılabilir. Bardak çatlamasın diye içine bir miktar konyak koymak gerekir. Kesinlikle, konyak yakılarak servis yapılmamalıdır. Nefis bir ürün, bu şekilde harap edilir.</a:t>
            </a:r>
            <a:endParaRPr lang="tr-TR" sz="1600" dirty="0" smtClean="0"/>
          </a:p>
          <a:p>
            <a:pPr algn="just">
              <a:buNone/>
            </a:pPr>
            <a:r>
              <a:rPr lang="tr-TR" sz="1600" b="1" dirty="0" smtClean="0"/>
              <a:t>	Rom Servisi</a:t>
            </a:r>
            <a:endParaRPr lang="tr-TR" sz="1600" b="1" dirty="0" smtClean="0"/>
          </a:p>
          <a:p>
            <a:pPr algn="just">
              <a:buNone/>
            </a:pPr>
            <a:r>
              <a:rPr lang="tr-TR" sz="1600" b="1" dirty="0" smtClean="0"/>
              <a:t>		</a:t>
            </a:r>
            <a:r>
              <a:rPr lang="tr-TR" sz="1600" dirty="0" smtClean="0"/>
              <a:t>Dilimizde de rom olarak bilinen, uluslar arası alanda İngilizce “</a:t>
            </a:r>
            <a:r>
              <a:rPr lang="tr-TR" sz="1600" dirty="0" err="1" smtClean="0"/>
              <a:t>rum</a:t>
            </a:r>
            <a:r>
              <a:rPr lang="tr-TR" sz="1600" dirty="0" smtClean="0"/>
              <a:t>” olarak söylenen, şeker kamışından yapılan bir içkidir. Rom, soğuk olarak servis edilir. Şişe dolapta soğutulabilineceği gibi, bardak içine buz konularak da soğutma işlemi yapılabilir. Konuk isteğine göre, oda sıcaklığında da servis edilir.  Porsiyon miktarı 4 </a:t>
            </a:r>
            <a:r>
              <a:rPr lang="tr-TR" sz="1600" dirty="0" err="1" smtClean="0"/>
              <a:t>cl</a:t>
            </a:r>
            <a:r>
              <a:rPr lang="tr-TR" sz="1600" dirty="0" smtClean="0"/>
              <a:t>.’ </a:t>
            </a:r>
            <a:r>
              <a:rPr lang="tr-TR" sz="1600" dirty="0" err="1" smtClean="0"/>
              <a:t>dir</a:t>
            </a:r>
            <a:r>
              <a:rPr lang="tr-TR" sz="1600" dirty="0" smtClean="0"/>
              <a:t>.</a:t>
            </a:r>
            <a:endParaRPr lang="tr-TR" sz="1600" dirty="0" smtClean="0"/>
          </a:p>
          <a:p>
            <a:pPr lvl="1" algn="just"/>
            <a:r>
              <a:rPr lang="tr-TR" sz="1600" b="1" dirty="0" smtClean="0"/>
              <a:t>Sek,</a:t>
            </a:r>
            <a:r>
              <a:rPr lang="tr-TR" sz="1600" dirty="0" smtClean="0"/>
              <a:t> önceden soğutulmuş olan rom, on </a:t>
            </a:r>
            <a:r>
              <a:rPr lang="tr-TR" sz="1600" dirty="0" err="1" smtClean="0"/>
              <a:t>the</a:t>
            </a:r>
            <a:r>
              <a:rPr lang="tr-TR" sz="1600" dirty="0" smtClean="0"/>
              <a:t> </a:t>
            </a:r>
            <a:r>
              <a:rPr lang="tr-TR" sz="1600" dirty="0" err="1" smtClean="0"/>
              <a:t>rocks</a:t>
            </a:r>
            <a:r>
              <a:rPr lang="tr-TR" sz="1600" dirty="0" smtClean="0"/>
              <a:t> bardağında servis edilir.</a:t>
            </a:r>
            <a:endParaRPr lang="tr-TR" sz="1600" dirty="0" smtClean="0"/>
          </a:p>
          <a:p>
            <a:pPr lvl="1" algn="just"/>
            <a:r>
              <a:rPr lang="tr-TR" sz="1600" b="1" dirty="0" smtClean="0"/>
              <a:t>Buzlu rom,</a:t>
            </a:r>
            <a:r>
              <a:rPr lang="tr-TR" sz="1600" dirty="0" smtClean="0"/>
              <a:t> on </a:t>
            </a:r>
            <a:r>
              <a:rPr lang="tr-TR" sz="1600" dirty="0" err="1" smtClean="0"/>
              <a:t>the</a:t>
            </a:r>
            <a:r>
              <a:rPr lang="tr-TR" sz="1600" dirty="0" smtClean="0"/>
              <a:t> </a:t>
            </a:r>
            <a:r>
              <a:rPr lang="tr-TR" sz="1600" dirty="0" err="1" smtClean="0"/>
              <a:t>rocks</a:t>
            </a:r>
            <a:r>
              <a:rPr lang="tr-TR" sz="1600" dirty="0" smtClean="0"/>
              <a:t> bardağına 3-4 parça buzla yapılan rom servisidir.</a:t>
            </a:r>
            <a:endParaRPr lang="tr-TR" sz="1600" dirty="0" smtClean="0"/>
          </a:p>
          <a:p>
            <a:pPr lvl="1" algn="just"/>
            <a:r>
              <a:rPr lang="tr-TR" sz="1600" b="1" dirty="0" smtClean="0"/>
              <a:t>Rom su,</a:t>
            </a:r>
            <a:r>
              <a:rPr lang="tr-TR" sz="1600" dirty="0" smtClean="0"/>
              <a:t> daha çok İngilizler tarafından tercih edilen bir servis şeklidir. </a:t>
            </a:r>
            <a:r>
              <a:rPr lang="tr-TR" sz="1600" dirty="0" err="1" smtClean="0"/>
              <a:t>Tumbler</a:t>
            </a:r>
            <a:r>
              <a:rPr lang="tr-TR" sz="1600" dirty="0" smtClean="0"/>
              <a:t> bardağa bir ölçü rom, 3-4 parça buz konur. Üzeri suyla doldurularak servisi yapılır. </a:t>
            </a:r>
            <a:endParaRPr lang="tr-TR" sz="16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91600" cy="6093296"/>
          </a:xfrm>
        </p:spPr>
        <p:txBody>
          <a:bodyPr>
            <a:normAutofit/>
          </a:bodyPr>
          <a:lstStyle/>
          <a:p>
            <a:pPr algn="just">
              <a:buNone/>
            </a:pPr>
            <a:r>
              <a:rPr lang="tr-TR" sz="1600" b="1" dirty="0" smtClean="0"/>
              <a:t>	Tekila Servisi</a:t>
            </a:r>
            <a:endParaRPr lang="tr-TR" sz="1600" b="1" dirty="0" smtClean="0"/>
          </a:p>
          <a:p>
            <a:pPr algn="just">
              <a:buNone/>
            </a:pPr>
            <a:r>
              <a:rPr lang="tr-TR" sz="1600" b="1" dirty="0" smtClean="0"/>
              <a:t>		</a:t>
            </a:r>
            <a:r>
              <a:rPr lang="tr-TR" sz="1600" dirty="0" smtClean="0"/>
              <a:t>Meksikalıların milli içkisi olan tekila (</a:t>
            </a:r>
            <a:r>
              <a:rPr lang="tr-TR" sz="1600" dirty="0" err="1" smtClean="0"/>
              <a:t>tequila</a:t>
            </a:r>
            <a:r>
              <a:rPr lang="tr-TR" sz="1600" dirty="0" smtClean="0"/>
              <a:t>), yakın bir zamana kadar Meksika dışında bilinmemekteydi. Bazı kokteyller yoluyla, dünya genelinde tanınmıştır. Kırlarda kendi başına büyüyen, kaktüse benzer “</a:t>
            </a:r>
            <a:r>
              <a:rPr lang="tr-TR" sz="1600" dirty="0" err="1" smtClean="0"/>
              <a:t>mezkal</a:t>
            </a:r>
            <a:r>
              <a:rPr lang="tr-TR" sz="1600" dirty="0" smtClean="0"/>
              <a:t>” bitkisinden yapılır.  Daha çok kokteyllerin taban içkisi olarak kullanılır. Tekila, çok soğutulmuş olarak küçük, tekila-</a:t>
            </a:r>
            <a:r>
              <a:rPr lang="tr-TR" sz="1600" dirty="0" err="1" smtClean="0"/>
              <a:t>shut</a:t>
            </a:r>
            <a:r>
              <a:rPr lang="tr-TR" sz="1600" dirty="0" smtClean="0"/>
              <a:t> bardağında içilir. Tekila iki elle içilir. Sağ elde tekila bardağı, sol elde baharatlı meyve sularından ve çok soğutulmuş bir içki olan </a:t>
            </a:r>
            <a:r>
              <a:rPr lang="tr-TR" sz="1600" dirty="0" err="1" smtClean="0"/>
              <a:t>sangrita</a:t>
            </a:r>
            <a:r>
              <a:rPr lang="tr-TR" sz="1600" dirty="0" smtClean="0"/>
              <a:t> bardağı tutularak içilir. Meksikalılar, bu içkiyi tuz ve limonla içerler. Bir ele tuz ve limon, diğer ele de içki alınır. Bir yandan tuz ve limon yalanırken, bir yandan da içkiden yudumlar alınır. Sıcak domates suyuyla tercih eden konuklar da vardır.</a:t>
            </a:r>
            <a:endParaRPr lang="tr-TR" sz="1600" dirty="0" smtClean="0"/>
          </a:p>
          <a:p>
            <a:pPr algn="just">
              <a:buNone/>
            </a:pPr>
            <a:r>
              <a:rPr lang="tr-TR" sz="1600" b="1" dirty="0" smtClean="0"/>
              <a:t>	Vermut Servisi</a:t>
            </a:r>
            <a:endParaRPr lang="tr-TR" sz="1600" b="1" dirty="0" smtClean="0"/>
          </a:p>
          <a:p>
            <a:pPr algn="just">
              <a:buNone/>
            </a:pPr>
            <a:r>
              <a:rPr lang="tr-TR" sz="1600" b="1" dirty="0" smtClean="0"/>
              <a:t>		</a:t>
            </a:r>
            <a:r>
              <a:rPr lang="tr-TR" sz="1600" dirty="0" smtClean="0"/>
              <a:t>Adını ana aroma maddesi olan Pelin otu “</a:t>
            </a:r>
            <a:r>
              <a:rPr lang="tr-TR" sz="1600" dirty="0" err="1" smtClean="0"/>
              <a:t>wormwood</a:t>
            </a:r>
            <a:r>
              <a:rPr lang="tr-TR" sz="1600" dirty="0" smtClean="0"/>
              <a:t>” bitkisinden alan bu içki, aslında alkolle takviye edilmiş (genellikle </a:t>
            </a:r>
            <a:r>
              <a:rPr lang="tr-TR" sz="1600" dirty="0" err="1" smtClean="0"/>
              <a:t>brandi</a:t>
            </a:r>
            <a:r>
              <a:rPr lang="tr-TR" sz="1600" dirty="0" smtClean="0"/>
              <a:t>) bir şaraptır. Bütün vermutların taban içkisi şaraptır. Vermutun yapılışında, diğer birçok içkide olduğu gibi çeşitli aromatik otlar kullanılır. Çeşitli türleri  vardır (</a:t>
            </a:r>
            <a:r>
              <a:rPr lang="tr-TR" sz="1600" dirty="0" err="1" smtClean="0"/>
              <a:t>Dry</a:t>
            </a:r>
            <a:r>
              <a:rPr lang="tr-TR" sz="1600" dirty="0" smtClean="0"/>
              <a:t>, </a:t>
            </a:r>
            <a:r>
              <a:rPr lang="tr-TR" sz="1600" dirty="0" err="1" smtClean="0"/>
              <a:t>Rosso</a:t>
            </a:r>
            <a:r>
              <a:rPr lang="tr-TR" sz="1600" dirty="0" smtClean="0"/>
              <a:t>, </a:t>
            </a:r>
            <a:r>
              <a:rPr lang="tr-TR" sz="1600" dirty="0" err="1" smtClean="0"/>
              <a:t>Bianco</a:t>
            </a:r>
            <a:r>
              <a:rPr lang="tr-TR" sz="1600" dirty="0" smtClean="0"/>
              <a:t> gibi). Esas üreticileri, İtalya ve Fransa’dır. Vermutlar, genelde aperatif olarak içilen içkilerdir. Çoğu kez, çeşitli meşrubatlarla karıştırılarak (sade gazoz, soda vb.) serinletici bir içecek olarak alınırlar. Kırmızı vermutların servisinde kokteyl kirazı, diğerlerinin servisinde de limon dilimi ve buz kullanılır. Ayrıca vermut, kokteyllerde sık olarak kullanılan yardımcı içkidir.</a:t>
            </a:r>
            <a:endParaRPr lang="tr-TR" sz="1600" dirty="0" smtClean="0"/>
          </a:p>
          <a:p>
            <a:pPr lvl="1" algn="just"/>
            <a:r>
              <a:rPr lang="tr-TR" sz="1600" b="1" dirty="0" smtClean="0"/>
              <a:t>Sek,</a:t>
            </a:r>
            <a:r>
              <a:rPr lang="tr-TR" sz="1600" dirty="0" smtClean="0"/>
              <a:t> </a:t>
            </a:r>
            <a:r>
              <a:rPr lang="tr-TR" sz="1600" dirty="0" err="1" smtClean="0"/>
              <a:t>vauvray</a:t>
            </a:r>
            <a:r>
              <a:rPr lang="tr-TR" sz="1600" dirty="0" smtClean="0"/>
              <a:t> şarap bardağında 5 </a:t>
            </a:r>
            <a:r>
              <a:rPr lang="tr-TR" sz="1600" dirty="0" err="1" smtClean="0"/>
              <a:t>cl</a:t>
            </a:r>
            <a:r>
              <a:rPr lang="tr-TR" sz="1600" dirty="0" smtClean="0"/>
              <a:t>. olarak,soğutulmuş şekilde servis edilir.</a:t>
            </a:r>
            <a:endParaRPr lang="tr-TR" sz="1600" dirty="0" smtClean="0"/>
          </a:p>
          <a:p>
            <a:pPr lvl="1" algn="just"/>
            <a:r>
              <a:rPr lang="tr-TR" sz="1600" b="1" dirty="0" smtClean="0"/>
              <a:t>On </a:t>
            </a:r>
            <a:r>
              <a:rPr lang="tr-TR" sz="1600" b="1" dirty="0" err="1" smtClean="0"/>
              <a:t>the</a:t>
            </a:r>
            <a:r>
              <a:rPr lang="tr-TR" sz="1600" b="1" dirty="0" smtClean="0"/>
              <a:t> </a:t>
            </a:r>
            <a:r>
              <a:rPr lang="tr-TR" sz="1600" b="1" dirty="0" err="1" smtClean="0"/>
              <a:t>rocks</a:t>
            </a:r>
            <a:r>
              <a:rPr lang="tr-TR" sz="1600" b="1" dirty="0" smtClean="0"/>
              <a:t>,</a:t>
            </a:r>
            <a:r>
              <a:rPr lang="tr-TR" sz="1600" dirty="0" smtClean="0"/>
              <a:t> küp buz ile on </a:t>
            </a:r>
            <a:r>
              <a:rPr lang="tr-TR" sz="1600" dirty="0" err="1" smtClean="0"/>
              <a:t>the</a:t>
            </a:r>
            <a:r>
              <a:rPr lang="tr-TR" sz="1600" dirty="0" smtClean="0"/>
              <a:t> </a:t>
            </a:r>
            <a:r>
              <a:rPr lang="tr-TR" sz="1600" dirty="0" err="1" smtClean="0"/>
              <a:t>rocks</a:t>
            </a:r>
            <a:r>
              <a:rPr lang="tr-TR" sz="1600" dirty="0" smtClean="0"/>
              <a:t> bardağında, birkaç parça buzla servisi yapılır. </a:t>
            </a:r>
            <a:endParaRPr lang="tr-TR" sz="1600" dirty="0" smtClean="0"/>
          </a:p>
          <a:p>
            <a:pPr lvl="1" algn="just"/>
            <a:r>
              <a:rPr lang="tr-TR" sz="1600" b="1" dirty="0" err="1" smtClean="0"/>
              <a:t>Long</a:t>
            </a:r>
            <a:r>
              <a:rPr lang="tr-TR" sz="1600" b="1" dirty="0" smtClean="0"/>
              <a:t>, soda ile,</a:t>
            </a:r>
            <a:r>
              <a:rPr lang="tr-TR" sz="1600" dirty="0" smtClean="0"/>
              <a:t> kenarına bir limon dilimi sokulmuş bardağına birkaç parça buz ile servisi yapılır.</a:t>
            </a:r>
            <a:endParaRPr lang="tr-TR" sz="16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9144000" cy="6093296"/>
          </a:xfrm>
        </p:spPr>
        <p:txBody>
          <a:bodyPr>
            <a:normAutofit lnSpcReduction="10000"/>
          </a:bodyPr>
          <a:lstStyle/>
          <a:p>
            <a:pPr lvl="1" algn="just">
              <a:buNone/>
            </a:pPr>
            <a:r>
              <a:rPr lang="tr-TR" sz="1600" b="1" dirty="0" smtClean="0"/>
              <a:t>Likör  Servisi</a:t>
            </a:r>
            <a:endParaRPr lang="tr-TR" sz="1600" b="1" dirty="0" smtClean="0"/>
          </a:p>
          <a:p>
            <a:pPr lvl="1" algn="just">
              <a:buNone/>
            </a:pPr>
            <a:r>
              <a:rPr lang="tr-TR" sz="1600" b="1" dirty="0" smtClean="0"/>
              <a:t>		</a:t>
            </a:r>
            <a:r>
              <a:rPr lang="tr-TR" sz="1600" dirty="0" smtClean="0"/>
              <a:t>Bütün likörler, ana bir içkinin veya nötr alkolün çeşitli bitkilerle </a:t>
            </a:r>
            <a:r>
              <a:rPr lang="tr-TR" sz="1600" dirty="0" err="1" smtClean="0"/>
              <a:t>aromalandırılmış</a:t>
            </a:r>
            <a:r>
              <a:rPr lang="tr-TR" sz="1600" dirty="0" smtClean="0"/>
              <a:t> ve şeker şurubu ilavesiyle tatlandırılmış bir biçimidir.  Likörler, daha çok yemeklerden sonra hazmettirici (</a:t>
            </a:r>
            <a:r>
              <a:rPr lang="tr-TR" sz="1600" dirty="0" err="1" smtClean="0"/>
              <a:t>digestive</a:t>
            </a:r>
            <a:r>
              <a:rPr lang="tr-TR" sz="1600" dirty="0" smtClean="0"/>
              <a:t>) olarak kahve ile birlikte sade içildiği gibi, bazı likörler kırılmış buzla da içilebilir. Ayrıca likörler, kokteyllerde sık kullanılan bir yardımcı içkidir. Genel olarak oda sıcaklığında sunulan likörlerin servisinde, kendilerine ait küçük bardaklar kullanılır. Buzla servis edildiğinde ise, on </a:t>
            </a:r>
            <a:r>
              <a:rPr lang="tr-TR" sz="1600" dirty="0" err="1" smtClean="0"/>
              <a:t>the</a:t>
            </a:r>
            <a:r>
              <a:rPr lang="tr-TR" sz="1600" dirty="0" smtClean="0"/>
              <a:t> </a:t>
            </a:r>
            <a:r>
              <a:rPr lang="tr-TR" sz="1600" dirty="0" err="1" smtClean="0"/>
              <a:t>rocks</a:t>
            </a:r>
            <a:r>
              <a:rPr lang="tr-TR" sz="1600" dirty="0" smtClean="0"/>
              <a:t> bardağı kullanılmalıdır.</a:t>
            </a:r>
            <a:endParaRPr lang="tr-TR" sz="1600" b="1" dirty="0" smtClean="0"/>
          </a:p>
          <a:p>
            <a:pPr lvl="1" algn="just">
              <a:buNone/>
            </a:pPr>
            <a:r>
              <a:rPr lang="tr-TR" sz="1600" b="1" dirty="0" smtClean="0"/>
              <a:t>Saki Servisi</a:t>
            </a:r>
            <a:endParaRPr lang="tr-TR" sz="1600" b="1" dirty="0" smtClean="0"/>
          </a:p>
          <a:p>
            <a:pPr lvl="1" algn="just">
              <a:buNone/>
            </a:pPr>
            <a:r>
              <a:rPr lang="tr-TR" sz="1600" b="1" dirty="0" smtClean="0"/>
              <a:t>		</a:t>
            </a:r>
            <a:r>
              <a:rPr lang="tr-TR" sz="1600" dirty="0" smtClean="0"/>
              <a:t>Pirinçten üretilen, içildiğinde ağızda önce biraz şekerli, ardından da hafif acı bir tat bırakan Japon birasıdır. Saki, küçük fincanlarda servise sunulmadan önce ısıtılmalı ve 30 derecenin altında servis edilmemelidir. Kendisine özel toprak kaplar, saki servisi için kullanılabilir.</a:t>
            </a:r>
            <a:endParaRPr lang="tr-TR" sz="1600" dirty="0" smtClean="0"/>
          </a:p>
          <a:p>
            <a:pPr lvl="1" algn="just">
              <a:buNone/>
            </a:pPr>
            <a:r>
              <a:rPr lang="tr-TR" sz="1600" b="1" dirty="0" smtClean="0"/>
              <a:t>Kokteyl Servisi</a:t>
            </a:r>
            <a:endParaRPr lang="tr-TR" sz="1600" b="1" dirty="0" smtClean="0"/>
          </a:p>
          <a:p>
            <a:pPr lvl="1" algn="just">
              <a:buNone/>
            </a:pPr>
            <a:r>
              <a:rPr lang="tr-TR" sz="1600" b="1" dirty="0" smtClean="0"/>
              <a:t>		</a:t>
            </a:r>
            <a:r>
              <a:rPr lang="tr-TR" sz="1600" dirty="0" smtClean="0"/>
              <a:t>Kokteylin İngilizce yazılışı “</a:t>
            </a:r>
            <a:r>
              <a:rPr lang="tr-TR" sz="1600" dirty="0" err="1" smtClean="0"/>
              <a:t>Cocktail</a:t>
            </a:r>
            <a:r>
              <a:rPr lang="tr-TR" sz="1600" dirty="0" smtClean="0"/>
              <a:t>” </a:t>
            </a:r>
            <a:r>
              <a:rPr lang="tr-TR" sz="1600" dirty="0" err="1" smtClean="0"/>
              <a:t>dir</a:t>
            </a:r>
            <a:r>
              <a:rPr lang="tr-TR" sz="1600" dirty="0" smtClean="0"/>
              <a:t>. </a:t>
            </a:r>
            <a:r>
              <a:rPr lang="tr-TR" sz="1600" dirty="0" err="1" smtClean="0"/>
              <a:t>Cock</a:t>
            </a:r>
            <a:r>
              <a:rPr lang="tr-TR" sz="1600" dirty="0" smtClean="0"/>
              <a:t>, İngilizce horoz, </a:t>
            </a:r>
            <a:r>
              <a:rPr lang="tr-TR" sz="1600" dirty="0" err="1" smtClean="0"/>
              <a:t>tail</a:t>
            </a:r>
            <a:r>
              <a:rPr lang="tr-TR" sz="1600" dirty="0" smtClean="0"/>
              <a:t> de kuyruk veya bir şeyin arka, geri kısmı demektir. Bu terimin kökeninin kimileri, Kızılderili, kimileri </a:t>
            </a:r>
            <a:r>
              <a:rPr lang="tr-TR" sz="1600" dirty="0" err="1" smtClean="0"/>
              <a:t>Aztek</a:t>
            </a:r>
            <a:r>
              <a:rPr lang="tr-TR" sz="1600" dirty="0" smtClean="0"/>
              <a:t>, kimileri de Meksika olduğunu söylemektedir. Modern anlamda </a:t>
            </a:r>
            <a:r>
              <a:rPr lang="tr-TR" sz="1600" b="1" dirty="0" smtClean="0"/>
              <a:t>kokteyl, </a:t>
            </a:r>
            <a:r>
              <a:rPr lang="tr-TR" sz="1600" dirty="0" smtClean="0"/>
              <a:t>iki veya daha fazla alkollü içki ve/veya bunlara ilave edilmiş çeşitli meyve suları ve tatlandırıcılarla yapılmış bir karışımdır.</a:t>
            </a:r>
            <a:endParaRPr lang="tr-TR" sz="1600" dirty="0" smtClean="0"/>
          </a:p>
          <a:p>
            <a:pPr lvl="1" algn="just">
              <a:buNone/>
            </a:pPr>
            <a:r>
              <a:rPr lang="tr-TR" sz="1600" dirty="0" smtClean="0"/>
              <a:t>		Kokteyller, genel olarak üç kategoride toplanır. Yemeklerden önce aperatif olarak içilenler, yemeklerden sonra hazmı kolaylaştırmak amacıyla içilenler ve daha geniş hacimli olan serinletici ve eğlence, parti vb. amaçlarla içilenler. Birinci ve ikinci kategoriye dahil olan kokteyller, genellikle küçük hacimlidir: 5-10 </a:t>
            </a:r>
            <a:r>
              <a:rPr lang="tr-TR" sz="1600" dirty="0" err="1" smtClean="0"/>
              <a:t>cl</a:t>
            </a:r>
            <a:r>
              <a:rPr lang="tr-TR" sz="1600" dirty="0" smtClean="0"/>
              <a:t>. Diğeri ise 20-30 </a:t>
            </a:r>
            <a:r>
              <a:rPr lang="tr-TR" sz="1600" dirty="0" err="1" smtClean="0"/>
              <a:t>cl</a:t>
            </a:r>
            <a:r>
              <a:rPr lang="tr-TR" sz="1600" dirty="0" smtClean="0"/>
              <a:t>. civarındadır. Kokteyller; çeşitli ölçülerdeki bardaklarda, buzlu veya buzsuz olarak, süslenerek, çeşitli dekorasyonlar ve garnitürlerle, kamış veya karıştırıcıyla servis edilirler.</a:t>
            </a:r>
            <a:endParaRPr lang="tr-TR" sz="1600" dirty="0" smtClean="0"/>
          </a:p>
          <a:p>
            <a:pPr lvl="1" algn="just">
              <a:buNone/>
            </a:pPr>
            <a:endParaRPr lang="tr-TR" sz="1600" b="1" dirty="0" smtClean="0"/>
          </a:p>
          <a:p>
            <a:pPr lvl="1" algn="just">
              <a:buNone/>
            </a:pPr>
            <a:r>
              <a:rPr lang="tr-TR" sz="1600" b="1" dirty="0" smtClean="0"/>
              <a:t>		</a:t>
            </a:r>
            <a:endParaRPr lang="tr-TR" sz="16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91600" cy="6093296"/>
          </a:xfrm>
        </p:spPr>
        <p:txBody>
          <a:bodyPr>
            <a:normAutofit lnSpcReduction="10000"/>
          </a:bodyPr>
          <a:lstStyle/>
          <a:p>
            <a:pPr algn="just">
              <a:buNone/>
            </a:pPr>
            <a:r>
              <a:rPr lang="tr-TR" sz="1600" b="1" dirty="0" smtClean="0"/>
              <a:t>	</a:t>
            </a:r>
            <a:r>
              <a:rPr lang="tr-TR" sz="1600" b="1" dirty="0" err="1" smtClean="0"/>
              <a:t>Irish</a:t>
            </a:r>
            <a:r>
              <a:rPr lang="tr-TR" sz="1600" b="1" dirty="0" smtClean="0"/>
              <a:t> </a:t>
            </a:r>
            <a:r>
              <a:rPr lang="tr-TR" sz="1600" b="1" dirty="0" err="1" smtClean="0"/>
              <a:t>Coffe</a:t>
            </a:r>
            <a:r>
              <a:rPr lang="tr-TR" sz="1600" b="1" dirty="0" smtClean="0"/>
              <a:t> Servisi (Sıcak Alkollü)</a:t>
            </a:r>
            <a:endParaRPr lang="tr-TR" sz="1600" b="1" dirty="0" smtClean="0"/>
          </a:p>
          <a:p>
            <a:pPr algn="just">
              <a:buNone/>
            </a:pPr>
            <a:r>
              <a:rPr lang="tr-TR" sz="1600" b="1" dirty="0" smtClean="0"/>
              <a:t>		</a:t>
            </a:r>
            <a:r>
              <a:rPr lang="tr-TR" sz="1600" dirty="0" smtClean="0"/>
              <a:t>Önceden ısıtılmış özel bardağa, iki kahve kaşığı, kahverengi ham mum üzerine ısıtılan İrlanda viskisi ilave edilir. Alev söndüğünde, sıcak ve çok sert demlenmiş kahve ile doldurulur. Üzerine dikkatlice kaşık sırtı üzerinden krema dökülür. Hazırlanan kahve, içki kamışıyla servis edilir.</a:t>
            </a:r>
            <a:endParaRPr lang="tr-TR" sz="1600" dirty="0" smtClean="0"/>
          </a:p>
          <a:p>
            <a:pPr algn="just">
              <a:buNone/>
            </a:pPr>
            <a:r>
              <a:rPr lang="tr-TR" sz="1600" b="1" dirty="0" smtClean="0"/>
              <a:t>	Şeytan Kahvesi Servisi (Sıcak Alkollü)</a:t>
            </a:r>
            <a:endParaRPr lang="tr-TR" sz="1600" b="1" dirty="0" smtClean="0"/>
          </a:p>
          <a:p>
            <a:pPr algn="just">
              <a:buNone/>
            </a:pPr>
            <a:r>
              <a:rPr lang="tr-TR" sz="1600" b="1" dirty="0" smtClean="0"/>
              <a:t>		</a:t>
            </a:r>
            <a:r>
              <a:rPr lang="tr-TR" sz="1600" dirty="0" smtClean="0"/>
              <a:t>Lüks restoranlarda kanyak, konyak, kahve likörü ve Amerikan kahvesiyle hazırlanan bir kahve türüdür. </a:t>
            </a:r>
            <a:r>
              <a:rPr lang="tr-TR" sz="1600" dirty="0" err="1" smtClean="0"/>
              <a:t>Flambe</a:t>
            </a:r>
            <a:r>
              <a:rPr lang="tr-TR" sz="1600" dirty="0" smtClean="0"/>
              <a:t> arabasında veya özel hazırlanmış servis arabasında, konuk masası kenarında hazırlanarak servis edilir.</a:t>
            </a:r>
            <a:endParaRPr lang="tr-TR" sz="1600" dirty="0" smtClean="0"/>
          </a:p>
          <a:p>
            <a:pPr algn="just">
              <a:buNone/>
            </a:pPr>
            <a:r>
              <a:rPr lang="tr-TR" sz="1600" b="1" dirty="0" smtClean="0"/>
              <a:t>	Yüksek Alkollü İçeceklerin Servisiyle İlgili Genel Kurallar</a:t>
            </a:r>
            <a:endParaRPr lang="tr-TR" sz="1600" b="1" dirty="0" smtClean="0"/>
          </a:p>
          <a:p>
            <a:pPr lvl="2" algn="just">
              <a:buFont typeface="+mj-lt"/>
              <a:buAutoNum type="arabicPeriod"/>
            </a:pPr>
            <a:r>
              <a:rPr lang="tr-TR" sz="1600" dirty="0" smtClean="0"/>
              <a:t>Yüksek alkollü içecekler, oda sıcaklığında da depolanabileceği için barlarda rafta saklanmalıdır.</a:t>
            </a:r>
            <a:endParaRPr lang="tr-TR" sz="1600" dirty="0" smtClean="0"/>
          </a:p>
          <a:p>
            <a:pPr lvl="2" algn="just">
              <a:buFont typeface="+mj-lt"/>
              <a:buAutoNum type="arabicPeriod"/>
            </a:pPr>
            <a:r>
              <a:rPr lang="tr-TR" sz="1600" dirty="0" smtClean="0"/>
              <a:t>Yüksek alkollüler genelde (kokteyller hariç) 4 </a:t>
            </a:r>
            <a:r>
              <a:rPr lang="tr-TR" sz="1600" dirty="0" err="1" smtClean="0"/>
              <a:t>cl</a:t>
            </a:r>
            <a:r>
              <a:rPr lang="tr-TR" sz="1600" dirty="0" smtClean="0"/>
              <a:t>. (yerliler 5 veya 6 </a:t>
            </a:r>
            <a:r>
              <a:rPr lang="tr-TR" sz="1600" dirty="0" err="1" smtClean="0"/>
              <a:t>cl</a:t>
            </a:r>
            <a:r>
              <a:rPr lang="tr-TR" sz="1600" dirty="0" smtClean="0"/>
              <a:t>. olabilir)’ </a:t>
            </a:r>
            <a:r>
              <a:rPr lang="tr-TR" sz="1600" dirty="0" err="1" smtClean="0"/>
              <a:t>lik</a:t>
            </a:r>
            <a:r>
              <a:rPr lang="tr-TR" sz="1600" dirty="0" smtClean="0"/>
              <a:t> porsiyonlar halinde verilmelidir.</a:t>
            </a:r>
            <a:endParaRPr lang="tr-TR" sz="1600" dirty="0" smtClean="0"/>
          </a:p>
          <a:p>
            <a:pPr lvl="2" algn="just">
              <a:buFont typeface="+mj-lt"/>
              <a:buAutoNum type="arabicPeriod"/>
            </a:pPr>
            <a:r>
              <a:rPr lang="tr-TR" sz="1600" dirty="0" smtClean="0"/>
              <a:t>Yüksek alkollü içkiler, kendilerine uygun bardaklarda servis edilmelidir. </a:t>
            </a:r>
            <a:endParaRPr lang="tr-TR" sz="1600" dirty="0" smtClean="0"/>
          </a:p>
          <a:p>
            <a:pPr lvl="2" algn="just">
              <a:buFont typeface="+mj-lt"/>
              <a:buAutoNum type="arabicPeriod"/>
            </a:pPr>
            <a:r>
              <a:rPr lang="tr-TR" sz="1600" dirty="0" smtClean="0"/>
              <a:t>Yüksek alkollüler de, diğer içkiler gibi konuğun sağından servis edilmelidir. </a:t>
            </a:r>
            <a:endParaRPr lang="tr-TR" sz="1600" dirty="0" smtClean="0"/>
          </a:p>
          <a:p>
            <a:pPr lvl="2" algn="just">
              <a:buFont typeface="+mj-lt"/>
              <a:buAutoNum type="arabicPeriod"/>
            </a:pPr>
            <a:r>
              <a:rPr lang="tr-TR" sz="1600" dirty="0" smtClean="0"/>
              <a:t>Yüksek alkollü içkiler soğuk içilecekse, yeterince soğutulmuş olarak veya yeterince buzla servis edilmelidir.</a:t>
            </a:r>
            <a:endParaRPr lang="tr-TR" sz="1600" dirty="0" smtClean="0"/>
          </a:p>
          <a:p>
            <a:pPr lvl="2" algn="just">
              <a:buFont typeface="+mj-lt"/>
              <a:buAutoNum type="arabicPeriod"/>
            </a:pPr>
            <a:r>
              <a:rPr lang="tr-TR" sz="1600" dirty="0" smtClean="0"/>
              <a:t>Çok pahalı oldukları için, çalınma ve kırılmalarına karşı gerekli tedbirler alınmalıdır.</a:t>
            </a:r>
            <a:endParaRPr lang="tr-TR" sz="1600" dirty="0" smtClean="0"/>
          </a:p>
          <a:p>
            <a:pPr lvl="2" algn="just">
              <a:buFont typeface="+mj-lt"/>
              <a:buAutoNum type="arabicPeriod"/>
            </a:pPr>
            <a:r>
              <a:rPr lang="tr-TR" sz="1600" dirty="0" smtClean="0"/>
              <a:t>Hazırlanışlarından tam olarak standart ölçüler kullanılmalıdır. </a:t>
            </a:r>
            <a:endParaRPr lang="tr-TR" sz="1600" dirty="0" smtClean="0"/>
          </a:p>
          <a:p>
            <a:pPr lvl="2" algn="just">
              <a:buFont typeface="+mj-lt"/>
              <a:buAutoNum type="arabicPeriod"/>
            </a:pPr>
            <a:r>
              <a:rPr lang="tr-TR" sz="1600" dirty="0" smtClean="0"/>
              <a:t>Kesinlikle istenen marka içki servisi, konuğun onayı alınmadan yapılmamalıdır.</a:t>
            </a:r>
            <a:endParaRPr lang="tr-TR" sz="1600" dirty="0" smtClean="0"/>
          </a:p>
          <a:p>
            <a:pPr lvl="2" algn="just">
              <a:buFont typeface="+mj-lt"/>
              <a:buAutoNum type="arabicPeriod"/>
            </a:pPr>
            <a:r>
              <a:rPr lang="tr-TR" sz="1600" dirty="0" smtClean="0"/>
              <a:t>Serviste kullanılan bardaklar vb. malzeme, temiz olmalı, bardağı tutarken hijyen kurallarına uygun hareket edilmelidir.</a:t>
            </a:r>
            <a:endParaRPr lang="tr-TR" sz="1600" dirty="0" smtClean="0"/>
          </a:p>
          <a:p>
            <a:pPr algn="just">
              <a:buNone/>
            </a:pPr>
            <a:r>
              <a:rPr lang="tr-TR" sz="1600" b="1" dirty="0" smtClean="0"/>
              <a:t>		</a:t>
            </a:r>
            <a:endParaRPr lang="tr-TR" sz="16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r>
              <a:rPr lang="tr-TR" sz="1400" dirty="0" smtClean="0">
                <a:solidFill>
                  <a:sysClr val="windowText" lastClr="000000"/>
                </a:solidFill>
                <a:latin typeface="Arial" panose="020B0604020202020204" pitchFamily="34" charset="0"/>
                <a:ea typeface="+mn-ea"/>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91600" cy="6093296"/>
          </a:xfrm>
        </p:spPr>
        <p:txBody>
          <a:bodyPr>
            <a:normAutofit/>
          </a:bodyPr>
          <a:lstStyle/>
          <a:p>
            <a:pPr algn="just">
              <a:buNone/>
            </a:pPr>
            <a:r>
              <a:rPr lang="tr-TR" sz="1600" b="1" dirty="0" smtClean="0"/>
              <a:t>	Bira Servisi</a:t>
            </a:r>
            <a:endParaRPr lang="tr-TR" sz="1600" b="1" dirty="0" smtClean="0"/>
          </a:p>
          <a:p>
            <a:pPr algn="just">
              <a:buNone/>
            </a:pPr>
            <a:r>
              <a:rPr lang="tr-TR" sz="1600" b="1" dirty="0" smtClean="0"/>
              <a:t>		</a:t>
            </a:r>
            <a:r>
              <a:rPr lang="tr-TR" sz="1600" dirty="0" smtClean="0"/>
              <a:t>İlk alkollü içkinin bira olduğu sanılmaktadır. Biranın tarihi, 8000 yıl geriye kadar gitmektedir. Biranın yapımında ilk zamanlar, günümüzde biranın vazgeçilmez bir maddesi olarak kabul edilen şerbetçiotu kullanılmamaktaydı. Şerbetçiotunun kullanılışının 500 yıllık bir geçmişi vardır. Şerbetçiotu biranın çabuk bozulmamasını sağlarken, karakter unsuru da oluşturur. Bira yapımında kullanılan başlıca bitki arpadır. Arpanın dışında az olmakla birlikte mısır, çavdar yulaf, buğday, pirinç ve darı da kullanılır.</a:t>
            </a:r>
            <a:endParaRPr lang="tr-TR" sz="1600" dirty="0" smtClean="0"/>
          </a:p>
          <a:p>
            <a:pPr algn="just">
              <a:buNone/>
            </a:pPr>
            <a:r>
              <a:rPr lang="tr-TR" sz="1600" b="1" dirty="0" smtClean="0"/>
              <a:t>	Biraların Servisi</a:t>
            </a:r>
            <a:endParaRPr lang="tr-TR" sz="1600" b="1" dirty="0" smtClean="0"/>
          </a:p>
          <a:p>
            <a:pPr lvl="1" algn="just">
              <a:buFont typeface="+mj-lt"/>
              <a:buAutoNum type="arabicPeriod"/>
            </a:pPr>
            <a:r>
              <a:rPr lang="tr-TR" sz="1600" dirty="0" smtClean="0"/>
              <a:t>Biraların güneş ışığında bırakılmamalı ve fazla hareket ettirilmemelidir.</a:t>
            </a:r>
            <a:endParaRPr lang="tr-TR" sz="1600" dirty="0" smtClean="0"/>
          </a:p>
          <a:p>
            <a:pPr lvl="1" algn="just">
              <a:buFont typeface="+mj-lt"/>
              <a:buAutoNum type="arabicPeriod"/>
            </a:pPr>
            <a:r>
              <a:rPr lang="tr-TR" sz="1600" dirty="0" smtClean="0"/>
              <a:t>Biraların depolandığı yerin ısı derecesi 13-15 derece olmalıdır.</a:t>
            </a:r>
            <a:endParaRPr lang="tr-TR" sz="1600" dirty="0" smtClean="0"/>
          </a:p>
          <a:p>
            <a:pPr lvl="1" algn="just">
              <a:buFont typeface="+mj-lt"/>
              <a:buAutoNum type="arabicPeriod"/>
            </a:pPr>
            <a:r>
              <a:rPr lang="tr-TR" sz="1600" dirty="0" err="1" smtClean="0"/>
              <a:t>Larger</a:t>
            </a:r>
            <a:r>
              <a:rPr lang="tr-TR" sz="1600" dirty="0" smtClean="0"/>
              <a:t> biralar (Efes gibi) 7 derece civarında, </a:t>
            </a:r>
            <a:r>
              <a:rPr lang="tr-TR" sz="1600" dirty="0" err="1" smtClean="0"/>
              <a:t>ale</a:t>
            </a:r>
            <a:r>
              <a:rPr lang="tr-TR" sz="1600" dirty="0" smtClean="0"/>
              <a:t> biralar (Tekel gibi) 13-15 derece civarında servis edilmelidir.</a:t>
            </a:r>
            <a:endParaRPr lang="tr-TR" sz="1600" dirty="0" smtClean="0"/>
          </a:p>
          <a:p>
            <a:pPr lvl="1" algn="just">
              <a:buFont typeface="+mj-lt"/>
              <a:buAutoNum type="arabicPeriod"/>
            </a:pPr>
            <a:r>
              <a:rPr lang="tr-TR" sz="1600" dirty="0" smtClean="0"/>
              <a:t>Biralar yeteri kadar soğutulmuş olmalı ve yine soğutulmuş bardaklara konularak servis edilmelidir.</a:t>
            </a:r>
            <a:endParaRPr lang="tr-TR" sz="1600" dirty="0" smtClean="0"/>
          </a:p>
          <a:p>
            <a:pPr lvl="1" algn="just">
              <a:buFont typeface="+mj-lt"/>
              <a:buAutoNum type="arabicPeriod"/>
            </a:pPr>
            <a:r>
              <a:rPr lang="tr-TR" sz="1600" dirty="0" smtClean="0"/>
              <a:t>Biralar uygun bardaklarda servis edilmelidir.</a:t>
            </a:r>
            <a:endParaRPr lang="tr-TR" sz="1600" dirty="0" smtClean="0"/>
          </a:p>
          <a:p>
            <a:pPr lvl="1" algn="just">
              <a:buFont typeface="+mj-lt"/>
              <a:buAutoNum type="arabicPeriod"/>
            </a:pPr>
            <a:r>
              <a:rPr lang="tr-TR" sz="1600" dirty="0" smtClean="0"/>
              <a:t>Fıçı biralarda bira musluğu temiz tutulmalı, gerektikçe uygun şekilde temizlenmelidir.</a:t>
            </a:r>
            <a:endParaRPr lang="tr-TR" sz="1600" dirty="0" smtClean="0"/>
          </a:p>
          <a:p>
            <a:pPr lvl="1" algn="just">
              <a:buFont typeface="+mj-lt"/>
              <a:buAutoNum type="arabicPeriod"/>
            </a:pPr>
            <a:r>
              <a:rPr lang="tr-TR" sz="1600" dirty="0" smtClean="0"/>
              <a:t>Biralar, konuklara daha çok baharatlı yemeklerle tavsiye edilmelidir.</a:t>
            </a:r>
            <a:endParaRPr lang="tr-TR" sz="1600" dirty="0" smtClean="0"/>
          </a:p>
          <a:p>
            <a:pPr lvl="1" algn="just">
              <a:buFont typeface="+mj-lt"/>
              <a:buAutoNum type="arabicPeriod"/>
            </a:pPr>
            <a:r>
              <a:rPr lang="tr-TR" sz="1600" dirty="0" smtClean="0"/>
              <a:t>Şişe biralarda bira konuğun yanında açılmalı, masaya götürülmeden önce şişe iyice temizlenmelidir.</a:t>
            </a:r>
            <a:endParaRPr lang="tr-TR" sz="1600" dirty="0" smtClean="0"/>
          </a:p>
          <a:p>
            <a:pPr lvl="1" algn="just">
              <a:buFont typeface="+mj-lt"/>
              <a:buAutoNum type="arabicPeriod"/>
            </a:pPr>
            <a:r>
              <a:rPr lang="tr-TR" sz="1600" dirty="0" smtClean="0"/>
              <a:t>Şişe biralarda köpük ayarlaması ve taşmayı önlemek için, gerekirse doldurulurken bira bardağı uygun şekilde elde tutulmalıdır.</a:t>
            </a:r>
            <a:endParaRPr lang="tr-TR" sz="1600" dirty="0" smtClean="0"/>
          </a:p>
          <a:p>
            <a:pPr algn="just">
              <a:buNone/>
            </a:pPr>
            <a:r>
              <a:rPr lang="tr-TR" sz="1600" b="1" dirty="0" smtClean="0"/>
              <a:t>		</a:t>
            </a:r>
            <a:endParaRPr lang="tr-TR" sz="16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marL="514350" indent="-514350" algn="just">
              <a:buFont typeface="+mj-lt"/>
              <a:buAutoNum type="arabicPeriod" startAt="10"/>
            </a:pPr>
            <a:r>
              <a:rPr lang="tr-TR" sz="1600" dirty="0" smtClean="0"/>
              <a:t>Şişe biralarda, şişede bira kalmış ise şişe masaya bırakılmalıdır.</a:t>
            </a:r>
            <a:endParaRPr lang="tr-TR" sz="1600" dirty="0" smtClean="0"/>
          </a:p>
          <a:p>
            <a:pPr marL="514350" indent="-514350" algn="just">
              <a:buFont typeface="+mj-lt"/>
              <a:buAutoNum type="arabicPeriod" startAt="10"/>
            </a:pPr>
            <a:r>
              <a:rPr lang="tr-TR" sz="1600" dirty="0" smtClean="0"/>
              <a:t>Şişe biralarda, içinde tortu bulunması olasılığına karşı şişe tam olarak dibine kadar boşaltılmamalı, çok az miktarı dibinde bırakılmalıdır. </a:t>
            </a:r>
            <a:endParaRPr lang="tr-TR" sz="1600" dirty="0" smtClean="0"/>
          </a:p>
          <a:p>
            <a:pPr marL="514350" indent="-514350" algn="just">
              <a:buFont typeface="+mj-lt"/>
              <a:buAutoNum type="arabicPeriod" startAt="10"/>
            </a:pPr>
            <a:r>
              <a:rPr lang="tr-TR" sz="1600" dirty="0" smtClean="0"/>
              <a:t>Şişe biralarda, bardak taşırılmadan doldurulmalı, çok fazla köpük olmuş ise, konuktan özür dileyerek çökmesi için bir süre beklenmelidir.</a:t>
            </a:r>
            <a:endParaRPr lang="tr-TR" sz="1600" dirty="0" smtClean="0"/>
          </a:p>
          <a:p>
            <a:pPr marL="514350" indent="-514350" algn="just">
              <a:buFont typeface="+mj-lt"/>
              <a:buAutoNum type="arabicPeriod" startAt="10"/>
            </a:pPr>
            <a:r>
              <a:rPr lang="tr-TR" sz="1600" dirty="0" smtClean="0"/>
              <a:t>Biraların bardağa dökülmesi veya bardakta bira servisi konuğun sağından yapılmalıdır.</a:t>
            </a:r>
            <a:endParaRPr lang="tr-TR" sz="1600" dirty="0" smtClean="0"/>
          </a:p>
          <a:p>
            <a:pPr marL="514350" indent="-514350" algn="just">
              <a:buFont typeface="+mj-lt"/>
              <a:buAutoNum type="arabicPeriod" startAt="10"/>
            </a:pPr>
            <a:r>
              <a:rPr lang="tr-TR" sz="1600" dirty="0" smtClean="0"/>
              <a:t>Fıçı biralarda konuğun isteğine göre bardağın üst kısımlarında, bardağı eğerek, düz tutarak veya aşağı yukarı kaldırıp indirerek köpük oluşumu sağlanır.</a:t>
            </a:r>
            <a:endParaRPr lang="tr-TR" sz="1600" dirty="0" smtClean="0"/>
          </a:p>
          <a:p>
            <a:pPr marL="514350" indent="-514350" algn="just">
              <a:buFont typeface="+mj-lt"/>
              <a:buAutoNum type="arabicPeriod" startAt="10"/>
            </a:pPr>
            <a:r>
              <a:rPr lang="tr-TR" sz="1600" dirty="0" smtClean="0"/>
              <a:t>Çok fazla köpük doldurarak konuğa aldatıldığı hissi verilmemeli, eğer bardakta işaret varsa, bu işarete kadar bira doldurulmalıdır.</a:t>
            </a:r>
            <a:endParaRPr lang="tr-TR" sz="1600" dirty="0" smtClean="0"/>
          </a:p>
          <a:p>
            <a:pPr marL="514350" indent="-514350" algn="just">
              <a:buFont typeface="+mj-lt"/>
              <a:buAutoNum type="arabicPeriod" startAt="10"/>
            </a:pPr>
            <a:r>
              <a:rPr lang="tr-TR" sz="1600" dirty="0" smtClean="0"/>
              <a:t>Eğer bira kulplu bir bardakta veriliyorsa, bardak masaya kulpu saat 17:00’yi gösterir şekilde konmalıdır.</a:t>
            </a:r>
            <a:endParaRPr lang="tr-TR"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315421"/>
          </a:xfrm>
        </p:spPr>
        <p:txBody>
          <a:bodyPr>
            <a:normAutofit/>
          </a:bodyPr>
          <a:lstStyle/>
          <a:p>
            <a:pPr algn="just">
              <a:buNone/>
            </a:pPr>
            <a:r>
              <a:rPr lang="tr-TR" sz="1600" b="1" dirty="0" smtClean="0"/>
              <a:t>	Şarap Servisi</a:t>
            </a:r>
            <a:endParaRPr lang="tr-TR" sz="1600" dirty="0" smtClean="0"/>
          </a:p>
          <a:p>
            <a:pPr algn="just">
              <a:buNone/>
            </a:pPr>
            <a:r>
              <a:rPr lang="tr-TR" sz="1600" b="1" dirty="0" smtClean="0"/>
              <a:t>		Şarap,</a:t>
            </a:r>
            <a:r>
              <a:rPr lang="tr-TR" sz="1600" dirty="0" smtClean="0"/>
              <a:t> tek cümleyle mayalanmış üzüm suyu demektir. Çok eski çağlardan beri yapılmakta olan şarap, günümüzde biradan sonra en fazla üretilen ve tüketilen içkidir. Üzüm üretilen her ülkede, şarap üretimi de yapılmaktadır. Şarabın üretimi hem çok kolay, hem de çok zordur. Çok kolaydır, çünkü üzümün suyu kendi kabuklarında doğal olarak bulunan kendi mayasıyla otomatik olarak alkole dönüşerek şaraplaşır. Zordur, çünkü bu iş üzüm çubuğunun yetiştirilişinden, üzümün türü ve kalitesinden başlayarak yapılışın her safhasında çok fazla özen ve üst düzeyde uzmanlık istemektedir.</a:t>
            </a:r>
            <a:endParaRPr lang="tr-TR" sz="1600" dirty="0" smtClean="0"/>
          </a:p>
          <a:p>
            <a:pPr algn="just">
              <a:buNone/>
            </a:pPr>
            <a:r>
              <a:rPr lang="tr-TR" sz="1600" b="1" dirty="0" smtClean="0"/>
              <a:t>		</a:t>
            </a:r>
            <a:r>
              <a:rPr lang="tr-TR" sz="1600" dirty="0" smtClean="0"/>
              <a:t>Bilindiği gibi şarap hem beyaz, hem de siyah üzümden yapılmaktadır. Beyaz şarabın, beyaz üzümden yapılmasını gerektiren bir zorunluluk yoktur. Üzüm ister beyaz olsun, ister siyah olsun sıklığında her ikisinin de suyu beyazdır. Beyaz şarap yapılacak üzüm, sıkıldıktan sonra sap ve kabuklarından hemen ayrılırken, kırmızı şarap yapılacak üzüm suyu, siyah üzüm kabuklarıyla birlikte mayalanma (şaraplaşma) işlemine tabi tutulur. Kırmızı şarap, rengini bu şekilde (kendi kabuklarında) sağlamış olur.</a:t>
            </a:r>
            <a:endParaRPr lang="tr-TR" sz="1600" dirty="0" smtClean="0"/>
          </a:p>
          <a:p>
            <a:pPr algn="just">
              <a:buNone/>
            </a:pPr>
            <a:r>
              <a:rPr lang="tr-TR" sz="1600" b="1" dirty="0" smtClean="0"/>
              <a:t>		</a:t>
            </a:r>
            <a:r>
              <a:rPr lang="tr-TR" sz="1600" dirty="0" smtClean="0"/>
              <a:t>Beyaz ve roze (</a:t>
            </a:r>
            <a:r>
              <a:rPr lang="tr-TR" sz="1600" dirty="0" err="1" smtClean="0"/>
              <a:t>rose</a:t>
            </a:r>
            <a:r>
              <a:rPr lang="tr-TR" sz="1600" dirty="0" smtClean="0"/>
              <a:t>) şaraplar, şampanyalar ve köpüklü şaraplar soğuk olarak, kırmızı şaraplar ise normal oda sıcaklığında servis edilir. Çok yüksek oda sıcaklığı iyi sayılmayacağı için 15-20 derece arası sıcaklık kabul edilmelidir. Kaliteli beyaz şaraplarında çok soğuk servis edilmemesi gerekir. Çünkü aşırı soğukluk, şarabı silikleştirir. 10 derece uygun bir soğukluk sayılır. 8 derece civarında da servis edilebilirler. Şampanyalar ve köpüklü şaraplar, beyaz şaraplara göre biraz daha soğuk olarak servis edilirler.</a:t>
            </a:r>
            <a:endParaRPr lang="tr-TR" sz="1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9144000" cy="6093296"/>
          </a:xfrm>
        </p:spPr>
        <p:txBody>
          <a:bodyPr>
            <a:normAutofit/>
          </a:bodyPr>
          <a:lstStyle/>
          <a:p>
            <a:pPr algn="just">
              <a:buNone/>
            </a:pPr>
            <a:r>
              <a:rPr lang="tr-TR" sz="1600" b="1" dirty="0" smtClean="0"/>
              <a:t>	Beyaz Şarap Servisi</a:t>
            </a:r>
            <a:endParaRPr lang="tr-TR" sz="1600" dirty="0" smtClean="0"/>
          </a:p>
          <a:p>
            <a:pPr lvl="1" algn="just"/>
            <a:r>
              <a:rPr lang="tr-TR" sz="1600" dirty="0" smtClean="0"/>
              <a:t>Beyaz şaraplar, içinde buzlu su bulunan şarap kovasının içinde masaya götürülür ve şarap bitene kadar da kovanın içinde tutulur.</a:t>
            </a:r>
            <a:endParaRPr lang="tr-TR" sz="1600" dirty="0" smtClean="0"/>
          </a:p>
          <a:p>
            <a:pPr lvl="1" algn="just"/>
            <a:r>
              <a:rPr lang="tr-TR" sz="1600" dirty="0" smtClean="0"/>
              <a:t>Önce şişe, şarabı sipariş edene  takdim edilerek gösterilir ve onayı alınır.</a:t>
            </a:r>
            <a:endParaRPr lang="tr-TR" sz="1600" dirty="0" smtClean="0"/>
          </a:p>
          <a:p>
            <a:pPr lvl="1" algn="just"/>
            <a:r>
              <a:rPr lang="tr-TR" sz="1600" dirty="0" smtClean="0"/>
              <a:t>Uygun şarap bardalarının masaya konup konmadığı gözden geçirilir. </a:t>
            </a:r>
            <a:endParaRPr lang="tr-TR" sz="1600" dirty="0" smtClean="0"/>
          </a:p>
          <a:p>
            <a:pPr lvl="1" algn="just"/>
            <a:r>
              <a:rPr lang="tr-TR" sz="1600" dirty="0" smtClean="0"/>
              <a:t>Buz kovasının yanına tutuşturulmuş temiz bir peçetenin olup olmadığı kontrol edilir.</a:t>
            </a:r>
            <a:endParaRPr lang="tr-TR" sz="1600" dirty="0" smtClean="0"/>
          </a:p>
          <a:p>
            <a:pPr lvl="1" algn="just"/>
            <a:r>
              <a:rPr lang="tr-TR" sz="1600" dirty="0" smtClean="0"/>
              <a:t>Şişenin kapak kapsülü tirbuşonun bıçağıyla, yoksa normal bir bıçakla etraflıca kesilerek alınır.</a:t>
            </a:r>
            <a:endParaRPr lang="tr-TR" sz="1600" dirty="0" smtClean="0"/>
          </a:p>
          <a:p>
            <a:pPr lvl="1" algn="just"/>
            <a:r>
              <a:rPr lang="tr-TR" sz="1600" dirty="0" smtClean="0"/>
              <a:t>Mantarı, peçeteyle silinerek temizlenir.</a:t>
            </a:r>
            <a:endParaRPr lang="tr-TR" sz="1600" dirty="0" smtClean="0"/>
          </a:p>
          <a:p>
            <a:pPr lvl="1" algn="just"/>
            <a:r>
              <a:rPr lang="tr-TR" sz="1600" dirty="0" smtClean="0"/>
              <a:t>Mantar tirbuşonla usulünce çıkartılıp fena bir kokusu olup olmadığı kontrol edildikten sonra kovanın içine atılır. Eğer şarap pahalı bir marka ise, mantar bu kez küçük bir tabak içerisinde (B&amp;B tabağı) şarabı sipariş eden kişinin kuverinin ön kısmına konur.</a:t>
            </a:r>
            <a:endParaRPr lang="tr-TR" sz="1600" dirty="0" smtClean="0"/>
          </a:p>
          <a:p>
            <a:pPr lvl="1" algn="just"/>
            <a:r>
              <a:rPr lang="tr-TR" sz="1600" dirty="0" smtClean="0"/>
              <a:t>Şişenin ağzı peçeteyle iyice silinir.</a:t>
            </a:r>
            <a:endParaRPr lang="tr-TR" sz="1600" dirty="0" smtClean="0"/>
          </a:p>
          <a:p>
            <a:pPr lvl="1" algn="just"/>
            <a:r>
              <a:rPr lang="tr-TR" sz="1600" dirty="0" smtClean="0"/>
              <a:t>Şişe, kovasından çıkarılarak güzelce bir peçeteyle kurulanır ve eğer ağız kısmında birikmiş mantar parçaları kalmışsa, hafifçe eğilerek 3-5 damla şarap kovasına akıtılmak suretiyle bu parçalardan arındırılır.</a:t>
            </a:r>
            <a:endParaRPr lang="tr-TR" sz="1600" dirty="0" smtClean="0"/>
          </a:p>
          <a:p>
            <a:pPr lvl="1" algn="just"/>
            <a:r>
              <a:rPr lang="tr-TR" sz="1600" dirty="0" smtClean="0"/>
              <a:t>Şarabın etiketi kapatılmayacak şekilde, şişe orta kısmından kurallara uygun şekilde tutularak sipariş edenin veya ev sahibinin kadehine tatması için bir miktar dökülür. Bu işlem her zaman konuğun sağ tarafından yapılır. Bu esnada garsonun el bezi hazır bulunur ki, şişenin ağzında kalan son damla masaya damlamasın. Yine bu damlamayı önlemek için, şarabı döktükten sonra şişe kaldırılırken hafifçe bir yana bükülmelidir.</a:t>
            </a:r>
            <a:endParaRPr lang="tr-TR" sz="16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554162"/>
            <a:ext cx="8964488" cy="4525963"/>
          </a:xfrm>
        </p:spPr>
        <p:txBody>
          <a:bodyPr>
            <a:normAutofit/>
          </a:bodyPr>
          <a:lstStyle/>
          <a:p>
            <a:pPr lvl="1" algn="just"/>
            <a:r>
              <a:rPr lang="tr-TR" sz="1600" dirty="0" smtClean="0"/>
              <a:t>Konuğun onayı alındıktan sonra, önce bayanlar olmak üzere sağdan servisi yapılır. En son olarak, şarabı sipariş edenin veya ev sahibinin bardağı doldurulur.</a:t>
            </a:r>
            <a:endParaRPr lang="tr-TR" sz="1600" dirty="0" smtClean="0"/>
          </a:p>
          <a:p>
            <a:pPr lvl="1" algn="just"/>
            <a:r>
              <a:rPr lang="tr-TR" sz="1600" dirty="0" smtClean="0"/>
              <a:t>Şarap bardakları 2/3 oranında doldurulur. Hiçbir zaman, bardak ağzına kadar doldurulmaz.</a:t>
            </a:r>
            <a:endParaRPr lang="tr-TR" sz="1600" dirty="0" smtClean="0"/>
          </a:p>
          <a:p>
            <a:pPr lvl="1" algn="just"/>
            <a:r>
              <a:rPr lang="tr-TR" sz="1600" dirty="0" smtClean="0"/>
              <a:t>Bardakta bırakılan boşluk, şarabın </a:t>
            </a:r>
            <a:r>
              <a:rPr lang="tr-TR" sz="1600" dirty="0" err="1" smtClean="0"/>
              <a:t>rahiyasının</a:t>
            </a:r>
            <a:r>
              <a:rPr lang="tr-TR" sz="1600" dirty="0" smtClean="0"/>
              <a:t> koklanması için yapılan bir uygulamadır.</a:t>
            </a:r>
            <a:endParaRPr lang="tr-TR" sz="1600" dirty="0" smtClean="0"/>
          </a:p>
          <a:p>
            <a:pPr lvl="1" algn="just"/>
            <a:r>
              <a:rPr lang="tr-TR" sz="1600" dirty="0" smtClean="0"/>
              <a:t>Servis tamamlandıktan sonra  şişe, tekrar kovasına konur.</a:t>
            </a:r>
            <a:endParaRPr lang="tr-TR" sz="1600" dirty="0" smtClean="0"/>
          </a:p>
          <a:p>
            <a:pPr lvl="1" algn="just"/>
            <a:r>
              <a:rPr lang="tr-TR" sz="1600" dirty="0" smtClean="0"/>
              <a:t>Her yeni şişe şarapta (istisnalar hariç), normal olarak yeni şarap bardakları kullanılmalıdır. Eğer bu bir banketse ve şişe zaten doldurmaya yetmiyorsa, bardağı değiştirmeye gerek yoktur.</a:t>
            </a:r>
            <a:endParaRPr lang="tr-TR" sz="1600" dirty="0" smtClean="0"/>
          </a:p>
          <a:p>
            <a:pPr lvl="1" algn="just">
              <a:buNone/>
            </a:pPr>
            <a:r>
              <a:rPr lang="tr-TR" sz="1600" dirty="0" smtClean="0"/>
              <a:t>		Aynı şarap servisinde ikinci ve daha fazla şişe açmak gerektiğinde, her seferinde şarabı tattırmaya gerek yoktur. Bu servisi yapan kişi tarafından kontrol edilerek sürdürülür. Belirtilmesi gereken diğer bir husus ise, yıllandırılmış tortulu tatlı şarapların, önceden servis sürahilerine süzdürülerek servislerinin yapılmasıdır.</a:t>
            </a:r>
            <a:endParaRPr lang="tr-TR" sz="1600" dirty="0" smtClean="0"/>
          </a:p>
          <a:p>
            <a:pPr lvl="1" algn="just">
              <a:buNone/>
            </a:pPr>
            <a:r>
              <a:rPr lang="tr-TR" sz="1600" dirty="0" smtClean="0"/>
              <a:t>		Şarabı, duyu organlarımızı kullanarak incelemeye </a:t>
            </a:r>
            <a:r>
              <a:rPr lang="tr-TR" sz="1600" b="1" dirty="0" err="1" smtClean="0"/>
              <a:t>degütasyon</a:t>
            </a:r>
            <a:r>
              <a:rPr lang="tr-TR" sz="1600" b="1" dirty="0" smtClean="0"/>
              <a:t> </a:t>
            </a:r>
            <a:r>
              <a:rPr lang="tr-TR" sz="1600" dirty="0" smtClean="0"/>
              <a:t>adı verilir. </a:t>
            </a:r>
            <a:r>
              <a:rPr lang="tr-TR" sz="1600" dirty="0" err="1" smtClean="0"/>
              <a:t>Degütasyon</a:t>
            </a:r>
            <a:r>
              <a:rPr lang="tr-TR" sz="1600" dirty="0" smtClean="0"/>
              <a:t>; sırasıyla görsel olarak, koklayarak ve tadarak gerçekleştirilir. </a:t>
            </a:r>
            <a:endParaRPr lang="tr-TR" sz="1600" dirty="0" smtClean="0"/>
          </a:p>
          <a:p>
            <a:pPr algn="just">
              <a:buNone/>
            </a:pPr>
            <a:r>
              <a:rPr lang="tr-TR" sz="1600" dirty="0" smtClean="0"/>
              <a:t>	</a:t>
            </a:r>
            <a:endParaRPr lang="tr-TR"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760640"/>
          </a:xfrm>
        </p:spPr>
        <p:txBody>
          <a:bodyPr>
            <a:normAutofit/>
          </a:bodyPr>
          <a:lstStyle/>
          <a:p>
            <a:pPr algn="just">
              <a:buNone/>
            </a:pPr>
            <a:r>
              <a:rPr lang="tr-TR" sz="1600" b="1" dirty="0" smtClean="0"/>
              <a:t>	Kırmızı Şarap Servisi</a:t>
            </a:r>
            <a:endParaRPr lang="tr-TR" sz="1600" b="1" dirty="0" smtClean="0"/>
          </a:p>
          <a:p>
            <a:pPr algn="just">
              <a:buNone/>
            </a:pPr>
            <a:r>
              <a:rPr lang="tr-TR" sz="1600" b="1" dirty="0" smtClean="0"/>
              <a:t>		</a:t>
            </a:r>
            <a:r>
              <a:rPr lang="tr-TR" sz="1600" dirty="0" smtClean="0"/>
              <a:t>Kırmızı şarapların servisi, bazı değişiklikler dışında aynen beyaz şarapta olduğu gibi yapılır. Kırmızı şaraplarda buz kovası kullanılmaz. Çünkü bu şaraplar normal oda sıcaklığında (15-20 derece) içilirler. Eğer şarap 6-7 yıldan daha az yaşta ise, sepet kullanmaya gerek yoktur. Tortulu olduğuna kanaat getirilirse sepette açılır ve yine sepette servis edilir. Kırmızı şaraplar normal olarak birkaç saat önceden yatık pozisyondan kaldırılarak dik duruma getirilir ki, içinde olabilecek tortular dibe çökebilsin. Ayrıca kırmızı şaraplar, servislerinden daha önce açılırlar. Şarabın havalanması gerekir. Buna </a:t>
            </a:r>
            <a:r>
              <a:rPr lang="tr-TR" sz="1600" b="1" dirty="0" smtClean="0"/>
              <a:t>şarabın nefes alması</a:t>
            </a:r>
            <a:r>
              <a:rPr lang="tr-TR" sz="1600" dirty="0" smtClean="0"/>
              <a:t> da denir. Çok iyi kalite şaraplar, daima servisinden bir, bir buçuk saat önce açılarak, şarabın rahatlaması sağlanır. Bu uygulamayla, hoş olmayan kokusu uçar. Çoğu kez bu iyi cins, yıllanmış kaliteli şarapların sürahilere süzülerek rahatlatılması, mesleğin inceliklerdendir. Özelliği olmayan kırmızı şaraplarda, bu sayılan işlemlerin yapılmasına gerek yoktur. Beyaz şarapların servis kurallarına uygun olarak, kova kullanılmadan servis yapılır</a:t>
            </a:r>
            <a:endParaRPr lang="tr-TR" sz="1600" dirty="0" smtClean="0"/>
          </a:p>
          <a:p>
            <a:pPr algn="just">
              <a:buNone/>
            </a:pPr>
            <a:r>
              <a:rPr lang="tr-TR" sz="1600" b="1" dirty="0" smtClean="0"/>
              <a:t>	Kırmızı Şaraplarda Süzme İşlemi</a:t>
            </a:r>
            <a:endParaRPr lang="tr-TR" sz="1600" b="1" dirty="0" smtClean="0"/>
          </a:p>
          <a:p>
            <a:pPr algn="just">
              <a:buNone/>
            </a:pPr>
            <a:r>
              <a:rPr lang="tr-TR" sz="1600" b="1" dirty="0" smtClean="0"/>
              <a:t>		</a:t>
            </a:r>
            <a:r>
              <a:rPr lang="tr-TR" sz="1600" dirty="0" smtClean="0"/>
              <a:t>Tortunun şarapla birlikte konuğun bardağına dökülmesini önlemek için, kırmızı şarabı süzmek gerekir. Bu tür şaraplar, sofraya konan ve daha sonra şarabın bardaklara boşaltıldığı kristal bir sürahiye aktarılır. Süzme esnasında sürahi sol ele alınır ve göz yüksekliğine kaldırılır. Sağ el yardımıyla sepet, taşıma saplarından tutulur ve açılmış şişeyle yatay durumda göz yüksekliğine kaldırılır. Şarap dikkatlice, tortular şişede kalacak şekilde sürahiye aktarılır. Bunu izleyebilmek için, ışığa doğru tutmak gerekmektedir. Süzme, amaca uygun olarak kenar masada yapılır. Kırmızı şarap, bardağa veya sürahiye konulurken altında mum yakılabilir. Bunun esas amacı, şarabın bukesini arttırmaktadır.</a:t>
            </a:r>
            <a:endParaRPr lang="tr-TR" sz="1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484784"/>
            <a:ext cx="8686800" cy="4595341"/>
          </a:xfrm>
        </p:spPr>
        <p:txBody>
          <a:bodyPr>
            <a:normAutofit/>
          </a:bodyPr>
          <a:lstStyle/>
          <a:p>
            <a:pPr algn="just">
              <a:buNone/>
            </a:pPr>
            <a:r>
              <a:rPr lang="tr-TR" sz="1600" b="1" dirty="0" smtClean="0"/>
              <a:t>	Köpüklü Şarap, Şampanya Servisi</a:t>
            </a:r>
            <a:endParaRPr lang="tr-TR" sz="1600" b="1" dirty="0" smtClean="0"/>
          </a:p>
          <a:p>
            <a:pPr algn="just">
              <a:buNone/>
            </a:pPr>
            <a:r>
              <a:rPr lang="tr-TR" sz="1600" b="1" dirty="0" smtClean="0"/>
              <a:t>		</a:t>
            </a:r>
            <a:r>
              <a:rPr lang="tr-TR" sz="1600" dirty="0" smtClean="0"/>
              <a:t>Dilimize şampanya olarak giren bu köpüklü şarabın Fransızca aslı “</a:t>
            </a:r>
            <a:r>
              <a:rPr lang="tr-TR" sz="1600" dirty="0" err="1" smtClean="0"/>
              <a:t>Champagne”dir</a:t>
            </a:r>
            <a:r>
              <a:rPr lang="tr-TR" sz="1600" dirty="0" smtClean="0"/>
              <a:t>. Sadece ismiyle anılan, bu bölgede yetiştirilen üzümlerden ve yine bu bölgede yapılan köpüklü şaraplara şampanya adı verilir. İsmi kanunlarca korunmuştur. Diğer ülkelerde ve bölgelerde üretilenler ise, köpüklü şarap olarak nitelendirilir. Gerçek şampanya üretimi, çok zorlu ve uzun süre isteyen işlemlerden oluşur. Diğer köpüren şaraplar tabi (doğal) veya suni olarak daha kolay yöntemlerle ve daha kısa sürede üretilirler.</a:t>
            </a:r>
            <a:endParaRPr lang="tr-TR" sz="1600" dirty="0" smtClean="0"/>
          </a:p>
          <a:p>
            <a:pPr algn="just">
              <a:buNone/>
            </a:pPr>
            <a:r>
              <a:rPr lang="tr-TR" sz="1600" b="1" dirty="0" smtClean="0"/>
              <a:t>		</a:t>
            </a:r>
            <a:r>
              <a:rPr lang="tr-TR" sz="1600" dirty="0" smtClean="0"/>
              <a:t>Şampanya, her zaman içilmeyen ve genel olarak bir anıyı tazelemek, bir sevinci kutlamak veya bir başarıyı onurlandırmak amacıyla içilen bir içkidir. Ayrıca gazlı olması nedeniyle, açılması özen isteyen ve nispeten pahalı olan olan bir şişe içkisidir. Her şeyden önce şampanya, servis öncesi yeteri kadar soğutulmalıdır. Yersiz ve gereksiz sarsmalardan, sallamalardan kaçınmak gerekir.</a:t>
            </a:r>
            <a:endParaRPr lang="tr-TR" sz="1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9144000" cy="6093296"/>
          </a:xfrm>
        </p:spPr>
        <p:txBody>
          <a:bodyPr>
            <a:normAutofit fontScale="92500"/>
          </a:bodyPr>
          <a:lstStyle/>
          <a:p>
            <a:pPr algn="just">
              <a:buNone/>
            </a:pPr>
            <a:r>
              <a:rPr lang="tr-TR" sz="1600" b="1" dirty="0" smtClean="0"/>
              <a:t>	Şampanya Servisi</a:t>
            </a:r>
            <a:endParaRPr lang="tr-TR" sz="1600" b="1" dirty="0" smtClean="0"/>
          </a:p>
          <a:p>
            <a:pPr lvl="1" algn="just">
              <a:buFont typeface="+mj-lt"/>
              <a:buAutoNum type="arabicPeriod"/>
            </a:pPr>
            <a:r>
              <a:rPr lang="tr-TR" sz="1600" dirty="0" smtClean="0"/>
              <a:t>Şişe kovasından çıkarılarak, çabukça bir bez peçeteyle kurulanır. </a:t>
            </a:r>
            <a:endParaRPr lang="tr-TR" sz="1600" dirty="0" smtClean="0"/>
          </a:p>
          <a:p>
            <a:pPr lvl="1" algn="just">
              <a:buFont typeface="+mj-lt"/>
              <a:buAutoNum type="arabicPeriod"/>
            </a:pPr>
            <a:r>
              <a:rPr lang="tr-TR" sz="1600" dirty="0" smtClean="0"/>
              <a:t>Etiketi konuğun okuyacağı şekilde şişeyi sipariş edene gösterilir ve onayı alınır.</a:t>
            </a:r>
            <a:endParaRPr lang="tr-TR" sz="1600" dirty="0" smtClean="0"/>
          </a:p>
          <a:p>
            <a:pPr lvl="1" algn="just">
              <a:buFont typeface="+mj-lt"/>
              <a:buAutoNum type="arabicPeriod"/>
            </a:pPr>
            <a:r>
              <a:rPr lang="tr-TR" sz="1600" dirty="0" smtClean="0"/>
              <a:t>Şişe bir yana hafifçe eğilerek emniyet telinin ucu bulunur ve yatık durumdan kaldırılarak tutulur hale getirilir.</a:t>
            </a:r>
            <a:endParaRPr lang="tr-TR" sz="1600" dirty="0" smtClean="0"/>
          </a:p>
          <a:p>
            <a:pPr lvl="1" algn="just">
              <a:buFont typeface="+mj-lt"/>
              <a:buAutoNum type="arabicPeriod"/>
            </a:pPr>
            <a:r>
              <a:rPr lang="tr-TR" sz="1600" dirty="0" smtClean="0"/>
              <a:t>Tutulur hale getirilen emniyet teli, aksi istikamete bükülerek gevşetilir. </a:t>
            </a:r>
            <a:endParaRPr lang="tr-TR" sz="1600" dirty="0" smtClean="0"/>
          </a:p>
          <a:p>
            <a:pPr lvl="1" algn="just">
              <a:buFont typeface="+mj-lt"/>
              <a:buAutoNum type="arabicPeriod"/>
            </a:pPr>
            <a:r>
              <a:rPr lang="tr-TR" sz="1600" dirty="0" smtClean="0"/>
              <a:t>Gevşetilen tele bağlı olan ve üstten gelen yan teller yerinden oynatılarak, çıkacak pozisyona getirilir. </a:t>
            </a:r>
            <a:endParaRPr lang="tr-TR" sz="1600" dirty="0" smtClean="0"/>
          </a:p>
          <a:p>
            <a:pPr lvl="1" algn="just">
              <a:buFont typeface="+mj-lt"/>
              <a:buAutoNum type="arabicPeriod"/>
            </a:pPr>
            <a:r>
              <a:rPr lang="tr-TR" sz="1600" dirty="0" smtClean="0"/>
              <a:t>Şişenin mantarının yerinde sıkı durup durmadığı kontrol edilir ve kontrolsüz fırlaması emniyete alınır.</a:t>
            </a:r>
            <a:endParaRPr lang="tr-TR" sz="1600" dirty="0" smtClean="0"/>
          </a:p>
          <a:p>
            <a:pPr lvl="1" algn="just">
              <a:buFont typeface="+mj-lt"/>
              <a:buAutoNum type="arabicPeriod"/>
            </a:pPr>
            <a:r>
              <a:rPr lang="tr-TR" sz="1600" dirty="0" smtClean="0"/>
              <a:t>Gevşetilen emniyet teli ve üzerini saran kapak jelatini birlikte kaldırılarak çıkartılı (eğer mantar gevşekse, hepsi mantarla birlikte çıkarılır).</a:t>
            </a:r>
            <a:endParaRPr lang="tr-TR" sz="1600" dirty="0" smtClean="0"/>
          </a:p>
          <a:p>
            <a:pPr lvl="1" algn="just">
              <a:buFont typeface="+mj-lt"/>
              <a:buAutoNum type="arabicPeriod"/>
            </a:pPr>
            <a:r>
              <a:rPr lang="tr-TR" sz="1600" dirty="0" smtClean="0"/>
              <a:t>Bir elde şişeyi tutarken, diğer elin başparmağının mantarın üzerinde olmak üzere, diğer parmaklar şişenin ağzını ve mantarı saracak şekilde tutularak ve şişe ortasında tutulmak suretiyle çevrilerek, sessiz bir şekilde mantar çıkarılır. Gürültülü bir şekilde mantarı patlatarak çıkarmak, işletmenin seviyesini düşürücü bir hareket olarak kabul edilir. Dolayısıyla, bu tür hareketlerden kaçınmak gerekir. </a:t>
            </a:r>
            <a:endParaRPr lang="tr-TR" sz="1600" dirty="0" smtClean="0"/>
          </a:p>
          <a:p>
            <a:pPr lvl="1" algn="just">
              <a:buFont typeface="+mj-lt"/>
              <a:buAutoNum type="arabicPeriod"/>
            </a:pPr>
            <a:r>
              <a:rPr lang="tr-TR" sz="1600" dirty="0" smtClean="0"/>
              <a:t>Eğer mantar çok sıkıysa, bu kez şişe tabanından tutularak çevrilir. O da fayda sağlamazsa, şampanya açacağı veya pensesi kullanılarak mantar çıkarılır.</a:t>
            </a:r>
            <a:endParaRPr lang="tr-TR" sz="1600" dirty="0" smtClean="0"/>
          </a:p>
          <a:p>
            <a:pPr lvl="1" algn="just">
              <a:buFont typeface="+mj-lt"/>
              <a:buAutoNum type="arabicPeriod"/>
            </a:pPr>
            <a:r>
              <a:rPr lang="tr-TR" sz="1600" dirty="0" smtClean="0"/>
              <a:t>Şişenin ağzı peçeteyle veya mantarın düz kısmıyla silinir. </a:t>
            </a:r>
            <a:endParaRPr lang="tr-TR" sz="1600" dirty="0" smtClean="0"/>
          </a:p>
          <a:p>
            <a:pPr lvl="1" algn="just">
              <a:buFont typeface="+mj-lt"/>
              <a:buAutoNum type="arabicPeriod"/>
            </a:pPr>
            <a:r>
              <a:rPr lang="tr-TR" sz="1600" dirty="0" smtClean="0"/>
              <a:t>Mantar koklanarak, kötü bir koku olup olmadığı kontrol edilir.</a:t>
            </a:r>
            <a:endParaRPr lang="tr-TR" sz="1600" dirty="0" smtClean="0"/>
          </a:p>
          <a:p>
            <a:pPr lvl="1" algn="just">
              <a:buFont typeface="+mj-lt"/>
              <a:buAutoNum type="arabicPeriod"/>
            </a:pPr>
            <a:r>
              <a:rPr lang="tr-TR" sz="1600" dirty="0" smtClean="0"/>
              <a:t>Şampanya , sipariş eden kişinin veya ev sahibinin bardağına tatması için bir miktar dökülür.</a:t>
            </a:r>
            <a:endParaRPr lang="tr-TR" sz="1600" dirty="0" smtClean="0"/>
          </a:p>
          <a:p>
            <a:pPr lvl="1" algn="just">
              <a:buFont typeface="+mj-lt"/>
              <a:buAutoNum type="arabicPeriod"/>
            </a:pPr>
            <a:r>
              <a:rPr lang="tr-TR" sz="1600" dirty="0" smtClean="0"/>
              <a:t>Şampanyayı tadanın onayını aldıktan sonra, sırayla diğerlerinin bardakları saat yönünde ve sağ taraftan doldurulur. Çoğu kez, gaz nedeniyle bir döküşte bardağı doldurmak mümkün olamayabilir. Önce az miktarda dökülür, köpük indikten sonra tekrar dökülerek tamamlanır.</a:t>
            </a:r>
            <a:endParaRPr lang="tr-TR" sz="1600" dirty="0" smtClean="0"/>
          </a:p>
          <a:p>
            <a:pPr marL="800100" lvl="1" indent="-342900" algn="just">
              <a:buFont typeface="+mj-lt"/>
              <a:buAutoNum type="arabicPeriod"/>
            </a:pPr>
            <a:r>
              <a:rPr lang="tr-TR" sz="1600" dirty="0" smtClean="0"/>
              <a:t>En son olarak, şampanyayı sipariş verenin bardağı da doldurulduktan sonra servis sona erdirilir.</a:t>
            </a:r>
            <a:endParaRPr lang="tr-TR" sz="1600"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emplate>
  <TotalTime>0</TotalTime>
  <Words>24733</Words>
  <Application>WPS Presentation</Application>
  <PresentationFormat>Ekran Gösterisi (4:3)</PresentationFormat>
  <Paragraphs>182</Paragraphs>
  <Slides>19</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19</vt:i4>
      </vt:variant>
    </vt:vector>
  </HeadingPairs>
  <TitlesOfParts>
    <vt:vector size="31" baseType="lpstr">
      <vt:lpstr>Arial</vt:lpstr>
      <vt:lpstr>SimSun</vt:lpstr>
      <vt:lpstr>Wingdings</vt:lpstr>
      <vt:lpstr>Wingdings 2</vt:lpstr>
      <vt:lpstr>Franklin Gothic Book</vt:lpstr>
      <vt:lpstr>Franklin Gothic Medium</vt:lpstr>
      <vt:lpstr>Microsoft YaHei</vt:lpstr>
      <vt:lpstr/>
      <vt:lpstr>Arial Unicode MS</vt:lpstr>
      <vt:lpstr>Calibri</vt:lpstr>
      <vt:lpstr>Lucida Sans Unicode</vt:lpstr>
      <vt:lpstr>Gezinti</vt:lpstr>
      <vt:lpstr>Alkollü içecekler ve servisleri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Alkollü içecekler ve servisleri</dc:title>
  <dc:creator>ramazan</dc:creator>
  <cp:lastModifiedBy>ali</cp:lastModifiedBy>
  <cp:revision>43</cp:revision>
  <dcterms:created xsi:type="dcterms:W3CDTF">2018-01-23T17:04:00Z</dcterms:created>
  <dcterms:modified xsi:type="dcterms:W3CDTF">2018-02-16T13:11:15Z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