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6" r:id="rId3"/>
    <p:sldId id="277" r:id="rId4"/>
    <p:sldId id="280" r:id="rId5"/>
    <p:sldId id="278" r:id="rId6"/>
    <p:sldId id="281" r:id="rId7"/>
    <p:sldId id="282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tr-TR" dirty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8DDBA-7B84-479B-B2C0-FE06D588B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Сочинение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10658-3908-48F1-8041-419E2738F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2228022"/>
          </a:xfrm>
        </p:spPr>
        <p:txBody>
          <a:bodyPr>
            <a:normAutofit/>
          </a:bodyPr>
          <a:lstStyle/>
          <a:p>
            <a:pPr algn="just"/>
            <a:r>
              <a:rPr lang="ru-RU" sz="2200" i="0" u="none" strike="noStrike" baseline="0" dirty="0">
                <a:solidFill>
                  <a:srgbClr val="161616"/>
                </a:solidFill>
                <a:latin typeface="AvantGardeGothicC-Demi"/>
              </a:rPr>
              <a:t>Сочинение — это текст, который Вы создаете для того, чтобы ответить на заданный вопрос, рассказать о том, что Вы знаете, объяснить свою точку зрения и т.д. (и так далее). Слова, выражения, структуру и композицию сочинения Вы определяете сами. При этом необходимо, чтобы языковые и композиционные средства выражения соответствовали теме сочинения.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56798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4F0E-C948-4F02-BBDE-330464234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5435"/>
          </a:xfrm>
        </p:spPr>
        <p:txBody>
          <a:bodyPr>
            <a:normAutofit/>
          </a:bodyPr>
          <a:lstStyle/>
          <a:p>
            <a:r>
              <a:rPr lang="ru-RU" sz="2800" dirty="0"/>
              <a:t>План сочинения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61A84-DA3C-47EE-AE76-6D8984799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08314"/>
            <a:ext cx="9601200" cy="4436165"/>
          </a:xfrm>
        </p:spPr>
        <p:txBody>
          <a:bodyPr>
            <a:normAutofit/>
          </a:bodyPr>
          <a:lstStyle/>
          <a:p>
            <a:pPr algn="just"/>
            <a:r>
              <a:rPr lang="ru-RU" sz="2200" b="1" i="0" dirty="0">
                <a:solidFill>
                  <a:srgbClr val="1B2E51"/>
                </a:solidFill>
                <a:effectLst/>
                <a:latin typeface="AvantGardeGothicC-Demi"/>
              </a:rPr>
              <a:t>Составить план сочинения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AvantGardeGothicC-Demi"/>
              </a:rPr>
              <a:t> — значит разбить его на фрагменты (части текста), мысленно выделив основные этапы пути, по которым будет развиваться ваша мысль. Каждый такой фрагмент — это микротекст, который может быть равен одному абзацу, а может состоять из нескольких. Каждый микротекст будет соответствовать пункту плана. Важно, чтобы он был объединен главной мыслью, имеющей в его границах свое начало, развитие и завершение.</a:t>
            </a:r>
            <a:r>
              <a:rPr lang="tr-TR" sz="2200" b="0" i="0" dirty="0">
                <a:solidFill>
                  <a:srgbClr val="000000"/>
                </a:solidFill>
                <a:effectLst/>
                <a:latin typeface="AvantGardeGothicC-Demi"/>
              </a:rPr>
              <a:t>  </a:t>
            </a:r>
          </a:p>
          <a:p>
            <a:pPr marL="0" indent="0" algn="just">
              <a:buNone/>
            </a:pPr>
            <a:br>
              <a:rPr lang="ru-RU" sz="2200" dirty="0">
                <a:latin typeface="AvantGardeGothicC-Demi"/>
              </a:rPr>
            </a:br>
            <a:endParaRPr lang="en-US" dirty="0">
              <a:latin typeface="AvantGardeGothicC-Demi"/>
            </a:endParaRPr>
          </a:p>
        </p:txBody>
      </p:sp>
    </p:spTree>
    <p:extLst>
      <p:ext uri="{BB962C8B-B14F-4D97-AF65-F5344CB8AC3E}">
        <p14:creationId xmlns:p14="http://schemas.microsoft.com/office/powerpoint/2010/main" val="1609336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4F0E-C948-4F02-BBDE-330464234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5435"/>
          </a:xfrm>
        </p:spPr>
        <p:txBody>
          <a:bodyPr>
            <a:normAutofit/>
          </a:bodyPr>
          <a:lstStyle/>
          <a:p>
            <a:r>
              <a:rPr lang="ru-RU" sz="2800" dirty="0"/>
              <a:t>План сочинения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61A84-DA3C-47EE-AE76-6D8984799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31235"/>
            <a:ext cx="9601200" cy="4436165"/>
          </a:xfrm>
        </p:spPr>
        <p:txBody>
          <a:bodyPr>
            <a:normAutofit/>
          </a:bodyPr>
          <a:lstStyle/>
          <a:p>
            <a:pPr algn="just"/>
            <a:r>
              <a:rPr lang="ru-RU" sz="2200" b="0" i="0" dirty="0">
                <a:solidFill>
                  <a:srgbClr val="000000"/>
                </a:solidFill>
                <a:effectLst/>
                <a:latin typeface="AvantGardeGothicC-Demi"/>
              </a:rPr>
              <a:t>В качестве названия в план выносятся, как правило, не отдельные слова и не предложения, а развернутые словосочетания. Отдельные слова — слишком «узки», конкретны, главную мысль или тему ими передать довольно трудно. Но и сложные предложения не подходят, потому что представляют уже законченную, завершенную мысль. Все, что хотели сказать, — сказано. Именно словосочетание более подходит для плана. Оно представляет собой некое смысловое единство, несущее информацию в свернутом виде. А в самом сочинении эта информация «разворачивается», мысль раскрывается.</a:t>
            </a:r>
            <a:br>
              <a:rPr lang="ru-RU" sz="2200" dirty="0">
                <a:latin typeface="AvantGardeGothicC-Demi"/>
              </a:rPr>
            </a:br>
            <a:r>
              <a:rPr lang="ru-RU" sz="2200" b="0" i="0" dirty="0">
                <a:solidFill>
                  <a:srgbClr val="000000"/>
                </a:solidFill>
                <a:effectLst/>
                <a:latin typeface="AvantGardeGothicC-Demi"/>
              </a:rPr>
              <a:t>Но возможны и формулировки в виде вопросов, на которые в работе даются ответы.</a:t>
            </a:r>
            <a:endParaRPr lang="tr-TR" sz="2200" b="0" i="0" dirty="0">
              <a:solidFill>
                <a:srgbClr val="000000"/>
              </a:solidFill>
              <a:effectLst/>
              <a:latin typeface="AvantGardeGothicC-Demi"/>
            </a:endParaRPr>
          </a:p>
          <a:p>
            <a:pPr marL="0" indent="0" algn="just">
              <a:buNone/>
            </a:pPr>
            <a:br>
              <a:rPr lang="ru-RU" dirty="0">
                <a:latin typeface="AvantGardeGothicC-Demi"/>
              </a:rPr>
            </a:br>
            <a:endParaRPr lang="en-US" dirty="0">
              <a:latin typeface="AvantGardeGothicC-Demi"/>
            </a:endParaRPr>
          </a:p>
        </p:txBody>
      </p:sp>
    </p:spTree>
    <p:extLst>
      <p:ext uri="{BB962C8B-B14F-4D97-AF65-F5344CB8AC3E}">
        <p14:creationId xmlns:p14="http://schemas.microsoft.com/office/powerpoint/2010/main" val="3336963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E5D0C-1BDE-4F37-AF45-0F6A81EF9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705679"/>
          </a:xfrm>
        </p:spPr>
        <p:txBody>
          <a:bodyPr>
            <a:normAutofit fontScale="90000"/>
          </a:bodyPr>
          <a:lstStyle/>
          <a:p>
            <a:r>
              <a:rPr lang="ru-RU" sz="2800" b="1" i="0" dirty="0">
                <a:solidFill>
                  <a:schemeClr val="tx1"/>
                </a:solidFill>
                <a:effectLst/>
                <a:latin typeface="Tahoma" panose="020B0604030504040204" pitchFamily="34" charset="0"/>
              </a:rPr>
              <a:t>Любое сочинение состоит из трех частей.</a:t>
            </a:r>
            <a:br>
              <a:rPr lang="ru-RU" sz="2800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5F352-0DC9-4D36-90E9-397A5780C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3"/>
            <a:ext cx="9601200" cy="41446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vantGardeGothicC-Demi"/>
              </a:rPr>
              <a:t>I. 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AvantGardeGothicC-Demi"/>
              </a:rPr>
              <a:t>Вступление.</a:t>
            </a:r>
            <a:br>
              <a:rPr lang="ru-RU" sz="2200" dirty="0">
                <a:latin typeface="AvantGardeGothicC-Demi"/>
              </a:rPr>
            </a:br>
            <a:r>
              <a:rPr lang="ru-RU" sz="2200" b="0" i="0" dirty="0">
                <a:solidFill>
                  <a:srgbClr val="000000"/>
                </a:solidFill>
                <a:effectLst/>
                <a:latin typeface="AvantGardeGothicC-Demi"/>
              </a:rPr>
              <a:t>II. Основная часть (включающая несколько подпунктов).</a:t>
            </a:r>
            <a:br>
              <a:rPr lang="ru-RU" sz="2200" dirty="0">
                <a:latin typeface="AvantGardeGothicC-Demi"/>
              </a:rPr>
            </a:br>
            <a:r>
              <a:rPr lang="ru-RU" sz="2200" b="0" i="0" dirty="0">
                <a:solidFill>
                  <a:srgbClr val="000000"/>
                </a:solidFill>
                <a:effectLst/>
                <a:latin typeface="AvantGardeGothicC-Demi"/>
              </a:rPr>
              <a:t>III. Заключение.</a:t>
            </a:r>
            <a:br>
              <a:rPr lang="ru-RU" sz="2200" dirty="0">
                <a:latin typeface="AvantGardeGothicC-Demi"/>
              </a:rPr>
            </a:br>
            <a:br>
              <a:rPr lang="ru-RU" sz="2200" dirty="0">
                <a:latin typeface="AvantGardeGothicC-Demi"/>
              </a:rPr>
            </a:br>
            <a:r>
              <a:rPr lang="ru-RU" sz="2200" b="0" i="0" dirty="0">
                <a:solidFill>
                  <a:srgbClr val="000000"/>
                </a:solidFill>
                <a:effectLst/>
                <a:latin typeface="AvantGardeGothicC-Demi"/>
              </a:rPr>
              <a:t>Но сами слова «вступление», «основная часть», «заключение» не являются названиями пунктов плана. Они не должны быть прописаны в плане.</a:t>
            </a:r>
            <a:br>
              <a:rPr lang="ru-RU" sz="2200" dirty="0">
                <a:latin typeface="AvantGardeGothicC-Demi"/>
              </a:rPr>
            </a:br>
            <a:r>
              <a:rPr lang="ru-RU" sz="2200" b="1" i="0" dirty="0">
                <a:solidFill>
                  <a:srgbClr val="1B2E51"/>
                </a:solidFill>
                <a:effectLst/>
                <a:latin typeface="AvantGardeGothicC-Demi"/>
              </a:rPr>
              <a:t>Вступление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AvantGardeGothicC-Demi"/>
              </a:rPr>
              <a:t>, как правило, намечает основную мысль, задает тон всей работе, вводит в круг рассматриваемых проблем.</a:t>
            </a:r>
            <a:br>
              <a:rPr lang="ru-RU" sz="2200" dirty="0">
                <a:latin typeface="AvantGardeGothicC-Demi"/>
              </a:rPr>
            </a:br>
            <a:r>
              <a:rPr lang="ru-RU" sz="2200" b="1" i="0" dirty="0">
                <a:solidFill>
                  <a:srgbClr val="1B2E51"/>
                </a:solidFill>
                <a:effectLst/>
                <a:latin typeface="AvantGardeGothicC-Demi"/>
              </a:rPr>
              <a:t>Основная часть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AvantGardeGothicC-Demi"/>
              </a:rPr>
              <a:t> раскрывает идею сочинения и связанные с ней вопросы, представляет систему доказательств выдвинутых положений.</a:t>
            </a:r>
            <a:br>
              <a:rPr lang="ru-RU" sz="2200" dirty="0">
                <a:latin typeface="AvantGardeGothicC-Demi"/>
              </a:rPr>
            </a:br>
            <a:r>
              <a:rPr lang="ru-RU" sz="2200" b="1" i="0" dirty="0">
                <a:solidFill>
                  <a:srgbClr val="1B2E51"/>
                </a:solidFill>
                <a:effectLst/>
                <a:latin typeface="AvantGardeGothicC-Demi"/>
              </a:rPr>
              <a:t>Заключение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AvantGardeGothicC-Demi"/>
              </a:rPr>
              <a:t> подводит итоги, содержит конечные выводы и оценки.</a:t>
            </a:r>
            <a:br>
              <a:rPr lang="ru-RU" sz="2200" dirty="0">
                <a:latin typeface="AvantGardeGothicC-Demi"/>
              </a:rPr>
            </a:br>
            <a:endParaRPr lang="en-US" sz="2200" dirty="0">
              <a:latin typeface="AvantGardeGothicC-Demi"/>
            </a:endParaRPr>
          </a:p>
        </p:txBody>
      </p:sp>
    </p:spTree>
    <p:extLst>
      <p:ext uri="{BB962C8B-B14F-4D97-AF65-F5344CB8AC3E}">
        <p14:creationId xmlns:p14="http://schemas.microsoft.com/office/powerpoint/2010/main" val="1833344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DCF96-957B-4ED6-96F2-E9AE8E260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22852"/>
            <a:ext cx="9601200" cy="5244548"/>
          </a:xfrm>
        </p:spPr>
        <p:txBody>
          <a:bodyPr>
            <a:normAutofit/>
          </a:bodyPr>
          <a:lstStyle/>
          <a:p>
            <a:pPr algn="just"/>
            <a:r>
              <a:rPr lang="ru-RU" sz="2200" b="0" i="0" dirty="0">
                <a:solidFill>
                  <a:schemeClr val="tx1"/>
                </a:solidFill>
                <a:effectLst/>
                <a:latin typeface="AvantGardeGothicC-Demi"/>
              </a:rPr>
              <a:t>Если сочинение предполагается быть большим по объему, развернутыми в плане могут быть как вступление, так и заключение. Основная часть всегда развернута. И содержит три и более пункта, обозначаемые без скобок арабскими цифрами, после которых ставим точку. Так же могут быть развернутыми и пункты основной части (не менее двух подпунктов), обозначаются буквами, после которых ставим скобку.</a:t>
            </a:r>
            <a:endParaRPr lang="tr-TR" sz="2200" b="0" i="0" dirty="0">
              <a:solidFill>
                <a:schemeClr val="tx1"/>
              </a:solidFill>
              <a:effectLst/>
              <a:latin typeface="AvantGardeGothicC-Demi"/>
            </a:endParaRPr>
          </a:p>
          <a:p>
            <a:pPr marL="0" indent="0" algn="just">
              <a:buNone/>
            </a:pPr>
            <a:endParaRPr lang="tr-TR" sz="2200" dirty="0">
              <a:solidFill>
                <a:schemeClr val="tx1"/>
              </a:solidFill>
              <a:latin typeface="AvantGardeGothicC-Demi"/>
            </a:endParaRPr>
          </a:p>
          <a:p>
            <a:pPr algn="just"/>
            <a:r>
              <a:rPr lang="ru-RU" sz="2200" b="0" i="0" dirty="0">
                <a:solidFill>
                  <a:schemeClr val="tx1"/>
                </a:solidFill>
                <a:effectLst/>
                <a:latin typeface="AvantGardeGothicC-Demi"/>
              </a:rPr>
              <a:t>Сформулировав любую из частей сочинения ставим точку. Следующая часть формулировки пишется с большой буквы. При формулирование пунктов основной части, вступления, заключения (без подпунктов) знаки препинания расставляются так же. Если в пунктах есть подпункты, после формулировки этого пункта ставим двоеточие и пишем формулировку подпунктов с маленькой буквы, закончив ставим точку с запятой. Сформулировав последний подпункт ставим точку, а формулировка следующего пункта, следующей части пишется с большой буквы.</a:t>
            </a:r>
            <a:endParaRPr lang="en-US" sz="2200" dirty="0">
              <a:solidFill>
                <a:schemeClr val="tx1"/>
              </a:solidFill>
              <a:latin typeface="AvantGardeGothicC-Demi"/>
            </a:endParaRPr>
          </a:p>
        </p:txBody>
      </p:sp>
    </p:spTree>
    <p:extLst>
      <p:ext uri="{BB962C8B-B14F-4D97-AF65-F5344CB8AC3E}">
        <p14:creationId xmlns:p14="http://schemas.microsoft.com/office/powerpoint/2010/main" val="3832336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35E1A-9AC9-4893-8792-F6B7633EB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Черновик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9105A-86FA-4ACE-8C65-ED61F98B9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774" y="1484243"/>
            <a:ext cx="9226826" cy="3061253"/>
          </a:xfrm>
        </p:spPr>
        <p:txBody>
          <a:bodyPr>
            <a:normAutofit lnSpcReduction="10000"/>
          </a:bodyPr>
          <a:lstStyle/>
          <a:p>
            <a:pPr algn="just" fontAlgn="base"/>
            <a:r>
              <a:rPr lang="ru-RU" sz="2200" b="0" i="0" dirty="0">
                <a:solidFill>
                  <a:srgbClr val="565656"/>
                </a:solidFill>
                <a:effectLst/>
                <a:latin typeface="AvantGardeGothicC-Demi"/>
              </a:rPr>
              <a:t>Вопрос с выбором темы решён, приступаем к написанию сочинения. Вспоминаем и выписываем на черновик в коротком изложении: слова критиков, даты, имеющие значение для данной темы, цитаты все что приходит вам в голову. Не теряйте время, пишите в сокращении, набрасывайте схемы, записывайте материал в любом виде и последовательности.</a:t>
            </a:r>
          </a:p>
          <a:p>
            <a:pPr algn="just" fontAlgn="base"/>
            <a:r>
              <a:rPr lang="ru-RU" sz="2200" b="0" i="0" dirty="0">
                <a:solidFill>
                  <a:srgbClr val="565656"/>
                </a:solidFill>
                <a:effectLst/>
                <a:latin typeface="AvantGardeGothicC-Demi"/>
              </a:rPr>
              <a:t>После того как вы вспомнили и записали нужный материал, строим из него логическую цепочку. Обозначая для себя, что будет основной частью сочинения, а что вспомогательным материалом.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56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http://rosental-book.ru/styli_xlii.html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226</TotalTime>
  <Words>687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AvantGardeGothicC-Demi</vt:lpstr>
      <vt:lpstr>Franklin Gothic Book</vt:lpstr>
      <vt:lpstr>Tahoma</vt:lpstr>
      <vt:lpstr>Crop</vt:lpstr>
      <vt:lpstr>Сочинение</vt:lpstr>
      <vt:lpstr>Сочинение</vt:lpstr>
      <vt:lpstr>План сочинения </vt:lpstr>
      <vt:lpstr>План сочинения </vt:lpstr>
      <vt:lpstr>Любое сочинение состоит из трех частей. </vt:lpstr>
      <vt:lpstr>PowerPoint Presentation</vt:lpstr>
      <vt:lpstr>Черновик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45</cp:revision>
  <dcterms:created xsi:type="dcterms:W3CDTF">2020-03-24T19:20:49Z</dcterms:created>
  <dcterms:modified xsi:type="dcterms:W3CDTF">2020-05-27T18:41:03Z</dcterms:modified>
</cp:coreProperties>
</file>