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78"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6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7D3F9-0832-4C27-9F35-2C1C71A84D70}" type="datetimeFigureOut">
              <a:rPr lang="tr-TR" smtClean="0"/>
              <a:pPr/>
              <a:t>12.05.2019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56A5BA-5C7B-4DC2-A630-9B368BA287E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9656A5BA-5C7B-4DC2-A630-9B368BA287EC}" type="slidenum">
              <a:rPr lang="tr-TR" smtClean="0"/>
              <a:pPr/>
              <a:t>10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1845202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3503262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241834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741332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317717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239242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705665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299847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1023323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131567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44C854F-C900-4AE6-B7C1-6C625590FD00}" type="datetimeFigureOut">
              <a:rPr lang="tr-TR" smtClean="0"/>
              <a:pPr/>
              <a:t>12.05.2019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A14725-7F74-47DB-B6B0-4D2C98C06DAD}" type="slidenum">
              <a:rPr lang="tr-TR" smtClean="0"/>
              <a:pPr/>
              <a:t>‹#›</a:t>
            </a:fld>
            <a:endParaRPr lang="tr-TR"/>
          </a:p>
        </p:txBody>
      </p:sp>
    </p:spTree>
    <p:extLst>
      <p:ext uri="{BB962C8B-B14F-4D97-AF65-F5344CB8AC3E}">
        <p14:creationId xmlns:p14="http://schemas.microsoft.com/office/powerpoint/2010/main" val="14026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44C854F-C900-4AE6-B7C1-6C625590FD00}" type="datetimeFigureOut">
              <a:rPr lang="tr-TR" smtClean="0"/>
              <a:pPr/>
              <a:t>12.05.2019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6A14725-7F74-47DB-B6B0-4D2C98C06DAD}" type="slidenum">
              <a:rPr lang="tr-TR" smtClean="0"/>
              <a:pPr/>
              <a:t>‹#›</a:t>
            </a:fld>
            <a:endParaRPr lang="tr-TR"/>
          </a:p>
        </p:txBody>
      </p:sp>
    </p:spTree>
    <p:extLst>
      <p:ext uri="{BB962C8B-B14F-4D97-AF65-F5344CB8AC3E}">
        <p14:creationId xmlns:p14="http://schemas.microsoft.com/office/powerpoint/2010/main" val="9536805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Dağıtım</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Bağımsız Dağıtım Kanalları</a:t>
            </a:r>
            <a:endParaRPr lang="tr-TR" dirty="0"/>
          </a:p>
        </p:txBody>
      </p:sp>
      <p:sp>
        <p:nvSpPr>
          <p:cNvPr id="3" name="2 İçerik Yer Tutucusu"/>
          <p:cNvSpPr>
            <a:spLocks noGrp="1"/>
          </p:cNvSpPr>
          <p:nvPr>
            <p:ph idx="1"/>
          </p:nvPr>
        </p:nvSpPr>
        <p:spPr/>
        <p:txBody>
          <a:bodyPr/>
          <a:lstStyle/>
          <a:p>
            <a:r>
              <a:rPr lang="tr-TR" dirty="0" smtClean="0"/>
              <a:t>Geleneksel  dağıtım kanalları adı da verilen bağımsız dağıtım kanallarında birbirinden ayrılmış üreticiler, toptancılar ve perakendeciler bulunur.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Dikey Pazarlama Sistemleri</a:t>
            </a:r>
            <a:endParaRPr lang="tr-TR" dirty="0"/>
          </a:p>
        </p:txBody>
      </p:sp>
      <p:sp>
        <p:nvSpPr>
          <p:cNvPr id="3" name="2 İçerik Yer Tutucusu"/>
          <p:cNvSpPr>
            <a:spLocks noGrp="1"/>
          </p:cNvSpPr>
          <p:nvPr>
            <p:ph idx="1"/>
          </p:nvPr>
        </p:nvSpPr>
        <p:spPr/>
        <p:txBody>
          <a:bodyPr/>
          <a:lstStyle/>
          <a:p>
            <a:r>
              <a:rPr lang="tr-TR" dirty="0" smtClean="0"/>
              <a:t>Dikey pazarlama sistemleri geleneksel dağıtım kanallarıyla rekabet edebilmek ve büyüklükleri, pazarlık güçleri aynı hizmetin kanalın değişik aşamalarında tekrarının önlenmesi gibi olumlu yönleriyle ortaya çıkacak artırımlardan yararlanmak üzere kurulmuştur.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Dikey Pazarlama Sistemleri</a:t>
            </a:r>
            <a:endParaRPr lang="tr-TR" dirty="0"/>
          </a:p>
        </p:txBody>
      </p:sp>
      <p:sp>
        <p:nvSpPr>
          <p:cNvPr id="3" name="2 İçerik Yer Tutucusu"/>
          <p:cNvSpPr>
            <a:spLocks noGrp="1"/>
          </p:cNvSpPr>
          <p:nvPr>
            <p:ph idx="1"/>
          </p:nvPr>
        </p:nvSpPr>
        <p:spPr/>
        <p:txBody>
          <a:bodyPr/>
          <a:lstStyle/>
          <a:p>
            <a:r>
              <a:rPr lang="tr-TR" dirty="0" smtClean="0"/>
              <a:t>Yasal Bütünleşme  Sistemi</a:t>
            </a:r>
          </a:p>
          <a:p>
            <a:r>
              <a:rPr lang="tr-TR" dirty="0" smtClean="0"/>
              <a:t>İdari Bütünleşme Sistemi</a:t>
            </a:r>
          </a:p>
          <a:p>
            <a:r>
              <a:rPr lang="tr-TR" dirty="0" smtClean="0"/>
              <a:t>Sözleşmeye Dayalı Dikey Pazarlama Sistemi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Yasal Bütünleşme Sistemi</a:t>
            </a:r>
            <a:endParaRPr lang="tr-TR" dirty="0"/>
          </a:p>
        </p:txBody>
      </p:sp>
      <p:sp>
        <p:nvSpPr>
          <p:cNvPr id="3" name="2 İçerik Yer Tutucusu"/>
          <p:cNvSpPr>
            <a:spLocks noGrp="1"/>
          </p:cNvSpPr>
          <p:nvPr>
            <p:ph idx="1"/>
          </p:nvPr>
        </p:nvSpPr>
        <p:spPr/>
        <p:txBody>
          <a:bodyPr/>
          <a:lstStyle/>
          <a:p>
            <a:r>
              <a:rPr lang="tr-TR" dirty="0" smtClean="0"/>
              <a:t>Dağıtım kanalında birbirini izleyen aşamalardan birkaçında yer alan işletmelerin yasal olarak aynı üyelik altında bulunmasıyla oluşmaktadır. Yani kanalın herhangi bir aşamasında yer alan işletme, diğer aşamalardaki işletmeleri ya satın alarak ya da kurarak yasal bakımdan bütünleştirmeyi oluşturur.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İdari Bütünleşme Sistemi</a:t>
            </a:r>
            <a:endParaRPr lang="tr-TR" dirty="0"/>
          </a:p>
        </p:txBody>
      </p:sp>
      <p:sp>
        <p:nvSpPr>
          <p:cNvPr id="3" name="2 İçerik Yer Tutucusu"/>
          <p:cNvSpPr>
            <a:spLocks noGrp="1"/>
          </p:cNvSpPr>
          <p:nvPr>
            <p:ph idx="1"/>
          </p:nvPr>
        </p:nvSpPr>
        <p:spPr/>
        <p:txBody>
          <a:bodyPr/>
          <a:lstStyle/>
          <a:p>
            <a:r>
              <a:rPr lang="tr-TR" dirty="0" smtClean="0"/>
              <a:t>Bu sistemde yasal bütünleşmede olduğu gibi sermaye katılımı söz konusu değildir. Kanalı oluşturan dağıtım organlarının çabalarının, koordinasyon ve denetimi, ekonomik bakımdan güçlü bir veya birkaç kanal üyesi tarafından gerçekleştirilmeye çalışılır.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Sözleşmeye Dayalı Dikey Pazarlama Sistemleri</a:t>
            </a:r>
            <a:endParaRPr lang="tr-TR" dirty="0"/>
          </a:p>
        </p:txBody>
      </p:sp>
      <p:sp>
        <p:nvSpPr>
          <p:cNvPr id="3" name="2 İçerik Yer Tutucusu"/>
          <p:cNvSpPr>
            <a:spLocks noGrp="1"/>
          </p:cNvSpPr>
          <p:nvPr>
            <p:ph idx="1"/>
          </p:nvPr>
        </p:nvSpPr>
        <p:spPr/>
        <p:txBody>
          <a:bodyPr>
            <a:normAutofit/>
          </a:bodyPr>
          <a:lstStyle/>
          <a:p>
            <a:r>
              <a:rPr lang="tr-TR" dirty="0" smtClean="0"/>
              <a:t>Bu sistemde bağımsız kanal üyelerinin belirli konularda sözleşmeye dayalı işbirliğine girmeleri söz konusudur. Ana amaç diğer pazarlama sistemleri karşısında rekabet gücünü koruyabilmektir. </a:t>
            </a:r>
          </a:p>
          <a:p>
            <a:pPr lvl="1"/>
            <a:r>
              <a:rPr lang="tr-TR" dirty="0" smtClean="0"/>
              <a:t>Toptancıların Kurduğu Gönüllü Zincirler</a:t>
            </a:r>
          </a:p>
          <a:p>
            <a:pPr lvl="1"/>
            <a:r>
              <a:rPr lang="tr-TR" dirty="0" smtClean="0"/>
              <a:t>Perakendecilerin Gönüllü İşbirliğine Dayalı Sözleşmeli Dikey Pazarlama Sistemleri</a:t>
            </a:r>
          </a:p>
          <a:p>
            <a:pPr lvl="1"/>
            <a:r>
              <a:rPr lang="tr-TR" dirty="0" err="1" smtClean="0"/>
              <a:t>Franchising</a:t>
            </a:r>
            <a:r>
              <a:rPr lang="tr-TR" dirty="0" smtClean="0"/>
              <a:t> Örgütleri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Toptancının Kurduğu Gönüllü Zincirler</a:t>
            </a:r>
            <a:endParaRPr lang="tr-TR" dirty="0"/>
          </a:p>
        </p:txBody>
      </p:sp>
      <p:sp>
        <p:nvSpPr>
          <p:cNvPr id="3" name="2 İçerik Yer Tutucusu"/>
          <p:cNvSpPr>
            <a:spLocks noGrp="1"/>
          </p:cNvSpPr>
          <p:nvPr>
            <p:ph idx="1"/>
          </p:nvPr>
        </p:nvSpPr>
        <p:spPr/>
        <p:txBody>
          <a:bodyPr/>
          <a:lstStyle/>
          <a:p>
            <a:r>
              <a:rPr lang="tr-TR" dirty="0" smtClean="0"/>
              <a:t>Toptancıyı ortadan kaldırmaya yönelik, bütünleşmiş pazarlama sistemlerine karşı pazarda varlıklarını sürdürebilecek bir satış hacmini sağlamayı amaçlayan toptancıların öncülüğünde bağımsız perakendecilerin bir şemsiye altında toplanmasıyla yaratılmış  bir sistemdir.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58204" cy="1368412"/>
          </a:xfrm>
        </p:spPr>
        <p:txBody>
          <a:bodyPr>
            <a:normAutofit/>
          </a:bodyPr>
          <a:lstStyle/>
          <a:p>
            <a:r>
              <a:rPr lang="tr-TR" dirty="0" smtClean="0"/>
              <a:t>Perakendecilerin Gönüllü İşbirliğine Dayalı Sözleşmeli Dikey Pazarlama Sistemleri</a:t>
            </a:r>
            <a:endParaRPr lang="tr-TR" dirty="0"/>
          </a:p>
        </p:txBody>
      </p:sp>
      <p:sp>
        <p:nvSpPr>
          <p:cNvPr id="3" name="2 İçerik Yer Tutucusu"/>
          <p:cNvSpPr>
            <a:spLocks noGrp="1"/>
          </p:cNvSpPr>
          <p:nvPr>
            <p:ph idx="1"/>
          </p:nvPr>
        </p:nvSpPr>
        <p:spPr>
          <a:xfrm>
            <a:off x="571472" y="1857364"/>
            <a:ext cx="8115328" cy="4268799"/>
          </a:xfrm>
        </p:spPr>
        <p:txBody>
          <a:bodyPr/>
          <a:lstStyle/>
          <a:p>
            <a:r>
              <a:rPr lang="tr-TR" dirty="0" smtClean="0"/>
              <a:t>Bir grup perakendecinin rekabet güçlerini arttırabilmek için bir araya gelerek oluşturdukları bir sistemdir.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Francihising</a:t>
            </a:r>
            <a:r>
              <a:rPr lang="tr-TR" dirty="0" smtClean="0"/>
              <a:t> Örgütleri</a:t>
            </a:r>
            <a:endParaRPr lang="tr-TR" dirty="0"/>
          </a:p>
        </p:txBody>
      </p:sp>
      <p:sp>
        <p:nvSpPr>
          <p:cNvPr id="3" name="2 İçerik Yer Tutucusu"/>
          <p:cNvSpPr>
            <a:spLocks noGrp="1"/>
          </p:cNvSpPr>
          <p:nvPr>
            <p:ph idx="1"/>
          </p:nvPr>
        </p:nvSpPr>
        <p:spPr/>
        <p:txBody>
          <a:bodyPr/>
          <a:lstStyle/>
          <a:p>
            <a:r>
              <a:rPr lang="tr-TR" dirty="0" smtClean="0"/>
              <a:t>Örgütü yöneten bir lider tarafından üye olmak isteyenlere belirli bir işi  yapabilme hakkını sağlayan özel iznin verildiği, izinle birlikte bir çok konuda yardımın da üstlenildiği, bunlara karşılık üyenin lidere bir ödeme yaptığı sözleşmeye dayalı sürekli bir işbirliğidir.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Bütünleşmenin Yönüne Göre Dağıtım Kanalları</a:t>
            </a:r>
            <a:endParaRPr lang="tr-TR" dirty="0"/>
          </a:p>
        </p:txBody>
      </p:sp>
      <p:sp>
        <p:nvSpPr>
          <p:cNvPr id="3" name="2 İçerik Yer Tutucusu"/>
          <p:cNvSpPr>
            <a:spLocks noGrp="1"/>
          </p:cNvSpPr>
          <p:nvPr>
            <p:ph idx="1"/>
          </p:nvPr>
        </p:nvSpPr>
        <p:spPr/>
        <p:txBody>
          <a:bodyPr/>
          <a:lstStyle/>
          <a:p>
            <a:r>
              <a:rPr lang="tr-TR" dirty="0" smtClean="0"/>
              <a:t>Dikey Bütünleşme</a:t>
            </a:r>
          </a:p>
          <a:p>
            <a:r>
              <a:rPr lang="tr-TR" dirty="0" smtClean="0"/>
              <a:t>Yatay Bütünleşme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Dağıtım</a:t>
            </a:r>
            <a:endParaRPr lang="tr-TR" dirty="0"/>
          </a:p>
        </p:txBody>
      </p:sp>
      <p:sp>
        <p:nvSpPr>
          <p:cNvPr id="3" name="2 İçerik Yer Tutucusu"/>
          <p:cNvSpPr>
            <a:spLocks noGrp="1"/>
          </p:cNvSpPr>
          <p:nvPr>
            <p:ph idx="1"/>
          </p:nvPr>
        </p:nvSpPr>
        <p:spPr/>
        <p:txBody>
          <a:bodyPr/>
          <a:lstStyle/>
          <a:p>
            <a:r>
              <a:rPr lang="tr-TR" dirty="0" smtClean="0"/>
              <a:t>Bir mal veya hizmetin satış birimlerine ulaşmasından tüketici ve kullanıcıların eline geçinceye kadar yapılan işlem ve faaliyetler bütünüdür.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Dikey Bütünleşme</a:t>
            </a:r>
            <a:endParaRPr lang="tr-TR" dirty="0"/>
          </a:p>
        </p:txBody>
      </p:sp>
      <p:sp>
        <p:nvSpPr>
          <p:cNvPr id="3" name="2 İçerik Yer Tutucusu"/>
          <p:cNvSpPr>
            <a:spLocks noGrp="1"/>
          </p:cNvSpPr>
          <p:nvPr>
            <p:ph idx="1"/>
          </p:nvPr>
        </p:nvSpPr>
        <p:spPr/>
        <p:txBody>
          <a:bodyPr/>
          <a:lstStyle/>
          <a:p>
            <a:r>
              <a:rPr lang="tr-TR" dirty="0" smtClean="0"/>
              <a:t>Bir kanal düzeyinde yer alan bir üyenin kendisinden önce veya sonraki düzeyde yer alan kanal üyelerini yönetim ve denetimi altına almış olmasıyla gerçekleşmektedir.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Yatay Bütünleşme</a:t>
            </a:r>
            <a:endParaRPr lang="tr-TR" dirty="0"/>
          </a:p>
        </p:txBody>
      </p:sp>
      <p:sp>
        <p:nvSpPr>
          <p:cNvPr id="3" name="2 İçerik Yer Tutucusu"/>
          <p:cNvSpPr>
            <a:spLocks noGrp="1"/>
          </p:cNvSpPr>
          <p:nvPr>
            <p:ph idx="1"/>
          </p:nvPr>
        </p:nvSpPr>
        <p:spPr/>
        <p:txBody>
          <a:bodyPr/>
          <a:lstStyle/>
          <a:p>
            <a:r>
              <a:rPr lang="tr-TR" dirty="0" smtClean="0"/>
              <a:t>Yatay bütünleşme aynı dağıtım aşamasındaki birden çok benzeri kuruluşun bir araya gelmesiyle oluşmaktadır.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Dağıtım Stratejileri</a:t>
            </a:r>
            <a:endParaRPr lang="tr-TR" dirty="0"/>
          </a:p>
        </p:txBody>
      </p:sp>
      <p:sp>
        <p:nvSpPr>
          <p:cNvPr id="3" name="2 İçerik Yer Tutucusu"/>
          <p:cNvSpPr>
            <a:spLocks noGrp="1"/>
          </p:cNvSpPr>
          <p:nvPr>
            <p:ph idx="1"/>
          </p:nvPr>
        </p:nvSpPr>
        <p:spPr/>
        <p:txBody>
          <a:bodyPr/>
          <a:lstStyle/>
          <a:p>
            <a:r>
              <a:rPr lang="tr-TR" dirty="0" smtClean="0"/>
              <a:t>Yoğun Dağıtım</a:t>
            </a:r>
          </a:p>
          <a:p>
            <a:r>
              <a:rPr lang="tr-TR" dirty="0" smtClean="0"/>
              <a:t>Seçimlik Dağıtım</a:t>
            </a:r>
          </a:p>
          <a:p>
            <a:r>
              <a:rPr lang="tr-TR" dirty="0" smtClean="0"/>
              <a:t>Sınırlı Dağıtım</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Yoğun Dağıtım</a:t>
            </a:r>
            <a:endParaRPr lang="tr-TR" dirty="0"/>
          </a:p>
        </p:txBody>
      </p:sp>
      <p:sp>
        <p:nvSpPr>
          <p:cNvPr id="3" name="2 İçerik Yer Tutucusu"/>
          <p:cNvSpPr>
            <a:spLocks noGrp="1"/>
          </p:cNvSpPr>
          <p:nvPr>
            <p:ph idx="1"/>
          </p:nvPr>
        </p:nvSpPr>
        <p:spPr/>
        <p:txBody>
          <a:bodyPr>
            <a:normAutofit/>
          </a:bodyPr>
          <a:lstStyle/>
          <a:p>
            <a:r>
              <a:rPr lang="tr-TR" dirty="0" smtClean="0"/>
              <a:t>Mümkün olduğunca çok perakendeciye tüm coğrafi alanları kapsayacak biçimde, malların ulaştırılmasına dayalıdır. Özellikle kolayda mallar ve hammaddeler bu şekilde dağıtılır. </a:t>
            </a:r>
          </a:p>
          <a:p>
            <a:pPr lvl="1"/>
            <a:r>
              <a:rPr lang="tr-TR" dirty="0" smtClean="0"/>
              <a:t>Dağıtım maliyetleri yüksektir.</a:t>
            </a:r>
          </a:p>
          <a:p>
            <a:pPr lvl="1"/>
            <a:r>
              <a:rPr lang="tr-TR" dirty="0" smtClean="0"/>
              <a:t>Üreticinin kontrolü kaybetme olasılığı yüksektir.</a:t>
            </a:r>
          </a:p>
          <a:p>
            <a:pPr lvl="1"/>
            <a:r>
              <a:rPr lang="tr-TR" dirty="0" smtClean="0"/>
              <a:t>Marka imajını geliştirmek güçtür. </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Seçimlik Dağıtım</a:t>
            </a:r>
            <a:endParaRPr lang="tr-TR" dirty="0"/>
          </a:p>
        </p:txBody>
      </p:sp>
      <p:sp>
        <p:nvSpPr>
          <p:cNvPr id="3" name="2 İçerik Yer Tutucusu"/>
          <p:cNvSpPr>
            <a:spLocks noGrp="1"/>
          </p:cNvSpPr>
          <p:nvPr>
            <p:ph idx="1"/>
          </p:nvPr>
        </p:nvSpPr>
        <p:spPr/>
        <p:txBody>
          <a:bodyPr/>
          <a:lstStyle/>
          <a:p>
            <a:r>
              <a:rPr lang="tr-TR" dirty="0" smtClean="0"/>
              <a:t>Üreticinin bazı kanallardan ve bazı kanallardaki bazı kurumlardan kaçındıkları ve özellikle beğenmeli mallar için kullanılan bir dağıtım sistemidir. </a:t>
            </a:r>
          </a:p>
          <a:p>
            <a:pPr lvl="1">
              <a:buNone/>
            </a:pP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Sınırlı Dağıtım</a:t>
            </a:r>
            <a:endParaRPr lang="tr-TR" dirty="0"/>
          </a:p>
        </p:txBody>
      </p:sp>
      <p:sp>
        <p:nvSpPr>
          <p:cNvPr id="3" name="2 İçerik Yer Tutucusu"/>
          <p:cNvSpPr>
            <a:spLocks noGrp="1"/>
          </p:cNvSpPr>
          <p:nvPr>
            <p:ph idx="1"/>
          </p:nvPr>
        </p:nvSpPr>
        <p:spPr/>
        <p:txBody>
          <a:bodyPr/>
          <a:lstStyle/>
          <a:p>
            <a:r>
              <a:rPr lang="tr-TR" dirty="0" smtClean="0"/>
              <a:t>Üretici firmanın ürünü farklı kılmak, ürün kalitesi ve hizmet kalitesi imajı yaratmak ya da mevcut imajını korumak ve güçlendirmek amacıyla başvurduğu bir dağıtım stratejisidir. </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Dağıtım Kanalının Yapısını Etkileyen Etmenler</a:t>
            </a:r>
            <a:endParaRPr lang="tr-TR" dirty="0"/>
          </a:p>
        </p:txBody>
      </p:sp>
      <p:sp>
        <p:nvSpPr>
          <p:cNvPr id="3" name="2 İçerik Yer Tutucusu"/>
          <p:cNvSpPr>
            <a:spLocks noGrp="1"/>
          </p:cNvSpPr>
          <p:nvPr>
            <p:ph idx="1"/>
          </p:nvPr>
        </p:nvSpPr>
        <p:spPr/>
        <p:txBody>
          <a:bodyPr/>
          <a:lstStyle/>
          <a:p>
            <a:r>
              <a:rPr lang="tr-TR" dirty="0" smtClean="0"/>
              <a:t>Malla ilgili etmenler</a:t>
            </a:r>
          </a:p>
          <a:p>
            <a:r>
              <a:rPr lang="tr-TR" dirty="0" smtClean="0"/>
              <a:t>Pazarın yapısıyla ilgili etmenler</a:t>
            </a:r>
          </a:p>
          <a:p>
            <a:r>
              <a:rPr lang="tr-TR" dirty="0" smtClean="0"/>
              <a:t>İşletme ile ilgili etmenler</a:t>
            </a:r>
          </a:p>
          <a:p>
            <a:r>
              <a:rPr lang="tr-TR" dirty="0" smtClean="0"/>
              <a:t>Aracılarla ilgili etmenler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Malla İlgili Etmenler</a:t>
            </a:r>
            <a:endParaRPr lang="tr-TR" dirty="0"/>
          </a:p>
        </p:txBody>
      </p:sp>
      <p:sp>
        <p:nvSpPr>
          <p:cNvPr id="3" name="2 İçerik Yer Tutucusu"/>
          <p:cNvSpPr>
            <a:spLocks noGrp="1"/>
          </p:cNvSpPr>
          <p:nvPr>
            <p:ph idx="1"/>
          </p:nvPr>
        </p:nvSpPr>
        <p:spPr/>
        <p:txBody>
          <a:bodyPr/>
          <a:lstStyle/>
          <a:p>
            <a:r>
              <a:rPr lang="tr-TR" dirty="0" smtClean="0"/>
              <a:t>Malın Birim Değeri</a:t>
            </a:r>
          </a:p>
          <a:p>
            <a:r>
              <a:rPr lang="tr-TR" dirty="0" smtClean="0"/>
              <a:t>Malın Biçimi</a:t>
            </a:r>
          </a:p>
          <a:p>
            <a:r>
              <a:rPr lang="tr-TR" dirty="0" smtClean="0"/>
              <a:t>Malın Satış Sonrası Hizmet Gereksinimleri</a:t>
            </a:r>
          </a:p>
          <a:p>
            <a:r>
              <a:rPr lang="tr-TR" dirty="0" smtClean="0"/>
              <a:t>Malın Standart Olması</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Pazarın Yapısıyla İlgili Etmenler</a:t>
            </a:r>
            <a:endParaRPr lang="tr-TR" dirty="0"/>
          </a:p>
        </p:txBody>
      </p:sp>
      <p:sp>
        <p:nvSpPr>
          <p:cNvPr id="3" name="2 İçerik Yer Tutucusu"/>
          <p:cNvSpPr>
            <a:spLocks noGrp="1"/>
          </p:cNvSpPr>
          <p:nvPr>
            <p:ph idx="1"/>
          </p:nvPr>
        </p:nvSpPr>
        <p:spPr/>
        <p:txBody>
          <a:bodyPr/>
          <a:lstStyle/>
          <a:p>
            <a:r>
              <a:rPr lang="tr-TR" dirty="0" smtClean="0"/>
              <a:t>Tüketicilerin Sayısı ve Coğrafi Dağılım</a:t>
            </a:r>
          </a:p>
          <a:p>
            <a:r>
              <a:rPr lang="tr-TR" dirty="0" smtClean="0"/>
              <a:t>Tüketici Davranışları</a:t>
            </a:r>
          </a:p>
          <a:p>
            <a:r>
              <a:rPr lang="tr-TR" dirty="0" smtClean="0"/>
              <a:t>Rekabetin Durumu </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İşletmeyle İlgili Etmenler</a:t>
            </a:r>
            <a:endParaRPr lang="tr-TR" dirty="0"/>
          </a:p>
        </p:txBody>
      </p:sp>
      <p:sp>
        <p:nvSpPr>
          <p:cNvPr id="3" name="2 İçerik Yer Tutucusu"/>
          <p:cNvSpPr>
            <a:spLocks noGrp="1"/>
          </p:cNvSpPr>
          <p:nvPr>
            <p:ph idx="1"/>
          </p:nvPr>
        </p:nvSpPr>
        <p:spPr/>
        <p:txBody>
          <a:bodyPr/>
          <a:lstStyle/>
          <a:p>
            <a:r>
              <a:rPr lang="tr-TR" dirty="0" smtClean="0"/>
              <a:t>İşletmenin Finansal Gücü</a:t>
            </a:r>
          </a:p>
          <a:p>
            <a:r>
              <a:rPr lang="tr-TR" dirty="0" smtClean="0"/>
              <a:t>İşletmenin Pazardaki Görümünü</a:t>
            </a:r>
          </a:p>
          <a:p>
            <a:r>
              <a:rPr lang="tr-TR" dirty="0" smtClean="0"/>
              <a:t>İşletmenin Pazarlama Hedefi</a:t>
            </a:r>
          </a:p>
          <a:p>
            <a:r>
              <a:rPr lang="tr-TR" dirty="0" smtClean="0"/>
              <a:t>İşletmenin Ürettiği Mal Miktarı ve Çeşidi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Dağıtım Kanalları</a:t>
            </a:r>
            <a:endParaRPr lang="tr-TR" dirty="0"/>
          </a:p>
        </p:txBody>
      </p:sp>
      <p:sp>
        <p:nvSpPr>
          <p:cNvPr id="3" name="2 İçerik Yer Tutucusu"/>
          <p:cNvSpPr>
            <a:spLocks noGrp="1"/>
          </p:cNvSpPr>
          <p:nvPr>
            <p:ph idx="1"/>
          </p:nvPr>
        </p:nvSpPr>
        <p:spPr/>
        <p:txBody>
          <a:bodyPr/>
          <a:lstStyle/>
          <a:p>
            <a:r>
              <a:rPr lang="tr-TR" dirty="0" smtClean="0"/>
              <a:t>Bir mal veya hizmetin üreticiden tüketiciye doğru hareketinde izlediği yoldur.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Aracılarla İlgili Etmenler</a:t>
            </a:r>
            <a:endParaRPr lang="tr-TR" dirty="0"/>
          </a:p>
        </p:txBody>
      </p:sp>
      <p:sp>
        <p:nvSpPr>
          <p:cNvPr id="3" name="2 İçerik Yer Tutucusu"/>
          <p:cNvSpPr>
            <a:spLocks noGrp="1"/>
          </p:cNvSpPr>
          <p:nvPr>
            <p:ph idx="1"/>
          </p:nvPr>
        </p:nvSpPr>
        <p:spPr/>
        <p:txBody>
          <a:bodyPr/>
          <a:lstStyle/>
          <a:p>
            <a:r>
              <a:rPr lang="tr-TR" dirty="0" smtClean="0"/>
              <a:t>Aracıların Sağladığı Hizmet Düzeyi</a:t>
            </a:r>
          </a:p>
          <a:p>
            <a:r>
              <a:rPr lang="tr-TR" dirty="0" smtClean="0"/>
              <a:t>İşletme İstemlerine Uygun Aracıların Bulunup Bulunmaması</a:t>
            </a:r>
          </a:p>
          <a:p>
            <a:r>
              <a:rPr lang="tr-TR" dirty="0" smtClean="0"/>
              <a:t>Aracıların Üreticilerin Politikalarına Uyabilme Dereceleri</a:t>
            </a:r>
          </a:p>
          <a:p>
            <a:r>
              <a:rPr lang="tr-TR" dirty="0" smtClean="0"/>
              <a:t>Maliyet</a:t>
            </a:r>
          </a:p>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Fiziksel Dağıtım</a:t>
            </a:r>
            <a:endParaRPr lang="tr-TR" dirty="0"/>
          </a:p>
        </p:txBody>
      </p:sp>
      <p:sp>
        <p:nvSpPr>
          <p:cNvPr id="3" name="2 İçerik Yer Tutucusu"/>
          <p:cNvSpPr>
            <a:spLocks noGrp="1"/>
          </p:cNvSpPr>
          <p:nvPr>
            <p:ph idx="1"/>
          </p:nvPr>
        </p:nvSpPr>
        <p:spPr/>
        <p:txBody>
          <a:bodyPr/>
          <a:lstStyle/>
          <a:p>
            <a:r>
              <a:rPr lang="tr-TR" dirty="0" smtClean="0"/>
              <a:t>Fiziksel  dağıtım, bitmiş malların üreticiden tüketiciye ve hammaddelerin arz yerinden üreticiye doğru akışını kapsar. Taşımanın yanında yükleme, boşaltma, depolama, stok kontrolü, koruyucu ambalajlama </a:t>
            </a:r>
            <a:r>
              <a:rPr lang="tr-TR" smtClean="0"/>
              <a:t>gibi işlevleri de içerir. </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Dağıtım Kanalları Sistemindeki Kurumlar</a:t>
            </a:r>
            <a:endParaRPr lang="tr-TR" dirty="0"/>
          </a:p>
        </p:txBody>
      </p:sp>
      <p:sp>
        <p:nvSpPr>
          <p:cNvPr id="3" name="2 İçerik Yer Tutucusu"/>
          <p:cNvSpPr>
            <a:spLocks noGrp="1"/>
          </p:cNvSpPr>
          <p:nvPr>
            <p:ph idx="1"/>
          </p:nvPr>
        </p:nvSpPr>
        <p:spPr/>
        <p:txBody>
          <a:bodyPr/>
          <a:lstStyle/>
          <a:p>
            <a:r>
              <a:rPr lang="tr-TR" dirty="0" smtClean="0"/>
              <a:t>Üreticiler</a:t>
            </a:r>
          </a:p>
          <a:p>
            <a:r>
              <a:rPr lang="tr-TR" dirty="0" smtClean="0"/>
              <a:t>Toptancılar</a:t>
            </a:r>
          </a:p>
          <a:p>
            <a:r>
              <a:rPr lang="tr-TR" dirty="0" smtClean="0"/>
              <a:t>Perakendeciler</a:t>
            </a:r>
          </a:p>
          <a:p>
            <a:pPr>
              <a:buNone/>
            </a:pP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Toptancılık</a:t>
            </a:r>
            <a:endParaRPr lang="tr-TR" dirty="0"/>
          </a:p>
        </p:txBody>
      </p:sp>
      <p:sp>
        <p:nvSpPr>
          <p:cNvPr id="3" name="2 İçerik Yer Tutucusu"/>
          <p:cNvSpPr>
            <a:spLocks noGrp="1"/>
          </p:cNvSpPr>
          <p:nvPr>
            <p:ph idx="1"/>
          </p:nvPr>
        </p:nvSpPr>
        <p:spPr/>
        <p:txBody>
          <a:bodyPr/>
          <a:lstStyle/>
          <a:p>
            <a:r>
              <a:rPr lang="tr-TR" dirty="0" smtClean="0"/>
              <a:t>Perakende satış yapmamak koşuluyla sürekli ve büyük miktarda ürün satın alma, stoklama ve profesyonel kullanıcıların tedarik ihtiyaçlarını düzenli bir şekilde üstlenme işlemidir. </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Toptancılığın Üreticiye Sağladığı Yararlar</a:t>
            </a:r>
            <a:endParaRPr lang="tr-TR" dirty="0"/>
          </a:p>
        </p:txBody>
      </p:sp>
      <p:sp>
        <p:nvSpPr>
          <p:cNvPr id="3" name="2 İçerik Yer Tutucusu"/>
          <p:cNvSpPr>
            <a:spLocks noGrp="1"/>
          </p:cNvSpPr>
          <p:nvPr>
            <p:ph idx="1"/>
          </p:nvPr>
        </p:nvSpPr>
        <p:spPr/>
        <p:txBody>
          <a:bodyPr/>
          <a:lstStyle/>
          <a:p>
            <a:r>
              <a:rPr lang="tr-TR" dirty="0" smtClean="0"/>
              <a:t>Mevsimlik tüketime konu olan malları ölü sezonda satın alarak üreticinin faaliyetlerini bütün sene boyunca gerçekleştirilmesine olanak sağlar.</a:t>
            </a:r>
          </a:p>
          <a:p>
            <a:r>
              <a:rPr lang="tr-TR" dirty="0" smtClean="0"/>
              <a:t>Talep değişikliklerini gözlemler ve üreticiyle paylaşır.</a:t>
            </a:r>
          </a:p>
          <a:p>
            <a:r>
              <a:rPr lang="tr-TR" dirty="0" smtClean="0"/>
              <a:t>En ücra yerlere dahi ulaşmayı olanaklı kılar. </a:t>
            </a:r>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Perakendeciye Sağlanan Yararlar</a:t>
            </a:r>
            <a:endParaRPr lang="tr-TR" dirty="0"/>
          </a:p>
        </p:txBody>
      </p:sp>
      <p:sp>
        <p:nvSpPr>
          <p:cNvPr id="3" name="2 İçerik Yer Tutucusu"/>
          <p:cNvSpPr>
            <a:spLocks noGrp="1"/>
          </p:cNvSpPr>
          <p:nvPr>
            <p:ph idx="1"/>
          </p:nvPr>
        </p:nvSpPr>
        <p:spPr/>
        <p:txBody>
          <a:bodyPr/>
          <a:lstStyle/>
          <a:p>
            <a:r>
              <a:rPr lang="tr-TR" dirty="0" smtClean="0"/>
              <a:t>Perakendecinin satın alma işlemleri basitleşir.</a:t>
            </a:r>
          </a:p>
          <a:p>
            <a:r>
              <a:rPr lang="tr-TR" dirty="0" smtClean="0"/>
              <a:t>Kısa sürede mal teslimi olanaklıdır.</a:t>
            </a:r>
          </a:p>
          <a:p>
            <a:r>
              <a:rPr lang="tr-TR" dirty="0" smtClean="0"/>
              <a:t>Üretici ve mamullerin seçimini gerçekleştirir.</a:t>
            </a:r>
          </a:p>
          <a:p>
            <a:r>
              <a:rPr lang="tr-TR" dirty="0" smtClean="0"/>
              <a:t>Kredilendirerek ödemelerde kolaylık sağlar.</a:t>
            </a:r>
          </a:p>
          <a:p>
            <a:r>
              <a:rPr lang="tr-TR" dirty="0" smtClean="0"/>
              <a:t>Perakendeciye pazar hakkında bilgi vererek onu yönlendirir.</a:t>
            </a:r>
          </a:p>
          <a:p>
            <a:pPr>
              <a:buNone/>
            </a:pPr>
            <a:endParaRPr lang="tr-TR" dirty="0" smtClean="0"/>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Toptancılık Türleri</a:t>
            </a:r>
            <a:endParaRPr lang="tr-TR" dirty="0"/>
          </a:p>
        </p:txBody>
      </p:sp>
      <p:sp>
        <p:nvSpPr>
          <p:cNvPr id="3" name="2 İçerik Yer Tutucusu"/>
          <p:cNvSpPr>
            <a:spLocks noGrp="1"/>
          </p:cNvSpPr>
          <p:nvPr>
            <p:ph idx="1"/>
          </p:nvPr>
        </p:nvSpPr>
        <p:spPr/>
        <p:txBody>
          <a:bodyPr/>
          <a:lstStyle/>
          <a:p>
            <a:r>
              <a:rPr lang="tr-TR" dirty="0" smtClean="0"/>
              <a:t>Bağımsız Toptancılar</a:t>
            </a:r>
          </a:p>
          <a:p>
            <a:r>
              <a:rPr lang="tr-TR" dirty="0" err="1" smtClean="0"/>
              <a:t>Satınalma</a:t>
            </a:r>
            <a:r>
              <a:rPr lang="tr-TR" dirty="0" smtClean="0"/>
              <a:t> Merkezleri</a:t>
            </a:r>
          </a:p>
          <a:p>
            <a:r>
              <a:rPr lang="tr-TR" dirty="0" smtClean="0"/>
              <a:t>Ortak Tedarik Kooperatifleri</a:t>
            </a:r>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Bağımsız Toptancılar</a:t>
            </a:r>
            <a:endParaRPr lang="tr-TR" dirty="0"/>
          </a:p>
        </p:txBody>
      </p:sp>
      <p:sp>
        <p:nvSpPr>
          <p:cNvPr id="3" name="2 İçerik Yer Tutucusu"/>
          <p:cNvSpPr>
            <a:spLocks noGrp="1"/>
          </p:cNvSpPr>
          <p:nvPr>
            <p:ph idx="1"/>
          </p:nvPr>
        </p:nvSpPr>
        <p:spPr/>
        <p:txBody>
          <a:bodyPr/>
          <a:lstStyle/>
          <a:p>
            <a:r>
              <a:rPr lang="tr-TR" dirty="0" smtClean="0"/>
              <a:t>Satın alma, bölme, depolama, </a:t>
            </a:r>
            <a:r>
              <a:rPr lang="tr-TR" dirty="0" err="1" smtClean="0"/>
              <a:t>finanslama</a:t>
            </a:r>
            <a:r>
              <a:rPr lang="tr-TR" dirty="0" smtClean="0"/>
              <a:t>, riske katlama, perakendeciye yönetim ve teknik konularda yardımcı olma fonksiyonlarını tek başlarına yerine getirirler. </a:t>
            </a:r>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Satın Alma Merkezleri</a:t>
            </a:r>
            <a:endParaRPr lang="tr-TR" dirty="0"/>
          </a:p>
        </p:txBody>
      </p:sp>
      <p:sp>
        <p:nvSpPr>
          <p:cNvPr id="3" name="2 İçerik Yer Tutucusu"/>
          <p:cNvSpPr>
            <a:spLocks noGrp="1"/>
          </p:cNvSpPr>
          <p:nvPr>
            <p:ph idx="1"/>
          </p:nvPr>
        </p:nvSpPr>
        <p:spPr/>
        <p:txBody>
          <a:bodyPr/>
          <a:lstStyle/>
          <a:p>
            <a:r>
              <a:rPr lang="tr-TR" dirty="0" smtClean="0"/>
              <a:t>Satın alma merkezleri,  önceden belirlenmiş ve en iyi şekilde incelenmiş mamulleri doğrudan üreticiden büyük miktarlarda satın almakta ve bunları perakendecilere dağıtmaktadırlar. Toptancılık merkezinden ancak üyeler ve ortaklar yararlanabilir. </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Ortak Tedarik Kooperatifleri</a:t>
            </a:r>
            <a:endParaRPr lang="tr-TR" dirty="0"/>
          </a:p>
        </p:txBody>
      </p:sp>
      <p:sp>
        <p:nvSpPr>
          <p:cNvPr id="3" name="2 İçerik Yer Tutucusu"/>
          <p:cNvSpPr>
            <a:spLocks noGrp="1"/>
          </p:cNvSpPr>
          <p:nvPr>
            <p:ph idx="1"/>
          </p:nvPr>
        </p:nvSpPr>
        <p:spPr/>
        <p:txBody>
          <a:bodyPr/>
          <a:lstStyle/>
          <a:p>
            <a:r>
              <a:rPr lang="tr-TR" dirty="0" smtClean="0"/>
              <a:t>Ortak tedarik kooperatifleri elde ettikleri karı ortaklarına dağıtan kuruluşlardır. Büyük mağazalar, zincirleme mağazalar ve tüketici kooperatiflerinin rekabetine karşı korunma refleksiyle kurulmuşlardır.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Dağıtım Kanallarının Sınıflandırılması</a:t>
            </a:r>
            <a:endParaRPr lang="tr-TR" dirty="0"/>
          </a:p>
        </p:txBody>
      </p:sp>
      <p:sp>
        <p:nvSpPr>
          <p:cNvPr id="3" name="2 İçerik Yer Tutucusu"/>
          <p:cNvSpPr>
            <a:spLocks noGrp="1"/>
          </p:cNvSpPr>
          <p:nvPr>
            <p:ph idx="1"/>
          </p:nvPr>
        </p:nvSpPr>
        <p:spPr/>
        <p:txBody>
          <a:bodyPr/>
          <a:lstStyle/>
          <a:p>
            <a:r>
              <a:rPr lang="tr-TR" dirty="0" smtClean="0"/>
              <a:t>Kanal üyeleri arasındaki ilişkinin türü</a:t>
            </a:r>
          </a:p>
          <a:p>
            <a:r>
              <a:rPr lang="tr-TR" dirty="0" smtClean="0"/>
              <a:t>Kanal üyeleri arasındaki yönetim ilişkileri</a:t>
            </a:r>
          </a:p>
          <a:p>
            <a:r>
              <a:rPr lang="tr-TR" dirty="0" smtClean="0"/>
              <a:t>Kanal üyeleri arasındaki bütünleşmenin yönü</a:t>
            </a:r>
            <a:endParaRPr lang="tr-T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Perakendecilik</a:t>
            </a:r>
            <a:endParaRPr lang="tr-TR" dirty="0"/>
          </a:p>
        </p:txBody>
      </p:sp>
      <p:sp>
        <p:nvSpPr>
          <p:cNvPr id="3" name="2 İçerik Yer Tutucusu"/>
          <p:cNvSpPr>
            <a:spLocks noGrp="1"/>
          </p:cNvSpPr>
          <p:nvPr>
            <p:ph idx="1"/>
          </p:nvPr>
        </p:nvSpPr>
        <p:spPr/>
        <p:txBody>
          <a:bodyPr/>
          <a:lstStyle/>
          <a:p>
            <a:r>
              <a:rPr lang="tr-TR" dirty="0" smtClean="0"/>
              <a:t>En son kullanıma veya tüketime hazır ürünleri satın alarak bunları en son tüketici veya kullanıcıya satma işlemidir. </a:t>
            </a:r>
          </a:p>
          <a:p>
            <a:pPr lvl="1"/>
            <a:r>
              <a:rPr lang="tr-TR" dirty="0" smtClean="0"/>
              <a:t>Bağımsız Perakendeciler</a:t>
            </a:r>
          </a:p>
          <a:p>
            <a:pPr lvl="1"/>
            <a:r>
              <a:rPr lang="tr-TR" dirty="0" smtClean="0"/>
              <a:t>Bütünleşmiş Perakendeciler</a:t>
            </a:r>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Bağımsız Perakendeciler</a:t>
            </a:r>
            <a:endParaRPr lang="tr-TR" dirty="0"/>
          </a:p>
        </p:txBody>
      </p:sp>
      <p:sp>
        <p:nvSpPr>
          <p:cNvPr id="3" name="2 İçerik Yer Tutucusu"/>
          <p:cNvSpPr>
            <a:spLocks noGrp="1"/>
          </p:cNvSpPr>
          <p:nvPr>
            <p:ph idx="1"/>
          </p:nvPr>
        </p:nvSpPr>
        <p:spPr/>
        <p:txBody>
          <a:bodyPr/>
          <a:lstStyle/>
          <a:p>
            <a:r>
              <a:rPr lang="tr-TR" dirty="0" smtClean="0"/>
              <a:t>Küçük hacimlidirler.</a:t>
            </a:r>
          </a:p>
          <a:p>
            <a:r>
              <a:rPr lang="tr-TR" dirty="0" smtClean="0"/>
              <a:t>Aile işletmesi niteliğindedirler.</a:t>
            </a:r>
          </a:p>
          <a:p>
            <a:r>
              <a:rPr lang="tr-TR" dirty="0" smtClean="0"/>
              <a:t>En ücra coğrafi yerlerde dahi kurulabilmektedirler.</a:t>
            </a:r>
          </a:p>
          <a:p>
            <a:r>
              <a:rPr lang="tr-TR" dirty="0" smtClean="0"/>
              <a:t>Müşteri sayısı kısıtlıdır ve ilişki kurmak önemlidir.</a:t>
            </a:r>
          </a:p>
          <a:p>
            <a:r>
              <a:rPr lang="tr-TR" dirty="0" smtClean="0"/>
              <a:t>Mesleki bilgi önemli değildir. </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Bütünleşmiş Perakendeciler</a:t>
            </a:r>
            <a:endParaRPr lang="tr-TR" dirty="0"/>
          </a:p>
        </p:txBody>
      </p:sp>
      <p:sp>
        <p:nvSpPr>
          <p:cNvPr id="3" name="2 İçerik Yer Tutucusu"/>
          <p:cNvSpPr>
            <a:spLocks noGrp="1"/>
          </p:cNvSpPr>
          <p:nvPr>
            <p:ph idx="1"/>
          </p:nvPr>
        </p:nvSpPr>
        <p:spPr/>
        <p:txBody>
          <a:bodyPr/>
          <a:lstStyle/>
          <a:p>
            <a:r>
              <a:rPr lang="tr-TR" dirty="0" smtClean="0"/>
              <a:t>Büyük mağazalar</a:t>
            </a:r>
          </a:p>
          <a:p>
            <a:r>
              <a:rPr lang="tr-TR" dirty="0" smtClean="0"/>
              <a:t>Zincirleme mağazalar</a:t>
            </a:r>
          </a:p>
          <a:p>
            <a:r>
              <a:rPr lang="tr-TR" dirty="0" smtClean="0"/>
              <a:t>Tüketim kooperatifleri</a:t>
            </a:r>
          </a:p>
          <a:p>
            <a:r>
              <a:rPr lang="tr-TR" dirty="0" smtClean="0"/>
              <a:t>Süpermarketler</a:t>
            </a:r>
          </a:p>
          <a:p>
            <a:r>
              <a:rPr lang="tr-TR" dirty="0" smtClean="0"/>
              <a:t>Hipermarketler</a:t>
            </a:r>
            <a:endParaRPr lang="tr-T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Büyük Mağazalar</a:t>
            </a:r>
            <a:endParaRPr lang="tr-TR" dirty="0"/>
          </a:p>
        </p:txBody>
      </p:sp>
      <p:sp>
        <p:nvSpPr>
          <p:cNvPr id="3" name="2 İçerik Yer Tutucusu"/>
          <p:cNvSpPr>
            <a:spLocks noGrp="1"/>
          </p:cNvSpPr>
          <p:nvPr>
            <p:ph idx="1"/>
          </p:nvPr>
        </p:nvSpPr>
        <p:spPr/>
        <p:txBody>
          <a:bodyPr/>
          <a:lstStyle/>
          <a:p>
            <a:r>
              <a:rPr lang="tr-TR" dirty="0" smtClean="0"/>
              <a:t>Tek bir yerde müşteriye perakende satış yapan, bölüm sistemiyle çalışan ve her bölümü tek tür mal satan mağaza niteliğinde olan, her bölümün mal bileşimi yeterli çeşide ulaşmış mağazalardır. </a:t>
            </a:r>
            <a:endParaRPr lang="tr-T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Zincir Mağazalar</a:t>
            </a:r>
            <a:endParaRPr lang="tr-TR" dirty="0"/>
          </a:p>
        </p:txBody>
      </p:sp>
      <p:sp>
        <p:nvSpPr>
          <p:cNvPr id="3" name="2 İçerik Yer Tutucusu"/>
          <p:cNvSpPr>
            <a:spLocks noGrp="1"/>
          </p:cNvSpPr>
          <p:nvPr>
            <p:ph idx="1"/>
          </p:nvPr>
        </p:nvSpPr>
        <p:spPr/>
        <p:txBody>
          <a:bodyPr/>
          <a:lstStyle/>
          <a:p>
            <a:r>
              <a:rPr lang="tr-TR" dirty="0" smtClean="0"/>
              <a:t>Zincir mağazalar çok sayıda şubesi olan ve birbirinden farklı büyüklükteki şubeleriyle ülkenin her yerine yayılabilen, her şubesi ana işletme adına ya da kendi adına olmak üzere bir kişi tarafından işletilen, yönetimi merkezden gerçekleştirilen perakendecilik türüdür. </a:t>
            </a:r>
            <a:endParaRPr lang="tr-T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Tüketim Kooperatifleri</a:t>
            </a:r>
            <a:endParaRPr lang="tr-TR" dirty="0"/>
          </a:p>
        </p:txBody>
      </p:sp>
      <p:sp>
        <p:nvSpPr>
          <p:cNvPr id="3" name="2 İçerik Yer Tutucusu"/>
          <p:cNvSpPr>
            <a:spLocks noGrp="1"/>
          </p:cNvSpPr>
          <p:nvPr>
            <p:ph idx="1"/>
          </p:nvPr>
        </p:nvSpPr>
        <p:spPr/>
        <p:txBody>
          <a:bodyPr/>
          <a:lstStyle/>
          <a:p>
            <a:r>
              <a:rPr lang="tr-TR" dirty="0" smtClean="0"/>
              <a:t>Şahısların bir araya gelmesiyle kurulan kar amaçlı olmayan işletmelerdir.  Amaçları ticaretin amacı olan karı ortadan kaldırarak, üyelerinin satın alma güçlerini iyileştirmektir. </a:t>
            </a:r>
            <a:endParaRPr lang="tr-T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Süpermarket</a:t>
            </a:r>
            <a:endParaRPr lang="tr-TR" dirty="0"/>
          </a:p>
        </p:txBody>
      </p:sp>
      <p:sp>
        <p:nvSpPr>
          <p:cNvPr id="3" name="2 İçerik Yer Tutucusu"/>
          <p:cNvSpPr>
            <a:spLocks noGrp="1"/>
          </p:cNvSpPr>
          <p:nvPr>
            <p:ph idx="1"/>
          </p:nvPr>
        </p:nvSpPr>
        <p:spPr/>
        <p:txBody>
          <a:bodyPr/>
          <a:lstStyle/>
          <a:p>
            <a:r>
              <a:rPr lang="tr-TR" dirty="0" smtClean="0"/>
              <a:t>Kendin seç-al yönteminin birleşmesiyle gelişen bir mağaza türüdür. </a:t>
            </a:r>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Hipermarketler</a:t>
            </a:r>
            <a:endParaRPr lang="tr-TR" dirty="0"/>
          </a:p>
        </p:txBody>
      </p:sp>
      <p:sp>
        <p:nvSpPr>
          <p:cNvPr id="3" name="2 İçerik Yer Tutucusu"/>
          <p:cNvSpPr>
            <a:spLocks noGrp="1"/>
          </p:cNvSpPr>
          <p:nvPr>
            <p:ph idx="1"/>
          </p:nvPr>
        </p:nvSpPr>
        <p:spPr/>
        <p:txBody>
          <a:bodyPr/>
          <a:lstStyle/>
          <a:p>
            <a:r>
              <a:rPr lang="tr-TR" dirty="0" smtClean="0"/>
              <a:t>Süpermarketlerden daha büyüktürler ve mal bileşimleri ve yapılan satışların dağılımı açısından farklılık gösterirler. Gıda mallarının yanında diğer ürün karmalarına da büyük yer ayırırlar. </a:t>
            </a:r>
            <a:endParaRPr lang="tr-T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Doğrudan Pazarlama</a:t>
            </a:r>
            <a:endParaRPr lang="tr-TR" dirty="0"/>
          </a:p>
        </p:txBody>
      </p:sp>
      <p:sp>
        <p:nvSpPr>
          <p:cNvPr id="3" name="2 İçerik Yer Tutucusu"/>
          <p:cNvSpPr>
            <a:spLocks noGrp="1"/>
          </p:cNvSpPr>
          <p:nvPr>
            <p:ph idx="1"/>
          </p:nvPr>
        </p:nvSpPr>
        <p:spPr/>
        <p:txBody>
          <a:bodyPr>
            <a:normAutofit/>
          </a:bodyPr>
          <a:lstStyle/>
          <a:p>
            <a:r>
              <a:rPr lang="tr-TR" dirty="0" smtClean="0"/>
              <a:t>Doğrudan pazarlama, bir veya birden fazla reklam medyasından yararlanılarak ölçülebilir yanıtlar alma ve herhangi bir yerde işlem gerçekleştirmek üzere kullanılan etkileşimli ve veri tabanına dayanan bir pazarlama sistemidir. </a:t>
            </a:r>
          </a:p>
          <a:p>
            <a:pPr lvl="1"/>
            <a:r>
              <a:rPr lang="tr-TR" dirty="0" smtClean="0"/>
              <a:t>Doğrudan posta</a:t>
            </a:r>
          </a:p>
          <a:p>
            <a:pPr lvl="1"/>
            <a:r>
              <a:rPr lang="tr-TR" dirty="0" smtClean="0"/>
              <a:t>Tele pazarlama</a:t>
            </a:r>
          </a:p>
          <a:p>
            <a:pPr lvl="1"/>
            <a:r>
              <a:rPr lang="tr-TR" dirty="0" smtClean="0"/>
              <a:t>Doğrudan satış</a:t>
            </a:r>
          </a:p>
          <a:p>
            <a:pPr lvl="1"/>
            <a:r>
              <a:rPr lang="tr-TR" dirty="0" smtClean="0"/>
              <a:t>E-ticaret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İlişkinin Türüne Göre Dağıtım Kanalları</a:t>
            </a:r>
            <a:endParaRPr lang="tr-TR" dirty="0"/>
          </a:p>
        </p:txBody>
      </p:sp>
      <p:sp>
        <p:nvSpPr>
          <p:cNvPr id="3" name="2 İçerik Yer Tutucusu"/>
          <p:cNvSpPr>
            <a:spLocks noGrp="1"/>
          </p:cNvSpPr>
          <p:nvPr>
            <p:ph idx="1"/>
          </p:nvPr>
        </p:nvSpPr>
        <p:spPr/>
        <p:txBody>
          <a:bodyPr/>
          <a:lstStyle/>
          <a:p>
            <a:r>
              <a:rPr lang="tr-TR" dirty="0" smtClean="0"/>
              <a:t>Doğrudan Dağıtım</a:t>
            </a:r>
          </a:p>
          <a:p>
            <a:r>
              <a:rPr lang="tr-TR" dirty="0" smtClean="0"/>
              <a:t>Dolaylı Dağıtım</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Doğrudan Dağıtım</a:t>
            </a:r>
            <a:endParaRPr lang="tr-TR" dirty="0"/>
          </a:p>
        </p:txBody>
      </p:sp>
      <p:sp>
        <p:nvSpPr>
          <p:cNvPr id="3" name="2 İçerik Yer Tutucusu"/>
          <p:cNvSpPr>
            <a:spLocks noGrp="1"/>
          </p:cNvSpPr>
          <p:nvPr>
            <p:ph idx="1"/>
          </p:nvPr>
        </p:nvSpPr>
        <p:spPr/>
        <p:txBody>
          <a:bodyPr/>
          <a:lstStyle/>
          <a:p>
            <a:r>
              <a:rPr lang="tr-TR" dirty="0" smtClean="0"/>
              <a:t>Üreticinin hiçbir aracı kullanmadan mal ve hizmetleri tüketici ya da kullanıcıya ulaştırması durumunda söz konusu olur.</a:t>
            </a:r>
          </a:p>
          <a:p>
            <a:pPr lvl="1"/>
            <a:r>
              <a:rPr lang="tr-TR" dirty="0" smtClean="0"/>
              <a:t>Üretim ve tüketim bölgeleri yakın olmalı</a:t>
            </a:r>
          </a:p>
          <a:p>
            <a:pPr lvl="1"/>
            <a:r>
              <a:rPr lang="tr-TR" dirty="0" smtClean="0"/>
              <a:t>Üretim ve tüketim hızı aynı olmalı</a:t>
            </a:r>
          </a:p>
          <a:p>
            <a:pPr lvl="1"/>
            <a:r>
              <a:rPr lang="tr-TR" dirty="0" smtClean="0"/>
              <a:t>Tüketicilerin sayısının sınırlı ve belli bölgelerde yoğunlaşmış olmalı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Dolaylı Dağıtım</a:t>
            </a:r>
            <a:endParaRPr lang="tr-TR" dirty="0"/>
          </a:p>
        </p:txBody>
      </p:sp>
      <p:sp>
        <p:nvSpPr>
          <p:cNvPr id="3" name="2 İçerik Yer Tutucusu"/>
          <p:cNvSpPr>
            <a:spLocks noGrp="1"/>
          </p:cNvSpPr>
          <p:nvPr>
            <p:ph idx="1"/>
          </p:nvPr>
        </p:nvSpPr>
        <p:spPr/>
        <p:txBody>
          <a:bodyPr/>
          <a:lstStyle/>
          <a:p>
            <a:r>
              <a:rPr lang="tr-TR" dirty="0" smtClean="0"/>
              <a:t>Üretici ile tüketici arasında ekonomik bağımsızlığı olan işletmelerin alıcı ve satıcı olarak yer alması durumunda dolaylı dağıtım gerekir.</a:t>
            </a:r>
          </a:p>
          <a:p>
            <a:r>
              <a:rPr lang="tr-TR" dirty="0" smtClean="0"/>
              <a:t>Dağıtım kanalının değişik düzeylerinde yer alan  bağımsız ticari kuruluşlar toptancılar, yarı toptancılar, satış temsilcileri, komisyoncular ya da perakendeciler olabilir.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Dağıtım Kanalı Türleri</a:t>
            </a:r>
            <a:endParaRPr lang="tr-TR" dirty="0"/>
          </a:p>
        </p:txBody>
      </p:sp>
      <p:sp>
        <p:nvSpPr>
          <p:cNvPr id="3" name="2 İçerik Yer Tutucusu"/>
          <p:cNvSpPr>
            <a:spLocks noGrp="1"/>
          </p:cNvSpPr>
          <p:nvPr>
            <p:ph idx="1"/>
          </p:nvPr>
        </p:nvSpPr>
        <p:spPr>
          <a:xfrm>
            <a:off x="1071538" y="1428736"/>
            <a:ext cx="7862150" cy="4819664"/>
          </a:xfrm>
        </p:spPr>
        <p:txBody>
          <a:bodyPr>
            <a:normAutofit/>
          </a:bodyPr>
          <a:lstStyle/>
          <a:p>
            <a:pPr>
              <a:buNone/>
            </a:pPr>
            <a:r>
              <a:rPr lang="tr-TR" sz="2000" dirty="0" smtClean="0">
                <a:latin typeface="Times New Roman" pitchFamily="18" charset="0"/>
                <a:cs typeface="Times New Roman" pitchFamily="18" charset="0"/>
              </a:rPr>
              <a:t>Üretici 							Tüketici</a:t>
            </a:r>
          </a:p>
          <a:p>
            <a:pPr>
              <a:buNone/>
            </a:pPr>
            <a:r>
              <a:rPr lang="tr-TR" sz="2000" dirty="0" smtClean="0">
                <a:latin typeface="Times New Roman" pitchFamily="18" charset="0"/>
                <a:cs typeface="Times New Roman" pitchFamily="18" charset="0"/>
              </a:rPr>
              <a:t>Üretici					Perakendeci         Tüketici</a:t>
            </a:r>
          </a:p>
          <a:p>
            <a:pPr>
              <a:buNone/>
            </a:pPr>
            <a:r>
              <a:rPr lang="tr-TR" sz="2000" dirty="0" smtClean="0">
                <a:latin typeface="Times New Roman" pitchFamily="18" charset="0"/>
                <a:cs typeface="Times New Roman" pitchFamily="18" charset="0"/>
              </a:rPr>
              <a:t>Üretici			Toptancı		Perakendeci        Tüketici</a:t>
            </a:r>
          </a:p>
          <a:p>
            <a:pPr>
              <a:buNone/>
            </a:pPr>
            <a:r>
              <a:rPr lang="tr-TR" sz="2000" dirty="0" smtClean="0">
                <a:latin typeface="Times New Roman" pitchFamily="18" charset="0"/>
                <a:cs typeface="Times New Roman" pitchFamily="18" charset="0"/>
              </a:rPr>
              <a:t>Üretici        Yardımcı aracı               Toptancı     Perakendeci        Tüketici</a:t>
            </a:r>
            <a:endParaRPr lang="tr-TR" sz="2000" dirty="0">
              <a:latin typeface="Times New Roman" pitchFamily="18" charset="0"/>
              <a:cs typeface="Times New Roman" pitchFamily="18" charset="0"/>
            </a:endParaRPr>
          </a:p>
        </p:txBody>
      </p:sp>
      <p:cxnSp>
        <p:nvCxnSpPr>
          <p:cNvPr id="18" name="17 Düz Ok Bağlayıcısı"/>
          <p:cNvCxnSpPr/>
          <p:nvPr/>
        </p:nvCxnSpPr>
        <p:spPr>
          <a:xfrm>
            <a:off x="2000232" y="1643050"/>
            <a:ext cx="557216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üz Ok Bağlayıcısı"/>
          <p:cNvCxnSpPr/>
          <p:nvPr/>
        </p:nvCxnSpPr>
        <p:spPr>
          <a:xfrm>
            <a:off x="2000232" y="2071678"/>
            <a:ext cx="335758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Düz Ok Bağlayıcısı"/>
          <p:cNvCxnSpPr/>
          <p:nvPr/>
        </p:nvCxnSpPr>
        <p:spPr>
          <a:xfrm>
            <a:off x="7072330" y="2071678"/>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Düz Ok Bağlayıcısı"/>
          <p:cNvCxnSpPr/>
          <p:nvPr/>
        </p:nvCxnSpPr>
        <p:spPr>
          <a:xfrm>
            <a:off x="2000232" y="2428868"/>
            <a:ext cx="157163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26 Düz Ok Bağlayıcısı"/>
          <p:cNvCxnSpPr/>
          <p:nvPr/>
        </p:nvCxnSpPr>
        <p:spPr>
          <a:xfrm>
            <a:off x="5000628" y="2428868"/>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28 Düz Ok Bağlayıcısı"/>
          <p:cNvCxnSpPr/>
          <p:nvPr/>
        </p:nvCxnSpPr>
        <p:spPr>
          <a:xfrm>
            <a:off x="7143768" y="2357430"/>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36 Düz Ok Bağlayıcısı"/>
          <p:cNvCxnSpPr/>
          <p:nvPr/>
        </p:nvCxnSpPr>
        <p:spPr>
          <a:xfrm>
            <a:off x="2000232" y="278605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38 Düz Ok Bağlayıcısı"/>
          <p:cNvCxnSpPr/>
          <p:nvPr/>
        </p:nvCxnSpPr>
        <p:spPr>
          <a:xfrm>
            <a:off x="4071934" y="2786058"/>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Düz Ok Bağlayıcısı"/>
          <p:cNvCxnSpPr/>
          <p:nvPr/>
        </p:nvCxnSpPr>
        <p:spPr>
          <a:xfrm>
            <a:off x="5786446" y="2786058"/>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43 Düz Ok Bağlayıcısı"/>
          <p:cNvCxnSpPr/>
          <p:nvPr/>
        </p:nvCxnSpPr>
        <p:spPr>
          <a:xfrm>
            <a:off x="7429520" y="278605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Yönetim İlişkilerine Göre Dağıtım Kanalları</a:t>
            </a:r>
            <a:endParaRPr lang="tr-TR" dirty="0"/>
          </a:p>
        </p:txBody>
      </p:sp>
      <p:sp>
        <p:nvSpPr>
          <p:cNvPr id="3" name="2 İçerik Yer Tutucusu"/>
          <p:cNvSpPr>
            <a:spLocks noGrp="1"/>
          </p:cNvSpPr>
          <p:nvPr>
            <p:ph idx="1"/>
          </p:nvPr>
        </p:nvSpPr>
        <p:spPr/>
        <p:txBody>
          <a:bodyPr/>
          <a:lstStyle/>
          <a:p>
            <a:r>
              <a:rPr lang="tr-TR" dirty="0" smtClean="0"/>
              <a:t>Bağımsız Dağıtım Kanalları</a:t>
            </a:r>
          </a:p>
          <a:p>
            <a:r>
              <a:rPr lang="tr-TR" dirty="0" smtClean="0"/>
              <a:t>Dikey Pazarlama Sistemleri</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TotalTime>
  <Words>1153</Words>
  <Application>Microsoft Office PowerPoint</Application>
  <PresentationFormat>Ekran Gösterisi (4:3)</PresentationFormat>
  <Paragraphs>156</Paragraphs>
  <Slides>48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48</vt:i4>
      </vt:variant>
    </vt:vector>
  </HeadingPairs>
  <TitlesOfParts>
    <vt:vector size="53" baseType="lpstr">
      <vt:lpstr>Arial</vt:lpstr>
      <vt:lpstr>Calibri</vt:lpstr>
      <vt:lpstr>Calibri Light</vt:lpstr>
      <vt:lpstr>Times New Roman</vt:lpstr>
      <vt:lpstr>Office Teması</vt:lpstr>
      <vt:lpstr>Dağıtım</vt:lpstr>
      <vt:lpstr>Dağıtım</vt:lpstr>
      <vt:lpstr>Dağıtım Kanalları</vt:lpstr>
      <vt:lpstr>Dağıtım Kanallarının Sınıflandırılması</vt:lpstr>
      <vt:lpstr>İlişkinin Türüne Göre Dağıtım Kanalları</vt:lpstr>
      <vt:lpstr>Doğrudan Dağıtım</vt:lpstr>
      <vt:lpstr>Dolaylı Dağıtım</vt:lpstr>
      <vt:lpstr>Dağıtım Kanalı Türleri</vt:lpstr>
      <vt:lpstr>Yönetim İlişkilerine Göre Dağıtım Kanalları</vt:lpstr>
      <vt:lpstr>Bağımsız Dağıtım Kanalları</vt:lpstr>
      <vt:lpstr>Dikey Pazarlama Sistemleri</vt:lpstr>
      <vt:lpstr>Dikey Pazarlama Sistemleri</vt:lpstr>
      <vt:lpstr>Yasal Bütünleşme Sistemi</vt:lpstr>
      <vt:lpstr>İdari Bütünleşme Sistemi</vt:lpstr>
      <vt:lpstr>Sözleşmeye Dayalı Dikey Pazarlama Sistemleri</vt:lpstr>
      <vt:lpstr>Toptancının Kurduğu Gönüllü Zincirler</vt:lpstr>
      <vt:lpstr>Perakendecilerin Gönüllü İşbirliğine Dayalı Sözleşmeli Dikey Pazarlama Sistemleri</vt:lpstr>
      <vt:lpstr>Francihising Örgütleri</vt:lpstr>
      <vt:lpstr>Bütünleşmenin Yönüne Göre Dağıtım Kanalları</vt:lpstr>
      <vt:lpstr>Dikey Bütünleşme</vt:lpstr>
      <vt:lpstr>Yatay Bütünleşme</vt:lpstr>
      <vt:lpstr>Dağıtım Stratejileri</vt:lpstr>
      <vt:lpstr>Yoğun Dağıtım</vt:lpstr>
      <vt:lpstr>Seçimlik Dağıtım</vt:lpstr>
      <vt:lpstr>Sınırlı Dağıtım</vt:lpstr>
      <vt:lpstr>Dağıtım Kanalının Yapısını Etkileyen Etmenler</vt:lpstr>
      <vt:lpstr>Malla İlgili Etmenler</vt:lpstr>
      <vt:lpstr>Pazarın Yapısıyla İlgili Etmenler</vt:lpstr>
      <vt:lpstr>İşletmeyle İlgili Etmenler</vt:lpstr>
      <vt:lpstr>Aracılarla İlgili Etmenler</vt:lpstr>
      <vt:lpstr>Fiziksel Dağıtım</vt:lpstr>
      <vt:lpstr>Dağıtım Kanalları Sistemindeki Kurumlar</vt:lpstr>
      <vt:lpstr>Toptancılık</vt:lpstr>
      <vt:lpstr>Toptancılığın Üreticiye Sağladığı Yararlar</vt:lpstr>
      <vt:lpstr>Perakendeciye Sağlanan Yararlar</vt:lpstr>
      <vt:lpstr>Toptancılık Türleri</vt:lpstr>
      <vt:lpstr>Bağımsız Toptancılar</vt:lpstr>
      <vt:lpstr>Satın Alma Merkezleri</vt:lpstr>
      <vt:lpstr>Ortak Tedarik Kooperatifleri</vt:lpstr>
      <vt:lpstr>Perakendecilik</vt:lpstr>
      <vt:lpstr>Bağımsız Perakendeciler</vt:lpstr>
      <vt:lpstr>Bütünleşmiş Perakendeciler</vt:lpstr>
      <vt:lpstr>Büyük Mağazalar</vt:lpstr>
      <vt:lpstr>Zincir Mağazalar</vt:lpstr>
      <vt:lpstr>Tüketim Kooperatifleri</vt:lpstr>
      <vt:lpstr>Süpermarket</vt:lpstr>
      <vt:lpstr>Hipermarketler</vt:lpstr>
      <vt:lpstr>Doğrudan Pazarlama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Dağıtım ve Fiyatlandırma</dc:title>
  <dc:creator>Pınar</dc:creator>
  <cp:lastModifiedBy>ilef</cp:lastModifiedBy>
  <cp:revision>42</cp:revision>
  <dcterms:created xsi:type="dcterms:W3CDTF">2010-05-09T09:09:45Z</dcterms:created>
  <dcterms:modified xsi:type="dcterms:W3CDTF">2019-05-12T12:07:17Z</dcterms:modified>
</cp:coreProperties>
</file>