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93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8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Eğitimde İşgücü Planlaması Dersi Notları </a:t>
            </a:r>
            <a:r>
              <a:rPr lang="tr-TR" sz="2200" b="1" smtClean="0"/>
              <a:t>-</a:t>
            </a:r>
            <a:r>
              <a:rPr lang="tr-TR" sz="2200" b="1"/>
              <a:t> </a:t>
            </a:r>
            <a:r>
              <a:rPr lang="tr-TR" sz="2200" b="1"/>
              <a:t>3</a:t>
            </a:r>
            <a:endParaRPr lang="tr-TR" sz="2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rgbClr val="FF0000"/>
                </a:solidFill>
              </a:rPr>
              <a:t>Bölge </a:t>
            </a:r>
            <a:r>
              <a:rPr lang="tr-TR" sz="2800" dirty="0">
                <a:solidFill>
                  <a:srgbClr val="FF0000"/>
                </a:solidFill>
              </a:rPr>
              <a:t>ve Sektör İşsizliği: </a:t>
            </a:r>
            <a:r>
              <a:rPr lang="tr-TR" sz="2800" dirty="0"/>
              <a:t>Belli bir sektörün veya bölgenin çekici bir alan olmaktan çıkması durumunda sektörün üretiminin daralmasına bağlı olarak ortaya çıkan işsizliktir</a:t>
            </a:r>
            <a:r>
              <a:rPr lang="tr-TR" sz="2800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Teknolojik </a:t>
            </a:r>
            <a:r>
              <a:rPr lang="tr-TR" sz="2800" dirty="0">
                <a:solidFill>
                  <a:srgbClr val="FF0000"/>
                </a:solidFill>
              </a:rPr>
              <a:t>İşsizlik: </a:t>
            </a:r>
            <a:r>
              <a:rPr lang="tr-TR" sz="2800" dirty="0"/>
              <a:t>Uzun süre emek yoğun üretim metodu uygulanmaktan </a:t>
            </a:r>
            <a:r>
              <a:rPr lang="tr-TR" sz="2800" dirty="0" smtClean="0"/>
              <a:t>sermaye </a:t>
            </a:r>
            <a:r>
              <a:rPr lang="tr-TR" sz="2800" dirty="0"/>
              <a:t>yoğun tekniklere geçilmesi durumunda bir kısım emeğin işsiz kalması ile ortaya çıkan işsizliktir</a:t>
            </a:r>
            <a:r>
              <a:rPr lang="tr-TR" sz="2800" dirty="0" smtClean="0"/>
              <a:t>.</a:t>
            </a:r>
            <a:endParaRPr lang="tr-TR" sz="2800" dirty="0"/>
          </a:p>
          <a:p>
            <a:pPr algn="just"/>
            <a:r>
              <a:rPr lang="tr-TR" sz="2800" dirty="0" smtClean="0">
                <a:solidFill>
                  <a:srgbClr val="FF0000"/>
                </a:solidFill>
              </a:rPr>
              <a:t>Yapısal </a:t>
            </a:r>
            <a:r>
              <a:rPr lang="tr-TR" sz="2800" dirty="0">
                <a:solidFill>
                  <a:srgbClr val="FF0000"/>
                </a:solidFill>
              </a:rPr>
              <a:t>İşsizlik: </a:t>
            </a:r>
            <a:r>
              <a:rPr lang="tr-TR" sz="2800" dirty="0"/>
              <a:t>Ekonominin bütün sektörleri ile toplu ve devamlı olarak durgun  bir düzeyde kaldığı dönemlerde ortaya çıkan işsizlik. </a:t>
            </a:r>
          </a:p>
          <a:p>
            <a:pPr algn="just"/>
            <a:r>
              <a:rPr lang="tr-TR" sz="2800" dirty="0" smtClean="0">
                <a:solidFill>
                  <a:srgbClr val="FF0000"/>
                </a:solidFill>
              </a:rPr>
              <a:t>Gizli </a:t>
            </a:r>
            <a:r>
              <a:rPr lang="tr-TR" sz="2800" dirty="0">
                <a:solidFill>
                  <a:srgbClr val="FF0000"/>
                </a:solidFill>
              </a:rPr>
              <a:t>İşsizlik: </a:t>
            </a:r>
            <a:r>
              <a:rPr lang="tr-TR" sz="2800" dirty="0"/>
              <a:t>Belli bir üretim sektöründe istihdam edilenlerden bir kısmının faaliyetten çekilmesi durumunda üretim hacminde bir daralma meydana gelmemesi sonucu görülen işsizliktir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14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sz="3600" dirty="0" smtClean="0">
                <a:solidFill>
                  <a:srgbClr val="0070C0"/>
                </a:solidFill>
              </a:rPr>
              <a:t>Dinlediğiniz İçin Teşekkür Ederim!</a:t>
            </a:r>
          </a:p>
          <a:p>
            <a:pPr>
              <a:buNone/>
            </a:pPr>
            <a:r>
              <a:rPr lang="tr-TR" sz="3600" dirty="0" smtClean="0">
                <a:solidFill>
                  <a:srgbClr val="C00000"/>
                </a:solidFill>
              </a:rPr>
              <a:t>                                      Tarık Soydan</a:t>
            </a:r>
            <a:endParaRPr lang="tr-TR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</a:rPr>
              <a:t>Derse Hazırlık Tartışması</a:t>
            </a:r>
            <a:endParaRPr lang="tr-TR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solidFill>
                <a:srgbClr val="7030A0"/>
              </a:solidFill>
            </a:endParaRPr>
          </a:p>
          <a:p>
            <a:endParaRPr lang="tr-TR" dirty="0">
              <a:solidFill>
                <a:srgbClr val="7030A0"/>
              </a:solidFill>
            </a:endParaRPr>
          </a:p>
          <a:p>
            <a:r>
              <a:rPr lang="tr-TR" dirty="0" smtClean="0">
                <a:solidFill>
                  <a:srgbClr val="7030A0"/>
                </a:solidFill>
              </a:rPr>
              <a:t>İşsizlikten </a:t>
            </a:r>
            <a:r>
              <a:rPr lang="tr-TR" dirty="0">
                <a:solidFill>
                  <a:srgbClr val="7030A0"/>
                </a:solidFill>
              </a:rPr>
              <a:t>mi tembellikten/</a:t>
            </a:r>
            <a:r>
              <a:rPr lang="tr-TR" dirty="0" err="1">
                <a:solidFill>
                  <a:srgbClr val="7030A0"/>
                </a:solidFill>
              </a:rPr>
              <a:t>işbilmezlikten</a:t>
            </a:r>
            <a:r>
              <a:rPr lang="tr-TR" dirty="0">
                <a:solidFill>
                  <a:srgbClr val="7030A0"/>
                </a:solidFill>
              </a:rPr>
              <a:t> mi söz etmek daha doğrudur?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760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İnsan ve İş (çalışma)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İnsan neden çalışır?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İnsanlık tarihinde iş (çalışma) ne zaman ve neden ortaya çıktı?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İş, işbölümü ve uzmanlaşma.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İş ve boş zaman.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İşin (çalışmanın) olmadığı bir toplum tahayyül edilebilir mi?</a:t>
            </a:r>
          </a:p>
          <a:p>
            <a:r>
              <a:rPr lang="tr-TR" sz="2400" dirty="0">
                <a:latin typeface="Calibri" panose="020F0502020204030204" pitchFamily="34" charset="0"/>
                <a:cs typeface="Arial" pitchFamily="34" charset="0"/>
              </a:rPr>
              <a:t>‘Çalışmak insanı özgürleştirir’ mi!</a:t>
            </a:r>
          </a:p>
          <a:p>
            <a:r>
              <a:rPr lang="tr-TR" sz="2400" dirty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‘Zorunluklar alanı’ - ‘Özgürlükler alanı’</a:t>
            </a:r>
          </a:p>
          <a:p>
            <a:pPr marL="0" indent="0">
              <a:buNone/>
            </a:pPr>
            <a:endParaRPr lang="tr-TR" sz="2400" dirty="0">
              <a:solidFill>
                <a:srgbClr val="7030A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15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FF0000"/>
                </a:solidFill>
              </a:rPr>
              <a:t>İşgücü</a:t>
            </a:r>
            <a:r>
              <a:rPr lang="tr-TR" sz="2400" b="1" dirty="0"/>
              <a:t/>
            </a:r>
            <a:br>
              <a:rPr lang="tr-TR" sz="2400" b="1" dirty="0"/>
            </a:b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tr-TR" dirty="0" smtClean="0"/>
              <a:t>Referans </a:t>
            </a:r>
            <a:r>
              <a:rPr lang="tr-TR" dirty="0"/>
              <a:t>dönem içinde ekonomik mal ve hizmetlerin üretimi için emek arzında bulunan çalışma çağındaki nüfusu </a:t>
            </a:r>
            <a:r>
              <a:rPr lang="tr-TR" dirty="0" smtClean="0"/>
              <a:t>kapsar.</a:t>
            </a:r>
          </a:p>
          <a:p>
            <a:pPr>
              <a:buFontTx/>
              <a:buChar char="-"/>
            </a:pPr>
            <a:r>
              <a:rPr lang="tr-TR" dirty="0" smtClean="0"/>
              <a:t>Bir </a:t>
            </a:r>
            <a:r>
              <a:rPr lang="tr-TR" dirty="0"/>
              <a:t>ülkede, kurumda ya da işletmede, </a:t>
            </a:r>
            <a:r>
              <a:rPr lang="tr-TR" u="sng" dirty="0"/>
              <a:t>üretime katılan ve katılabilecek durumda olan insan emeğinin </a:t>
            </a:r>
            <a:r>
              <a:rPr lang="tr-TR" u="sng" dirty="0" smtClean="0"/>
              <a:t>tümü.</a:t>
            </a:r>
          </a:p>
          <a:p>
            <a:pPr>
              <a:buFontTx/>
              <a:buChar char="-"/>
            </a:pPr>
            <a:r>
              <a:rPr lang="tr-TR" u="sng" dirty="0" smtClean="0"/>
              <a:t>Etkin </a:t>
            </a:r>
            <a:r>
              <a:rPr lang="tr-TR" u="sng" dirty="0"/>
              <a:t>nüfus </a:t>
            </a:r>
            <a:r>
              <a:rPr lang="tr-TR" dirty="0"/>
              <a:t>içinde yer alıp, </a:t>
            </a:r>
            <a:r>
              <a:rPr lang="tr-TR" u="sng" dirty="0"/>
              <a:t>cari ücret düzeyinde</a:t>
            </a:r>
            <a:r>
              <a:rPr lang="tr-TR" dirty="0"/>
              <a:t> ve </a:t>
            </a:r>
            <a:r>
              <a:rPr lang="tr-TR" u="sng" dirty="0"/>
              <a:t>cari çalışma koşullarında</a:t>
            </a:r>
            <a:r>
              <a:rPr lang="tr-TR" dirty="0"/>
              <a:t> çalışanlar ile </a:t>
            </a:r>
            <a:r>
              <a:rPr lang="tr-TR" u="sng" dirty="0"/>
              <a:t>işsiz</a:t>
            </a:r>
            <a:r>
              <a:rPr lang="tr-TR" dirty="0"/>
              <a:t>lerin toplamı. 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1025" name="Picture 1" descr="faqbu888037a14a0c0a7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57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Eğitimde 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İşgücü Kavramı</a:t>
            </a:r>
            <a:r>
              <a:rPr lang="tr-TR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 - Etkin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nüfus içinde yer alıp, cari ücret düzeyinde ve çalışma koşullarında eğitim kurumlarında eğitim/öğretim ve yetiştirme etkinliklerine hizmet verici/sunucu olarak katılanlar ile katılabilecek yeterliği ve isteği olanların toplamı. </a:t>
            </a:r>
          </a:p>
          <a:p>
            <a:pPr algn="just">
              <a:buNone/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- Yani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öğretmenler ve okul-kurum yöneticileri, idari personel, yardımcı personel ve diğer çalışanlar ile sayılan iş ve görevleri yapmaya yeterli ve istekli kişilerin toplamı.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6882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İşsizlik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Çalışma </a:t>
            </a:r>
            <a:r>
              <a:rPr lang="tr-TR" sz="2400" dirty="0"/>
              <a:t>istek ve kabiliyetine sahip olan ve cari ücret haddinde çalışmak isteyip de iş bulamayanların oluşturduğu istihdam düzeyidir</a:t>
            </a:r>
            <a:r>
              <a:rPr lang="tr-TR" sz="2400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FF0000"/>
                </a:solidFill>
              </a:rPr>
              <a:t>İşsiz:</a:t>
            </a:r>
            <a:r>
              <a:rPr lang="tr-TR" sz="2400" dirty="0"/>
              <a:t> Referans </a:t>
            </a:r>
            <a:r>
              <a:rPr lang="tr-TR" sz="2400" dirty="0" smtClean="0"/>
              <a:t>dönem </a:t>
            </a:r>
            <a:r>
              <a:rPr lang="tr-TR" sz="2400" dirty="0"/>
              <a:t>içinde istihdam halinde olmayan (kâr karşılığı, yevmiyeli, ücretli ya da ücretsiz olarak hiç bir işte çalışmamış ve böyle bir iş ile bağlantısı </a:t>
            </a:r>
            <a:r>
              <a:rPr lang="tr-TR" sz="2400" dirty="0" smtClean="0"/>
              <a:t>olmayan</a:t>
            </a:r>
            <a:r>
              <a:rPr lang="tr-TR" sz="2400" dirty="0"/>
              <a:t>) kişilerden iş aramak için </a:t>
            </a:r>
            <a:r>
              <a:rPr lang="tr-TR" sz="2400" u="sng" dirty="0"/>
              <a:t>son 3</a:t>
            </a:r>
            <a:r>
              <a:rPr lang="tr-TR" sz="2400" u="sng" dirty="0" smtClean="0"/>
              <a:t> </a:t>
            </a:r>
            <a:r>
              <a:rPr lang="tr-TR" sz="2400" u="sng" dirty="0"/>
              <a:t>ay içinde iş arama kanallarından en az birini kullanmış </a:t>
            </a:r>
            <a:r>
              <a:rPr lang="tr-TR" sz="2400" dirty="0"/>
              <a:t>ve </a:t>
            </a:r>
            <a:r>
              <a:rPr lang="tr-TR" sz="2400" u="sng" dirty="0"/>
              <a:t>15 gün içinde işbaşı yapabilecek durumda </a:t>
            </a:r>
            <a:r>
              <a:rPr lang="tr-TR" sz="2400" u="sng" dirty="0" smtClean="0"/>
              <a:t>ve çalışma çağında </a:t>
            </a:r>
            <a:r>
              <a:rPr lang="tr-TR" sz="2400" dirty="0" smtClean="0"/>
              <a:t>olan </a:t>
            </a:r>
            <a:r>
              <a:rPr lang="tr-TR" sz="2400" dirty="0"/>
              <a:t>tüm kişiler işsiz nüfusa dahildirler (</a:t>
            </a:r>
            <a:r>
              <a:rPr lang="tr-TR" sz="2400" dirty="0" smtClean="0"/>
              <a:t>TÜİK).</a:t>
            </a:r>
            <a:endParaRPr lang="tr-TR" sz="2400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34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3400" b="1" dirty="0" smtClean="0">
                <a:solidFill>
                  <a:srgbClr val="FF0000"/>
                </a:solidFill>
              </a:rPr>
              <a:t>İşgücüne </a:t>
            </a:r>
            <a:r>
              <a:rPr lang="tr-TR" sz="3400" b="1" dirty="0">
                <a:solidFill>
                  <a:srgbClr val="FF0000"/>
                </a:solidFill>
              </a:rPr>
              <a:t>Dahil </a:t>
            </a:r>
            <a:r>
              <a:rPr lang="tr-TR" sz="3400" b="1" dirty="0" smtClean="0">
                <a:solidFill>
                  <a:srgbClr val="FF0000"/>
                </a:solidFill>
              </a:rPr>
              <a:t>Olmayanlar (yani işsiz veya istihdam halinde olmayan 15 ve daha yukarı yaştaki nüfus)</a:t>
            </a:r>
            <a:endParaRPr lang="tr-TR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u="sng" dirty="0" smtClean="0">
                <a:latin typeface="Calibri" panose="020F0502020204030204" pitchFamily="34" charset="0"/>
              </a:rPr>
              <a:t>1</a:t>
            </a:r>
            <a:r>
              <a:rPr lang="tr-TR" u="sng" dirty="0">
                <a:latin typeface="Calibri" panose="020F0502020204030204" pitchFamily="34" charset="0"/>
              </a:rPr>
              <a:t>. İş aramayıp çalışmaya hazır olanlar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Çeşitli nedenlerle bir iş aramayan, ancak 2 hafta içinde işbaşı yapmaya hazır olduğunu belirten kişilerdir. İki alt başlıkta ele alınmaktadır:</a:t>
            </a:r>
          </a:p>
          <a:p>
            <a:pPr marL="0" indent="0">
              <a:buNone/>
            </a:pPr>
            <a:r>
              <a:rPr lang="tr-TR" dirty="0" smtClean="0">
                <a:latin typeface="Calibri" panose="020F0502020204030204" pitchFamily="34" charset="0"/>
              </a:rPr>
              <a:t>          a</a:t>
            </a:r>
            <a:r>
              <a:rPr lang="tr-TR" dirty="0">
                <a:latin typeface="Calibri" panose="020F0502020204030204" pitchFamily="34" charset="0"/>
              </a:rPr>
              <a:t>) İş bulma ümidi olmayanlar</a:t>
            </a:r>
          </a:p>
          <a:p>
            <a:pPr marL="0" indent="0">
              <a:buNone/>
            </a:pPr>
            <a:r>
              <a:rPr lang="tr-TR" dirty="0" smtClean="0">
                <a:latin typeface="Calibri" panose="020F0502020204030204" pitchFamily="34" charset="0"/>
              </a:rPr>
              <a:t>          Daha </a:t>
            </a:r>
            <a:r>
              <a:rPr lang="tr-TR" dirty="0">
                <a:latin typeface="Calibri" panose="020F0502020204030204" pitchFamily="34" charset="0"/>
              </a:rPr>
              <a:t>önce iş aradığı halde bulamayan veya kendi vasıflarına uygun bir iş bulabileceğine inanmadığı için iş aramayan ancak işbaşı yapmaya hazır </a:t>
            </a:r>
            <a:r>
              <a:rPr lang="tr-TR" dirty="0" smtClean="0">
                <a:latin typeface="Calibri" panose="020F0502020204030204" pitchFamily="34" charset="0"/>
              </a:rPr>
              <a:t>olduğunu </a:t>
            </a:r>
            <a:r>
              <a:rPr lang="tr-TR" dirty="0">
                <a:latin typeface="Calibri" panose="020F0502020204030204" pitchFamily="34" charset="0"/>
              </a:rPr>
              <a:t>belirten </a:t>
            </a:r>
            <a:r>
              <a:rPr lang="tr-TR" dirty="0" smtClean="0">
                <a:latin typeface="Calibri" panose="020F0502020204030204" pitchFamily="34" charset="0"/>
              </a:rPr>
              <a:t>kişilerdir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         b</a:t>
            </a:r>
            <a:r>
              <a:rPr lang="tr-TR" dirty="0">
                <a:latin typeface="Calibri" panose="020F0502020204030204" pitchFamily="34" charset="0"/>
              </a:rPr>
              <a:t>) Diğer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</a:rPr>
              <a:t>         Mevsimlik </a:t>
            </a:r>
            <a:r>
              <a:rPr lang="tr-TR" dirty="0">
                <a:latin typeface="Calibri" panose="020F0502020204030204" pitchFamily="34" charset="0"/>
              </a:rPr>
              <a:t>çalışma, ev kadını olma, öğrencilik</a:t>
            </a:r>
            <a:r>
              <a:rPr lang="tr-TR" dirty="0">
                <a:solidFill>
                  <a:srgbClr val="7030A0"/>
                </a:solidFill>
                <a:latin typeface="Calibri" panose="020F0502020204030204" pitchFamily="34" charset="0"/>
              </a:rPr>
              <a:t>, </a:t>
            </a:r>
            <a:r>
              <a:rPr lang="tr-TR" dirty="0" err="1">
                <a:solidFill>
                  <a:srgbClr val="7030A0"/>
                </a:solidFill>
                <a:latin typeface="Calibri" panose="020F0502020204030204" pitchFamily="34" charset="0"/>
              </a:rPr>
              <a:t>irad</a:t>
            </a:r>
            <a:r>
              <a:rPr lang="tr-TR" dirty="0">
                <a:solidFill>
                  <a:srgbClr val="7030A0"/>
                </a:solidFill>
                <a:latin typeface="Calibri" panose="020F0502020204030204" pitchFamily="34" charset="0"/>
              </a:rPr>
              <a:t> </a:t>
            </a:r>
            <a:r>
              <a:rPr lang="tr-TR" dirty="0">
                <a:latin typeface="Calibri" panose="020F0502020204030204" pitchFamily="34" charset="0"/>
              </a:rPr>
              <a:t>sahibi olma, emeklilik ve çalışamaz halde olma gibi nedenlerle iş aramayıp ancak işbaşı yapmaya hazır olduğunu belirten </a:t>
            </a:r>
            <a:r>
              <a:rPr lang="tr-TR" dirty="0" smtClean="0">
                <a:latin typeface="Calibri" panose="020F0502020204030204" pitchFamily="34" charset="0"/>
              </a:rPr>
              <a:t>kişilerdir.</a:t>
            </a:r>
          </a:p>
          <a:p>
            <a:pPr marL="0" indent="0">
              <a:buNone/>
            </a:pPr>
            <a:r>
              <a:rPr lang="tr-TR" u="sng" dirty="0" smtClean="0">
                <a:latin typeface="Calibri" panose="020F0502020204030204" pitchFamily="34" charset="0"/>
              </a:rPr>
              <a:t>2</a:t>
            </a:r>
            <a:r>
              <a:rPr lang="tr-TR" u="sng" dirty="0">
                <a:latin typeface="Calibri" panose="020F0502020204030204" pitchFamily="34" charset="0"/>
              </a:rPr>
              <a:t>. Mevsimlik çalışanlar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Mevsimlik çalışması nedeniyle iş aramayan ve iş başı yapmaya da hazır olmayan kişilerdir.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2049" name="Picture 1" descr="faqbu888037a14a0c0a7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78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3</a:t>
            </a:r>
            <a:r>
              <a:rPr lang="tr-TR" u="sng" dirty="0">
                <a:latin typeface="Calibri" panose="020F0502020204030204" pitchFamily="34" charset="0"/>
              </a:rPr>
              <a:t>. Ev işleriyle meşgul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Kendi evinde ev işleriyle meşgul olması nedeniyle iş aramayan ve iş başı yapmaya da hazır olmayan kişilerdir.</a:t>
            </a:r>
          </a:p>
          <a:p>
            <a:pPr marL="0" indent="0">
              <a:buNone/>
            </a:pPr>
            <a:r>
              <a:rPr lang="tr-TR" u="sng" dirty="0">
                <a:latin typeface="Calibri" panose="020F0502020204030204" pitchFamily="34" charset="0"/>
              </a:rPr>
              <a:t>4. Öğrenci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Bir öğrenim kurumuna devam etmesi nedeniyle iş aramayan ve iş başı yapmaya da hazır olmayan kişilerdir.</a:t>
            </a:r>
          </a:p>
          <a:p>
            <a:pPr marL="0" indent="0">
              <a:buNone/>
            </a:pPr>
            <a:r>
              <a:rPr lang="tr-TR" u="sng" dirty="0">
                <a:latin typeface="Calibri" panose="020F0502020204030204" pitchFamily="34" charset="0"/>
              </a:rPr>
              <a:t>5. Emekli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Bir sosyal güvenlik kuruluşundan emekli olduğu için iş aramayan ve iş başı yapmaya da hazır olmayan kişilerdir.</a:t>
            </a:r>
          </a:p>
          <a:p>
            <a:pPr marL="0" indent="0">
              <a:buNone/>
            </a:pPr>
            <a:r>
              <a:rPr lang="tr-TR" u="sng" dirty="0">
                <a:latin typeface="Calibri" panose="020F0502020204030204" pitchFamily="34" charset="0"/>
              </a:rPr>
              <a:t>6. Çalışamaz halde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Bedensel özür, hastalık veya yaşlılık nedeniyle iş aramayan ve iş başı yapmaya da hazır olmayan kişilerdir.</a:t>
            </a:r>
          </a:p>
          <a:p>
            <a:pPr marL="0" indent="0">
              <a:buNone/>
            </a:pPr>
            <a:r>
              <a:rPr lang="tr-TR" u="sng" dirty="0">
                <a:latin typeface="Calibri" panose="020F0502020204030204" pitchFamily="34" charset="0"/>
              </a:rPr>
              <a:t>7. Diğer</a:t>
            </a:r>
          </a:p>
          <a:p>
            <a:pPr marL="0" indent="0">
              <a:buNone/>
            </a:pPr>
            <a:r>
              <a:rPr lang="tr-TR" dirty="0">
                <a:latin typeface="Calibri" panose="020F0502020204030204" pitchFamily="34" charset="0"/>
              </a:rPr>
              <a:t>Ailevi ve kişisel nedenler ve bunun dışındaki diğer nedenler ile iş aramayan ve iş başı yapmaya da hazır olmayan kişilerdir. </a:t>
            </a:r>
            <a:endParaRPr lang="tr-TR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</a:rPr>
              <a:t>İşsizlik </a:t>
            </a: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</a:rPr>
              <a:t>Oranı: </a:t>
            </a:r>
            <a:r>
              <a:rPr lang="tr-TR" dirty="0">
                <a:latin typeface="Calibri" panose="020F0502020204030204" pitchFamily="34" charset="0"/>
              </a:rPr>
              <a:t>İşsiz nüfusun işgücü içindeki oranıdır.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80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</a:rPr>
              <a:t>İşsizlik Türleri</a:t>
            </a:r>
            <a:endParaRPr lang="tr-TR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err="1" smtClean="0">
                <a:solidFill>
                  <a:srgbClr val="FF0000"/>
                </a:solidFill>
              </a:rPr>
              <a:t>Friksiyonel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(Arızi) İşsizlik</a:t>
            </a:r>
            <a:r>
              <a:rPr lang="tr-TR" dirty="0"/>
              <a:t>: Yer ve meslek değiştirme sırasında </a:t>
            </a:r>
            <a:r>
              <a:rPr lang="tr-TR" dirty="0" smtClean="0"/>
              <a:t>beliren işsizliktir. </a:t>
            </a:r>
            <a:r>
              <a:rPr lang="tr-TR" dirty="0"/>
              <a:t>K</a:t>
            </a:r>
            <a:r>
              <a:rPr lang="tr-TR" dirty="0" smtClean="0"/>
              <a:t>ısmi </a:t>
            </a:r>
            <a:r>
              <a:rPr lang="tr-TR" dirty="0"/>
              <a:t>ve geçici bir </a:t>
            </a:r>
            <a:r>
              <a:rPr lang="tr-TR" dirty="0" smtClean="0"/>
              <a:t>işsizlik türüdür. </a:t>
            </a:r>
            <a:endParaRPr lang="tr-TR" dirty="0"/>
          </a:p>
          <a:p>
            <a:pPr algn="just"/>
            <a:r>
              <a:rPr lang="tr-TR" dirty="0" err="1" smtClean="0">
                <a:solidFill>
                  <a:srgbClr val="FF0000"/>
                </a:solidFill>
              </a:rPr>
              <a:t>Konjonktürel</a:t>
            </a:r>
            <a:r>
              <a:rPr lang="tr-TR" dirty="0" smtClean="0">
                <a:solidFill>
                  <a:srgbClr val="FF0000"/>
                </a:solidFill>
              </a:rPr>
              <a:t> İşsizlik</a:t>
            </a:r>
            <a:r>
              <a:rPr lang="tr-TR" dirty="0" smtClean="0"/>
              <a:t>: Üretim </a:t>
            </a:r>
            <a:r>
              <a:rPr lang="tr-TR" dirty="0"/>
              <a:t>hacminde zaman zaman ortaya çıkan daralmaların yarattığı işsizliktir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Mevsimsel </a:t>
            </a:r>
            <a:r>
              <a:rPr lang="tr-TR" dirty="0">
                <a:solidFill>
                  <a:srgbClr val="FF0000"/>
                </a:solidFill>
              </a:rPr>
              <a:t>İşsizlik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Tarım sektörünün ağırlık oluşturduğu </a:t>
            </a:r>
            <a:r>
              <a:rPr lang="tr-TR" dirty="0"/>
              <a:t>ülkelerde görülen bir işsizlik türüdür. </a:t>
            </a:r>
          </a:p>
          <a:p>
            <a:pPr marL="0" indent="0">
              <a:buNone/>
            </a:pP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2216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1104</TotalTime>
  <Words>697</Words>
  <Application>Microsoft Office PowerPoint</Application>
  <PresentationFormat>Ekran Gösterisi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Book</vt:lpstr>
      <vt:lpstr>Perpetua</vt:lpstr>
      <vt:lpstr>Wingdings 2</vt:lpstr>
      <vt:lpstr>Hisse Senedi</vt:lpstr>
      <vt:lpstr>Eğitimde İşgücü Planlaması Dersi Notları - 3</vt:lpstr>
      <vt:lpstr>Derse Hazırlık Tartışması</vt:lpstr>
      <vt:lpstr>İnsan ve İş (çalışma)</vt:lpstr>
      <vt:lpstr>İşgücü </vt:lpstr>
      <vt:lpstr>Eğitimde İşgücü Kavramı  </vt:lpstr>
      <vt:lpstr>İşsizlik</vt:lpstr>
      <vt:lpstr>PowerPoint Sunusu</vt:lpstr>
      <vt:lpstr>PowerPoint Sunusu</vt:lpstr>
      <vt:lpstr>İşsizlik Türleri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231</cp:revision>
  <dcterms:created xsi:type="dcterms:W3CDTF">2014-05-05T08:01:07Z</dcterms:created>
  <dcterms:modified xsi:type="dcterms:W3CDTF">2019-11-20T11:39:51Z</dcterms:modified>
</cp:coreProperties>
</file>