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2" r:id="rId4"/>
    <p:sldId id="293" r:id="rId5"/>
    <p:sldId id="285" r:id="rId6"/>
    <p:sldId id="286" r:id="rId7"/>
    <p:sldId id="287" r:id="rId8"/>
    <p:sldId id="288" r:id="rId9"/>
    <p:sldId id="289" r:id="rId10"/>
    <p:sldId id="27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5" autoAdjust="0"/>
    <p:restoredTop sz="94660"/>
  </p:normalViewPr>
  <p:slideViewPr>
    <p:cSldViewPr snapToGrid="0">
      <p:cViewPr varScale="1">
        <p:scale>
          <a:sx n="92" d="100"/>
          <a:sy n="92" d="100"/>
        </p:scale>
        <p:origin x="44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sha.org/publi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Communication_disorder" TargetMode="External"/><Relationship Id="rId13" Type="http://schemas.openxmlformats.org/officeDocument/2006/relationships/hyperlink" Target="https://en.wikipedia.org/wiki/Brain_imaging" TargetMode="External"/><Relationship Id="rId3" Type="http://schemas.openxmlformats.org/officeDocument/2006/relationships/hyperlink" Target="https://en.wikipedia.org/wiki/Human_brain" TargetMode="External"/><Relationship Id="rId7" Type="http://schemas.openxmlformats.org/officeDocument/2006/relationships/hyperlink" Target="https://en.wikipedia.org/wiki/Cognitive_science" TargetMode="External"/><Relationship Id="rId12" Type="http://schemas.openxmlformats.org/officeDocument/2006/relationships/hyperlink" Target="https://en.wikipedia.org/wiki/Aphasiology" TargetMode="External"/><Relationship Id="rId17" Type="http://schemas.openxmlformats.org/officeDocument/2006/relationships/hyperlink" Target="https://en.wikipedia.org/wiki/Neurolinguistics" TargetMode="External"/><Relationship Id="rId2" Type="http://schemas.openxmlformats.org/officeDocument/2006/relationships/hyperlink" Target="https://en.wikipedia.org/wiki/Neuron" TargetMode="External"/><Relationship Id="rId16" Type="http://schemas.openxmlformats.org/officeDocument/2006/relationships/hyperlink" Target="https://www.google.com/search?q=sociolinguistics&amp;rlz=1C1OKWM_trTR859TR859&amp;oq=sociolin&amp;aqs=chrome.1.69i57j0l7.3535j0j7&amp;sourceid=chrome&amp;ie=UTF-8" TargetMode="External"/><Relationship Id="rId1" Type="http://schemas.openxmlformats.org/officeDocument/2006/relationships/slideLayout" Target="../slideLayouts/slideLayout2.xml"/><Relationship Id="rId6" Type="http://schemas.openxmlformats.org/officeDocument/2006/relationships/hyperlink" Target="https://en.wikipedia.org/wiki/Linguistics" TargetMode="External"/><Relationship Id="rId11" Type="http://schemas.openxmlformats.org/officeDocument/2006/relationships/hyperlink" Target="https://en.wikipedia.org/wiki/Theoretical_linguistics" TargetMode="External"/><Relationship Id="rId5" Type="http://schemas.openxmlformats.org/officeDocument/2006/relationships/hyperlink" Target="https://en.wikipedia.org/wiki/Neuroscience" TargetMode="External"/><Relationship Id="rId15" Type="http://schemas.openxmlformats.org/officeDocument/2006/relationships/hyperlink" Target="https://en.wikipedia.org/wiki/Computer_modeling" TargetMode="External"/><Relationship Id="rId10" Type="http://schemas.openxmlformats.org/officeDocument/2006/relationships/hyperlink" Target="https://en.wikipedia.org/wiki/Psycholinguistics" TargetMode="External"/><Relationship Id="rId4" Type="http://schemas.openxmlformats.org/officeDocument/2006/relationships/hyperlink" Target="https://en.wikipedia.org/wiki/Language" TargetMode="External"/><Relationship Id="rId9" Type="http://schemas.openxmlformats.org/officeDocument/2006/relationships/hyperlink" Target="https://en.wikipedia.org/wiki/Neuropsychology" TargetMode="External"/><Relationship Id="rId14" Type="http://schemas.openxmlformats.org/officeDocument/2006/relationships/hyperlink" Target="https://en.wikipedia.org/wiki/Electrophysiology"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asha.org/publi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sha.org/publi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Neurolinguistic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dirty="0" smtClean="0">
                <a:solidFill>
                  <a:srgbClr val="C00000"/>
                </a:solidFill>
                <a:latin typeface="Times New Roman" panose="02020603050405020304" pitchFamily="18" charset="0"/>
                <a:cs typeface="Times New Roman" panose="02020603050405020304" pitchFamily="18" charset="0"/>
              </a:rPr>
              <a:t>BDB </a:t>
            </a:r>
            <a:r>
              <a:rPr lang="tr-TR" sz="7500" b="1" dirty="0" smtClean="0">
                <a:solidFill>
                  <a:srgbClr val="C00000"/>
                </a:solidFill>
                <a:latin typeface="Times New Roman" panose="02020603050405020304" pitchFamily="18" charset="0"/>
                <a:cs typeface="Times New Roman" panose="02020603050405020304" pitchFamily="18" charset="0"/>
              </a:rPr>
              <a:t>301-302 </a:t>
            </a:r>
            <a:r>
              <a:rPr lang="tr-TR" sz="7500" b="1" dirty="0" smtClean="0">
                <a:solidFill>
                  <a:srgbClr val="C00000"/>
                </a:solidFill>
                <a:latin typeface="Times New Roman" panose="02020603050405020304" pitchFamily="18" charset="0"/>
                <a:cs typeface="Times New Roman" panose="02020603050405020304" pitchFamily="18" charset="0"/>
              </a:rPr>
              <a:t>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a:solidFill>
                  <a:srgbClr val="C00000"/>
                </a:solidFill>
                <a:latin typeface="Times New Roman" panose="02020603050405020304" pitchFamily="18" charset="0"/>
                <a:cs typeface="Times New Roman" panose="02020603050405020304" pitchFamily="18" charset="0"/>
              </a:rPr>
              <a:t>:</a:t>
            </a:r>
            <a:endParaRPr lang="tr-TR" dirty="0"/>
          </a:p>
        </p:txBody>
      </p:sp>
      <p:sp>
        <p:nvSpPr>
          <p:cNvPr id="3" name="İçerik Yer Tutucusu 2"/>
          <p:cNvSpPr>
            <a:spLocks noGrp="1"/>
          </p:cNvSpPr>
          <p:nvPr>
            <p:ph idx="1"/>
          </p:nvPr>
        </p:nvSpPr>
        <p:spPr/>
        <p:txBody>
          <a:bodyPr>
            <a:normAutofit fontScale="25000" lnSpcReduction="20000"/>
          </a:bodyPr>
          <a:lstStyle/>
          <a:p>
            <a:pPr algn="just"/>
            <a:endParaRPr lang="en-US" dirty="0">
              <a:latin typeface="Times New Roman" panose="02020603050405020304" pitchFamily="18" charset="0"/>
              <a:cs typeface="Times New Roman" panose="02020603050405020304" pitchFamily="18" charset="0"/>
            </a:endParaRPr>
          </a:p>
          <a:p>
            <a:pPr algn="just"/>
            <a:r>
              <a:rPr lang="en-US" sz="8000" dirty="0" smtClean="0">
                <a:latin typeface="Times New Roman" panose="02020603050405020304" pitchFamily="18" charset="0"/>
                <a:cs typeface="Times New Roman" panose="02020603050405020304" pitchFamily="18" charset="0"/>
              </a:rPr>
              <a:t>Patel</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Aniruddh</a:t>
            </a:r>
            <a:r>
              <a:rPr lang="en-US" sz="8000" dirty="0">
                <a:latin typeface="Times New Roman" panose="02020603050405020304" pitchFamily="18" charset="0"/>
                <a:cs typeface="Times New Roman" panose="02020603050405020304" pitchFamily="18" charset="0"/>
              </a:rPr>
              <a:t> D. 2008. </a:t>
            </a:r>
            <a:r>
              <a:rPr lang="en-US" sz="8000" i="1" dirty="0">
                <a:latin typeface="Times New Roman" panose="02020603050405020304" pitchFamily="18" charset="0"/>
                <a:cs typeface="Times New Roman" panose="02020603050405020304" pitchFamily="18" charset="0"/>
              </a:rPr>
              <a:t>Music, Language, and the Brain. </a:t>
            </a:r>
            <a:r>
              <a:rPr lang="en-US" sz="8000" dirty="0">
                <a:latin typeface="Times New Roman" panose="02020603050405020304" pitchFamily="18" charset="0"/>
                <a:cs typeface="Times New Roman" panose="02020603050405020304" pitchFamily="18" charset="0"/>
              </a:rPr>
              <a:t>Oxford University Press.</a:t>
            </a:r>
          </a:p>
          <a:p>
            <a:pPr algn="just"/>
            <a:r>
              <a:rPr lang="en-US" sz="8000" dirty="0">
                <a:latin typeface="Times New Roman" panose="02020603050405020304" pitchFamily="18" charset="0"/>
                <a:cs typeface="Times New Roman" panose="02020603050405020304" pitchFamily="18" charset="0"/>
              </a:rPr>
              <a:t>Ramus, Franck. 2006. Genes, brains and cognition: A roadmap for the cognitive scientist. Cognition 101, 247-269.</a:t>
            </a:r>
          </a:p>
          <a:p>
            <a:pPr algn="just"/>
            <a:r>
              <a:rPr lang="en-US" sz="8000" dirty="0">
                <a:latin typeface="Times New Roman" panose="02020603050405020304" pitchFamily="18" charset="0"/>
                <a:cs typeface="Times New Roman" panose="02020603050405020304" pitchFamily="18" charset="0"/>
              </a:rPr>
              <a:t>Schwartz, Myrna F., Dell, Gary S., Martin, Nadine, </a:t>
            </a:r>
            <a:r>
              <a:rPr lang="en-US" sz="8000" dirty="0" err="1">
                <a:latin typeface="Times New Roman" panose="02020603050405020304" pitchFamily="18" charset="0"/>
                <a:cs typeface="Times New Roman" panose="02020603050405020304" pitchFamily="18" charset="0"/>
              </a:rPr>
              <a:t>Gahl</a:t>
            </a:r>
            <a:r>
              <a:rPr lang="en-US" sz="8000" dirty="0">
                <a:latin typeface="Times New Roman" panose="02020603050405020304" pitchFamily="18" charset="0"/>
                <a:cs typeface="Times New Roman" panose="02020603050405020304" pitchFamily="18" charset="0"/>
              </a:rPr>
              <a:t>, Susanne, &amp; Sobel. P.  (2006).  A case-series test of the interactive two-step model of lexical access: Evidence from picture naming.  Journal of Memory and Language, 54, 228-264.</a:t>
            </a:r>
          </a:p>
          <a:p>
            <a:pPr algn="just"/>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Tse</a:t>
            </a:r>
            <a:r>
              <a:rPr lang="en-US" sz="8000" dirty="0">
                <a:latin typeface="Times New Roman" panose="02020603050405020304" pitchFamily="18" charset="0"/>
                <a:cs typeface="Times New Roman" panose="02020603050405020304" pitchFamily="18" charset="0"/>
              </a:rPr>
              <a:t>, C.-Y., Lee, C.-L., Sullivan, J., Garnsey, S.M., Dell, G.S., </a:t>
            </a:r>
            <a:r>
              <a:rPr lang="en-US" sz="8000" dirty="0" err="1">
                <a:latin typeface="Times New Roman" panose="02020603050405020304" pitchFamily="18" charset="0"/>
                <a:cs typeface="Times New Roman" panose="02020603050405020304" pitchFamily="18" charset="0"/>
              </a:rPr>
              <a:t>Fabiani</a:t>
            </a:r>
            <a:r>
              <a:rPr lang="en-US" sz="8000" dirty="0">
                <a:latin typeface="Times New Roman" panose="02020603050405020304" pitchFamily="18" charset="0"/>
                <a:cs typeface="Times New Roman" panose="02020603050405020304" pitchFamily="18" charset="0"/>
              </a:rPr>
              <a:t>, M., &amp; </a:t>
            </a:r>
            <a:r>
              <a:rPr lang="en-US" sz="8000" dirty="0" err="1">
                <a:latin typeface="Times New Roman" panose="02020603050405020304" pitchFamily="18" charset="0"/>
                <a:cs typeface="Times New Roman" panose="02020603050405020304" pitchFamily="18" charset="0"/>
              </a:rPr>
              <a:t>Gratton</a:t>
            </a:r>
            <a:r>
              <a:rPr lang="en-US" sz="8000" dirty="0">
                <a:latin typeface="Times New Roman" panose="02020603050405020304" pitchFamily="18" charset="0"/>
                <a:cs typeface="Times New Roman" panose="02020603050405020304" pitchFamily="18" charset="0"/>
              </a:rPr>
              <a:t>, G. (2007). Imaging cortical dynamics of language processing with the event-related optical signal. Proceedings of the National Academy of Sciences of the United States of America, 104, 17157-17162.</a:t>
            </a:r>
          </a:p>
          <a:p>
            <a:pPr algn="just"/>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Turken</a:t>
            </a:r>
            <a:r>
              <a:rPr lang="en-US" sz="8000" dirty="0">
                <a:latin typeface="Times New Roman" panose="02020603050405020304" pitchFamily="18" charset="0"/>
                <a:cs typeface="Times New Roman" panose="02020603050405020304" pitchFamily="18" charset="0"/>
              </a:rPr>
              <a:t>, A.U. &amp; </a:t>
            </a:r>
            <a:r>
              <a:rPr lang="en-US" sz="8000" dirty="0" err="1">
                <a:latin typeface="Times New Roman" panose="02020603050405020304" pitchFamily="18" charset="0"/>
                <a:cs typeface="Times New Roman" panose="02020603050405020304" pitchFamily="18" charset="0"/>
              </a:rPr>
              <a:t>Dronkers</a:t>
            </a:r>
            <a:r>
              <a:rPr lang="en-US" sz="8000" dirty="0">
                <a:latin typeface="Times New Roman" panose="02020603050405020304" pitchFamily="18" charset="0"/>
                <a:cs typeface="Times New Roman" panose="02020603050405020304" pitchFamily="18" charset="0"/>
              </a:rPr>
              <a:t>, N.F. The neural architecture of the language comprehension network: converging evidence from lesion and connectivity analyses. Frontiers in Systems Neuroscience, 2011, 5, </a:t>
            </a:r>
            <a:r>
              <a:rPr lang="en-US" sz="8000" dirty="0" smtClean="0">
                <a:latin typeface="Times New Roman" panose="02020603050405020304" pitchFamily="18" charset="0"/>
                <a:cs typeface="Times New Roman" panose="02020603050405020304" pitchFamily="18" charset="0"/>
              </a:rPr>
              <a:t>1-20</a:t>
            </a:r>
            <a:r>
              <a:rPr lang="tr-TR" sz="8000" dirty="0" smtClean="0">
                <a:latin typeface="Times New Roman" panose="02020603050405020304" pitchFamily="18" charset="0"/>
                <a:cs typeface="Times New Roman" panose="02020603050405020304" pitchFamily="18" charset="0"/>
              </a:rPr>
              <a:t>.</a:t>
            </a:r>
          </a:p>
          <a:p>
            <a:pPr algn="just"/>
            <a:r>
              <a:rPr lang="en-US" sz="7200" dirty="0">
                <a:latin typeface="Times New Roman" panose="02020603050405020304" pitchFamily="18" charset="0"/>
                <a:cs typeface="Times New Roman" panose="02020603050405020304" pitchFamily="18" charset="0"/>
                <a:hlinkClick r:id="rId2"/>
              </a:rPr>
              <a:t>http://www.asha.org/public/</a:t>
            </a:r>
            <a:endParaRPr lang="tr-TR" sz="7200" dirty="0">
              <a:latin typeface="Times New Roman" panose="02020603050405020304" pitchFamily="18" charset="0"/>
              <a:cs typeface="Times New Roman" panose="02020603050405020304" pitchFamily="18" charset="0"/>
            </a:endParaRPr>
          </a:p>
          <a:p>
            <a:pPr algn="just"/>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073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smtClean="0">
                <a:solidFill>
                  <a:srgbClr val="C00000"/>
                </a:solidFill>
                <a:latin typeface="Times New Roman" panose="02020603050405020304" pitchFamily="18" charset="0"/>
                <a:cs typeface="Times New Roman" panose="02020603050405020304" pitchFamily="18" charset="0"/>
              </a:rPr>
              <a:t/>
            </a:r>
            <a:br>
              <a:rPr lang="tr-TR" b="1" dirty="0" smtClean="0">
                <a:solidFill>
                  <a:srgbClr val="C00000"/>
                </a:solidFill>
                <a:latin typeface="Times New Roman" panose="02020603050405020304" pitchFamily="18" charset="0"/>
                <a:cs typeface="Times New Roman" panose="02020603050405020304" pitchFamily="18" charset="0"/>
              </a:rPr>
            </a:b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a:solidFill>
                  <a:srgbClr val="C00000"/>
                </a:solidFill>
                <a:latin typeface="Times New Roman" panose="02020603050405020304" pitchFamily="18" charset="0"/>
                <a:cs typeface="Times New Roman" panose="02020603050405020304" pitchFamily="18" charset="0"/>
              </a:rPr>
              <a:t>is </a:t>
            </a:r>
            <a:r>
              <a:rPr lang="tr-TR" b="1" dirty="0" err="1">
                <a:solidFill>
                  <a:srgbClr val="C00000"/>
                </a:solidFill>
                <a:latin typeface="Times New Roman" panose="02020603050405020304" pitchFamily="18" charset="0"/>
                <a:cs typeface="Times New Roman" panose="02020603050405020304" pitchFamily="18" charset="0"/>
              </a:rPr>
              <a:t>Neurolinguistics</a:t>
            </a:r>
            <a:r>
              <a:rPr lang="tr-TR" b="1" dirty="0" smtClean="0">
                <a:solidFill>
                  <a:srgbClr val="C00000"/>
                </a:solidFill>
                <a:latin typeface="Times New Roman" panose="02020603050405020304" pitchFamily="18" charset="0"/>
                <a:cs typeface="Times New Roman" panose="02020603050405020304" pitchFamily="18" charset="0"/>
              </a:rPr>
              <a:t>?</a:t>
            </a:r>
            <a:br>
              <a:rPr lang="tr-TR" b="1" dirty="0" smtClean="0">
                <a:solidFill>
                  <a:srgbClr val="C00000"/>
                </a:solidFill>
                <a:latin typeface="Times New Roman" panose="02020603050405020304" pitchFamily="18" charset="0"/>
                <a:cs typeface="Times New Roman" panose="02020603050405020304" pitchFamily="18" charset="0"/>
              </a:rPr>
            </a:b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fontScale="85000" lnSpcReduction="20000"/>
          </a:bodyPr>
          <a:lstStyle/>
          <a:p>
            <a:pPr algn="just" fontAlgn="base"/>
            <a:endParaRPr lang="tr-TR" dirty="0" smtClean="0">
              <a:latin typeface="Times New Roman" panose="02020603050405020304" pitchFamily="18" charset="0"/>
              <a:cs typeface="Times New Roman" panose="02020603050405020304" pitchFamily="18" charset="0"/>
            </a:endParaRPr>
          </a:p>
          <a:p>
            <a:pPr algn="just" fontAlgn="base"/>
            <a:r>
              <a:rPr lang="en-US" sz="3300" dirty="0">
                <a:latin typeface="Times New Roman" panose="02020603050405020304" pitchFamily="18" charset="0"/>
                <a:cs typeface="Times New Roman" panose="02020603050405020304" pitchFamily="18" charset="0"/>
              </a:rPr>
              <a:t>Neurolinguistics is the study of the </a:t>
            </a:r>
            <a:r>
              <a:rPr lang="en-US" sz="3300" dirty="0">
                <a:latin typeface="Times New Roman" panose="02020603050405020304" pitchFamily="18" charset="0"/>
                <a:cs typeface="Times New Roman" panose="02020603050405020304" pitchFamily="18" charset="0"/>
                <a:hlinkClick r:id="rId2" tooltip="Neuron"/>
              </a:rPr>
              <a:t>neural</a:t>
            </a:r>
            <a:r>
              <a:rPr lang="en-US" sz="3300" dirty="0">
                <a:latin typeface="Times New Roman" panose="02020603050405020304" pitchFamily="18" charset="0"/>
                <a:cs typeface="Times New Roman" panose="02020603050405020304" pitchFamily="18" charset="0"/>
              </a:rPr>
              <a:t> mechanisms in the </a:t>
            </a:r>
            <a:r>
              <a:rPr lang="en-US" sz="3300" dirty="0">
                <a:latin typeface="Times New Roman" panose="02020603050405020304" pitchFamily="18" charset="0"/>
                <a:cs typeface="Times New Roman" panose="02020603050405020304" pitchFamily="18" charset="0"/>
                <a:hlinkClick r:id="rId3" tooltip="Human brain"/>
              </a:rPr>
              <a:t>human brain</a:t>
            </a:r>
            <a:r>
              <a:rPr lang="en-US" sz="3300" dirty="0">
                <a:latin typeface="Times New Roman" panose="02020603050405020304" pitchFamily="18" charset="0"/>
                <a:cs typeface="Times New Roman" panose="02020603050405020304" pitchFamily="18" charset="0"/>
              </a:rPr>
              <a:t> that control the comprehension, production, and acquisition of </a:t>
            </a:r>
            <a:r>
              <a:rPr lang="en-US" sz="3300" dirty="0">
                <a:latin typeface="Times New Roman" panose="02020603050405020304" pitchFamily="18" charset="0"/>
                <a:cs typeface="Times New Roman" panose="02020603050405020304" pitchFamily="18" charset="0"/>
                <a:hlinkClick r:id="rId4" tooltip="Language"/>
              </a:rPr>
              <a:t>language</a:t>
            </a:r>
            <a:r>
              <a:rPr lang="en-US" sz="3300" dirty="0">
                <a:latin typeface="Times New Roman" panose="02020603050405020304" pitchFamily="18" charset="0"/>
                <a:cs typeface="Times New Roman" panose="02020603050405020304" pitchFamily="18" charset="0"/>
              </a:rPr>
              <a:t>. As an interdisciplinary field, neurolinguistics draws methods and theories from fields such as </a:t>
            </a:r>
            <a:r>
              <a:rPr lang="en-US" sz="3300" dirty="0">
                <a:latin typeface="Times New Roman" panose="02020603050405020304" pitchFamily="18" charset="0"/>
                <a:cs typeface="Times New Roman" panose="02020603050405020304" pitchFamily="18" charset="0"/>
                <a:hlinkClick r:id="rId5" tooltip="Neuroscience"/>
              </a:rPr>
              <a:t>neuroscience</a:t>
            </a:r>
            <a:r>
              <a:rPr lang="en-US"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hlinkClick r:id="rId6" tooltip="Linguistics"/>
              </a:rPr>
              <a:t>linguistics</a:t>
            </a:r>
            <a:r>
              <a:rPr lang="en-US"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hlinkClick r:id="rId7" tooltip="Cognitive science"/>
              </a:rPr>
              <a:t>cognitive science</a:t>
            </a:r>
            <a:r>
              <a:rPr lang="en-US" sz="3300" dirty="0">
                <a:latin typeface="Times New Roman" panose="02020603050405020304" pitchFamily="18" charset="0"/>
                <a:cs typeface="Times New Roman" panose="02020603050405020304" pitchFamily="18" charset="0"/>
              </a:rPr>
              <a:t>, </a:t>
            </a:r>
            <a:r>
              <a:rPr lang="en-US" sz="3300" u="sng" dirty="0">
                <a:latin typeface="Times New Roman" panose="02020603050405020304" pitchFamily="18" charset="0"/>
                <a:cs typeface="Times New Roman" panose="02020603050405020304" pitchFamily="18" charset="0"/>
                <a:hlinkClick r:id="rId8"/>
              </a:rPr>
              <a:t>communication disorders</a:t>
            </a:r>
            <a:r>
              <a:rPr lang="en-US" sz="3300" dirty="0">
                <a:latin typeface="Times New Roman" panose="02020603050405020304" pitchFamily="18" charset="0"/>
                <a:cs typeface="Times New Roman" panose="02020603050405020304" pitchFamily="18" charset="0"/>
              </a:rPr>
              <a:t> and </a:t>
            </a:r>
            <a:r>
              <a:rPr lang="en-US" sz="3300" dirty="0">
                <a:latin typeface="Times New Roman" panose="02020603050405020304" pitchFamily="18" charset="0"/>
                <a:cs typeface="Times New Roman" panose="02020603050405020304" pitchFamily="18" charset="0"/>
                <a:hlinkClick r:id="rId9" tooltip="Neuropsychology"/>
              </a:rPr>
              <a:t>neuropsychology</a:t>
            </a:r>
            <a:r>
              <a:rPr lang="en-US" sz="3300" dirty="0">
                <a:latin typeface="Times New Roman" panose="02020603050405020304" pitchFamily="18" charset="0"/>
                <a:cs typeface="Times New Roman" panose="02020603050405020304" pitchFamily="18" charset="0"/>
              </a:rPr>
              <a:t>. Researchers are drawn to the field from a variety of backgrounds, bringing along a variety of experimental techniques as well as widely varying theoretical perspectives. Much work in neurolinguistics is informed by models in </a:t>
            </a:r>
            <a:r>
              <a:rPr lang="en-US" sz="3300" dirty="0">
                <a:latin typeface="Times New Roman" panose="02020603050405020304" pitchFamily="18" charset="0"/>
                <a:cs typeface="Times New Roman" panose="02020603050405020304" pitchFamily="18" charset="0"/>
                <a:hlinkClick r:id="rId10" tooltip="Psycholinguistics"/>
              </a:rPr>
              <a:t>psycholinguistics</a:t>
            </a:r>
            <a:r>
              <a:rPr lang="en-US" sz="3300" dirty="0">
                <a:latin typeface="Times New Roman" panose="02020603050405020304" pitchFamily="18" charset="0"/>
                <a:cs typeface="Times New Roman" panose="02020603050405020304" pitchFamily="18" charset="0"/>
              </a:rPr>
              <a:t> and </a:t>
            </a:r>
            <a:r>
              <a:rPr lang="en-US" sz="3300" dirty="0">
                <a:latin typeface="Times New Roman" panose="02020603050405020304" pitchFamily="18" charset="0"/>
                <a:cs typeface="Times New Roman" panose="02020603050405020304" pitchFamily="18" charset="0"/>
                <a:hlinkClick r:id="rId11" tooltip="Theoretical linguistics"/>
              </a:rPr>
              <a:t>theoretical linguistics</a:t>
            </a:r>
            <a:r>
              <a:rPr lang="en-US" sz="3300" dirty="0">
                <a:latin typeface="Times New Roman" panose="02020603050405020304" pitchFamily="18" charset="0"/>
                <a:cs typeface="Times New Roman" panose="02020603050405020304" pitchFamily="18" charset="0"/>
              </a:rPr>
              <a:t>, and is focused on investigating how the brain can implement the processes that theoretical and psycholinguistics propose are necessary in producing and comprehending language. </a:t>
            </a:r>
            <a:r>
              <a:rPr lang="en-US" sz="3300" dirty="0" err="1">
                <a:latin typeface="Times New Roman" panose="02020603050405020304" pitchFamily="18" charset="0"/>
                <a:cs typeface="Times New Roman" panose="02020603050405020304" pitchFamily="18" charset="0"/>
              </a:rPr>
              <a:t>Neurolinguists</a:t>
            </a:r>
            <a:r>
              <a:rPr lang="en-US" sz="3300" dirty="0">
                <a:latin typeface="Times New Roman" panose="02020603050405020304" pitchFamily="18" charset="0"/>
                <a:cs typeface="Times New Roman" panose="02020603050405020304" pitchFamily="18" charset="0"/>
              </a:rPr>
              <a:t> study the physiological mechanisms by which the brain processes information related to language, and evaluate linguistic and psycholinguistic theories, using </a:t>
            </a:r>
            <a:r>
              <a:rPr lang="en-US" sz="3300" dirty="0" err="1">
                <a:latin typeface="Times New Roman" panose="02020603050405020304" pitchFamily="18" charset="0"/>
                <a:cs typeface="Times New Roman" panose="02020603050405020304" pitchFamily="18" charset="0"/>
                <a:hlinkClick r:id="rId12" tooltip="Aphasiology"/>
              </a:rPr>
              <a:t>aphasiology</a:t>
            </a:r>
            <a:r>
              <a:rPr lang="en-US"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hlinkClick r:id="rId13" tooltip="Brain imaging"/>
              </a:rPr>
              <a:t>brain imaging</a:t>
            </a:r>
            <a:r>
              <a:rPr lang="en-US"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hlinkClick r:id="rId14" tooltip="Electrophysiology"/>
              </a:rPr>
              <a:t>electrophysiology</a:t>
            </a:r>
            <a:r>
              <a:rPr lang="en-US" sz="3300" dirty="0">
                <a:latin typeface="Times New Roman" panose="02020603050405020304" pitchFamily="18" charset="0"/>
                <a:cs typeface="Times New Roman" panose="02020603050405020304" pitchFamily="18" charset="0"/>
              </a:rPr>
              <a:t>, and </a:t>
            </a:r>
            <a:r>
              <a:rPr lang="en-US" sz="3300" dirty="0">
                <a:latin typeface="Times New Roman" panose="02020603050405020304" pitchFamily="18" charset="0"/>
                <a:cs typeface="Times New Roman" panose="02020603050405020304" pitchFamily="18" charset="0"/>
                <a:hlinkClick r:id="rId15" tooltip="Computer modeling"/>
              </a:rPr>
              <a:t>computer </a:t>
            </a:r>
            <a:r>
              <a:rPr lang="en-US" sz="3300" dirty="0" smtClean="0">
                <a:latin typeface="Times New Roman" panose="02020603050405020304" pitchFamily="18" charset="0"/>
                <a:cs typeface="Times New Roman" panose="02020603050405020304" pitchFamily="18" charset="0"/>
                <a:hlinkClick r:id="rId15" tooltip="Computer modeling"/>
              </a:rPr>
              <a:t>modeling</a:t>
            </a:r>
            <a:endParaRPr lang="tr-TR" sz="3300" dirty="0" smtClean="0">
              <a:latin typeface="Times New Roman" panose="02020603050405020304" pitchFamily="18" charset="0"/>
              <a:cs typeface="Times New Roman" panose="02020603050405020304" pitchFamily="18" charset="0"/>
              <a:hlinkClick r:id="rId16"/>
            </a:endParaRPr>
          </a:p>
          <a:p>
            <a:pPr algn="just" fontAlgn="base"/>
            <a:r>
              <a:rPr lang="tr-TR" sz="3300" dirty="0">
                <a:latin typeface="Times New Roman" panose="02020603050405020304" pitchFamily="18" charset="0"/>
                <a:cs typeface="Times New Roman" panose="02020603050405020304" pitchFamily="18" charset="0"/>
                <a:hlinkClick r:id="rId17"/>
              </a:rPr>
              <a:t>https://</a:t>
            </a:r>
            <a:r>
              <a:rPr lang="tr-TR" sz="3300" dirty="0" smtClean="0">
                <a:latin typeface="Times New Roman" panose="02020603050405020304" pitchFamily="18" charset="0"/>
                <a:cs typeface="Times New Roman" panose="02020603050405020304" pitchFamily="18" charset="0"/>
                <a:hlinkClick r:id="rId17"/>
              </a:rPr>
              <a:t>en.wikipedia.org/wiki/Neurolinguistics</a:t>
            </a:r>
            <a:endParaRPr lang="tr-TR" sz="3300" dirty="0" smtClean="0">
              <a:latin typeface="Times New Roman" panose="02020603050405020304" pitchFamily="18" charset="0"/>
              <a:cs typeface="Times New Roman" panose="02020603050405020304" pitchFamily="18" charset="0"/>
            </a:endParaRPr>
          </a:p>
          <a:p>
            <a:pPr algn="just" fontAlgn="base"/>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Neurolinguistics</a:t>
            </a:r>
            <a:endParaRPr lang="tr-TR" dirty="0"/>
          </a:p>
        </p:txBody>
      </p:sp>
      <p:sp>
        <p:nvSpPr>
          <p:cNvPr id="3" name="İçerik Yer Tutucusu 2"/>
          <p:cNvSpPr>
            <a:spLocks noGrp="1"/>
          </p:cNvSpPr>
          <p:nvPr>
            <p:ph idx="1"/>
          </p:nvPr>
        </p:nvSpPr>
        <p:spPr/>
        <p:txBody>
          <a:bodyPr>
            <a:normAutofit fontScale="62500" lnSpcReduction="20000"/>
          </a:bodyPr>
          <a:lstStyle/>
          <a:p>
            <a:pPr algn="just"/>
            <a:r>
              <a:rPr lang="en-US" sz="4000" dirty="0" smtClean="0">
                <a:latin typeface="Times New Roman" panose="02020603050405020304" pitchFamily="18" charset="0"/>
                <a:cs typeface="Times New Roman" panose="02020603050405020304" pitchFamily="18" charset="0"/>
              </a:rPr>
              <a:t>If </a:t>
            </a:r>
            <a:r>
              <a:rPr lang="en-US" sz="4000" dirty="0">
                <a:latin typeface="Times New Roman" panose="02020603050405020304" pitchFamily="18" charset="0"/>
                <a:cs typeface="Times New Roman" panose="02020603050405020304" pitchFamily="18" charset="0"/>
              </a:rPr>
              <a:t>you know two languages, how do you switch between them and how do you keep them from interfering with each other? If you learn two languages from birth, how is your brain different from the brain of someone who speaks only one language, and why? Is the left side of your brain really ‘the language side’? If you lose the ability to talk or to read because of a stroke or other brain injury, how well can you learn to talk again? What kinds of therapy are known to help, and what new kinds of language therapy look promising? Do people who read languages written from left to right (like English or Spanish) have language in a different place from people who read languages written from right to left (like Hebrew and Arabic)? What about if you read a language that is written using some other kind of symbols instead of an alphabet, like Chinese or Japanese? If you're dyslexic, in what way is your brain different from the brain of someone who has no trouble reading? How about if you stutter</a:t>
            </a:r>
            <a:r>
              <a:rPr lang="en-US" sz="4000" dirty="0" smtClean="0">
                <a:latin typeface="Times New Roman" panose="02020603050405020304" pitchFamily="18" charset="0"/>
                <a:cs typeface="Times New Roman" panose="02020603050405020304" pitchFamily="18" charset="0"/>
              </a:rPr>
              <a:t>?</a:t>
            </a:r>
            <a:endParaRPr lang="tr-TR" sz="4000" dirty="0" smtClean="0">
              <a:latin typeface="Times New Roman" panose="02020603050405020304" pitchFamily="18" charset="0"/>
              <a:cs typeface="Times New Roman" panose="02020603050405020304" pitchFamily="18" charset="0"/>
            </a:endParaRPr>
          </a:p>
          <a:p>
            <a:pPr algn="just"/>
            <a:r>
              <a:rPr lang="en-US" sz="4000" dirty="0">
                <a:latin typeface="Times New Roman" panose="02020603050405020304" pitchFamily="18" charset="0"/>
                <a:cs typeface="Times New Roman" panose="02020603050405020304" pitchFamily="18" charset="0"/>
                <a:hlinkClick r:id="rId2"/>
              </a:rPr>
              <a:t>http://www.asha.org/public</a:t>
            </a:r>
            <a:r>
              <a:rPr lang="en-US" sz="4000" dirty="0" smtClean="0">
                <a:latin typeface="Times New Roman" panose="02020603050405020304" pitchFamily="18" charset="0"/>
                <a:cs typeface="Times New Roman" panose="02020603050405020304" pitchFamily="18" charset="0"/>
                <a:hlinkClick r:id="rId2"/>
              </a:rPr>
              <a:t>/</a:t>
            </a:r>
            <a:endParaRPr lang="tr-TR" sz="4000" dirty="0" smtClean="0">
              <a:latin typeface="Times New Roman" panose="02020603050405020304" pitchFamily="18" charset="0"/>
              <a:cs typeface="Times New Roman" panose="02020603050405020304" pitchFamily="18" charset="0"/>
            </a:endParaRPr>
          </a:p>
          <a:p>
            <a:pPr algn="just"/>
            <a:endParaRPr lang="en-US" sz="4000" dirty="0">
              <a:latin typeface="Times New Roman" panose="02020603050405020304" pitchFamily="18"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1859468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Neurolinguistics</a:t>
            </a:r>
            <a:endParaRPr lang="tr-TR" dirty="0"/>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As you can see, neurolinguistics is deeply entwined with psycholinguistics, which is the study of the language processing steps that are required for speaking and understanding words and sentences, learning first and later languages, and also of language processing in disorders of speech, language, and reading.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Information </a:t>
            </a:r>
            <a:r>
              <a:rPr lang="en-US" dirty="0">
                <a:latin typeface="Times New Roman" panose="02020603050405020304" pitchFamily="18" charset="0"/>
                <a:cs typeface="Times New Roman" panose="02020603050405020304" pitchFamily="18" charset="0"/>
              </a:rPr>
              <a:t>about these disorders is available from the American Speech-Language Hearing Association (ASHA), at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hlinkClick r:id="rId2"/>
              </a:rPr>
              <a:t>http</a:t>
            </a:r>
            <a:r>
              <a:rPr lang="en-US" dirty="0">
                <a:latin typeface="Times New Roman" panose="02020603050405020304" pitchFamily="18" charset="0"/>
                <a:cs typeface="Times New Roman" panose="02020603050405020304" pitchFamily="18" charset="0"/>
                <a:hlinkClick r:id="rId2"/>
              </a:rPr>
              <a:t>://www.asha.org/public</a:t>
            </a:r>
            <a:r>
              <a:rPr lang="en-US" dirty="0" smtClean="0">
                <a:latin typeface="Times New Roman" panose="02020603050405020304" pitchFamily="18" charset="0"/>
                <a:cs typeface="Times New Roman" panose="02020603050405020304" pitchFamily="18" charset="0"/>
                <a:hlinkClick r:id="rId2"/>
              </a:rPr>
              <a:t>/</a:t>
            </a:r>
            <a:endParaRPr lang="tr-TR"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55550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is Neuro Linguistic Programming and how does it work?</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Neuro Linguistic Programming (NLP) is all about bringing about changes in perception, responsible communication and developing choices of responses or communication in a given situation. ... NLP works on the principle that everyone has all the resources they need to make positive changes in their own </a:t>
            </a:r>
            <a:r>
              <a:rPr lang="en-US" dirty="0" smtClean="0">
                <a:latin typeface="Times New Roman" panose="02020603050405020304" pitchFamily="18" charset="0"/>
                <a:cs typeface="Times New Roman" panose="02020603050405020304" pitchFamily="18" charset="0"/>
              </a:rPr>
              <a:t>life</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hlinkClick r:id="rId2"/>
              </a:rPr>
              <a:t>https://en.wikipedia.org/wiki/Neurolinguistics</a:t>
            </a: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83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Is </a:t>
            </a:r>
            <a:r>
              <a:rPr lang="tr-TR" b="1" dirty="0" err="1">
                <a:solidFill>
                  <a:srgbClr val="C00000"/>
                </a:solidFill>
                <a:latin typeface="Times New Roman" panose="02020603050405020304" pitchFamily="18" charset="0"/>
                <a:cs typeface="Times New Roman" panose="02020603050405020304" pitchFamily="18" charset="0"/>
              </a:rPr>
              <a:t>neurolinguistics</a:t>
            </a:r>
            <a:r>
              <a:rPr lang="tr-TR" b="1" dirty="0">
                <a:solidFill>
                  <a:srgbClr val="C00000"/>
                </a:solidFill>
                <a:latin typeface="Times New Roman" panose="02020603050405020304" pitchFamily="18" charset="0"/>
                <a:cs typeface="Times New Roman" panose="02020603050405020304" pitchFamily="18" charset="0"/>
              </a:rPr>
              <a:t> a </a:t>
            </a:r>
            <a:r>
              <a:rPr lang="tr-TR" b="1" dirty="0" err="1">
                <a:solidFill>
                  <a:srgbClr val="C00000"/>
                </a:solidFill>
                <a:latin typeface="Times New Roman" panose="02020603050405020304" pitchFamily="18" charset="0"/>
                <a:cs typeface="Times New Roman" panose="02020603050405020304" pitchFamily="18" charset="0"/>
              </a:rPr>
              <a:t>science</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p:txBody>
          <a:bodyPr/>
          <a:lstStyle/>
          <a:p>
            <a:r>
              <a:rPr lang="en-US" dirty="0"/>
              <a:t>The Interdisciplinary Nature of </a:t>
            </a:r>
            <a:r>
              <a:rPr lang="en-US" dirty="0" smtClean="0"/>
              <a:t>Neurolinguistics</a:t>
            </a:r>
            <a:r>
              <a:rPr lang="tr-TR" dirty="0" smtClean="0"/>
              <a:t>.</a:t>
            </a:r>
          </a:p>
          <a:p>
            <a:r>
              <a:rPr lang="en-US" dirty="0" smtClean="0"/>
              <a:t>They </a:t>
            </a:r>
            <a:r>
              <a:rPr lang="en-US" dirty="0"/>
              <a:t>include neurobiology, anthropology, chemistry, cognitive science, and artificial intelligence. Thus, the humanities, and medical, natural, and social sciences, as well as technology are all </a:t>
            </a:r>
            <a:r>
              <a:rPr lang="en-US" dirty="0" smtClean="0"/>
              <a:t>represented</a:t>
            </a:r>
            <a:r>
              <a:rPr lang="tr-TR" dirty="0" smtClean="0"/>
              <a:t>». </a:t>
            </a:r>
          </a:p>
          <a:p>
            <a:r>
              <a:rPr lang="tr-TR" dirty="0">
                <a:latin typeface="Times New Roman" panose="02020603050405020304" pitchFamily="18" charset="0"/>
                <a:cs typeface="Times New Roman" panose="02020603050405020304" pitchFamily="18" charset="0"/>
                <a:hlinkClick r:id="rId2"/>
              </a:rPr>
              <a:t>https://en.wikipedia.org/wiki/Neurolinguistics</a:t>
            </a:r>
            <a:endParaRPr lang="tr-TR" dirty="0">
              <a:latin typeface="Times New Roman" panose="02020603050405020304" pitchFamily="18" charset="0"/>
              <a:cs typeface="Times New Roman" panose="02020603050405020304" pitchFamily="18" charset="0"/>
            </a:endParaRPr>
          </a:p>
          <a:p>
            <a:pPr marL="0" indent="0">
              <a:buNone/>
            </a:pPr>
            <a:endParaRPr lang="tr-TR" dirty="0" smtClean="0"/>
          </a:p>
          <a:p>
            <a:endParaRPr lang="tr-TR" dirty="0"/>
          </a:p>
        </p:txBody>
      </p:sp>
    </p:spTree>
    <p:extLst>
      <p:ext uri="{BB962C8B-B14F-4D97-AF65-F5344CB8AC3E}">
        <p14:creationId xmlns:p14="http://schemas.microsoft.com/office/powerpoint/2010/main" val="1551755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en-US" b="1" dirty="0">
                <a:solidFill>
                  <a:srgbClr val="C00000"/>
                </a:solidFill>
                <a:latin typeface="Times New Roman" panose="02020603050405020304" pitchFamily="18" charset="0"/>
                <a:cs typeface="Times New Roman" panose="02020603050405020304" pitchFamily="18" charset="0"/>
              </a:rPr>
              <a:t>What is the difference between psycholinguistics and neurolinguistics?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is that psycholinguistics is (linguistics) the study of the comprehension and production of language in its spoken, written and signed forms while neurolinguistics is (linguistics) science concerned with the human brain mechanisms underlying the comprehension, production and abstract knowledge of language, be it </a:t>
            </a:r>
            <a:r>
              <a:rPr lang="en-US" dirty="0" smtClean="0">
                <a:latin typeface="Times New Roman" panose="02020603050405020304" pitchFamily="18" charset="0"/>
                <a:cs typeface="Times New Roman" panose="02020603050405020304" pitchFamily="18" charset="0"/>
              </a:rPr>
              <a:t>spoken.</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en.wikipedia.org/wiki/Neurolinguistics</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810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neurolinguistics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disorder</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There are two types of language disorders: acquired language disorders and developmental language disorders. Acquired language disorders result from brain damage, while developmental language disorders do not.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study of aphasia, an acquired language disorder, is a central part of neurolinguistics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https://en.wikipedia.org/wiki/Neurolinguistics</a:t>
            </a: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8594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neurolinguistics</a:t>
            </a:r>
            <a:r>
              <a:rPr lang="tr-TR" b="1" dirty="0">
                <a:solidFill>
                  <a:srgbClr val="C00000"/>
                </a:solidFill>
                <a:latin typeface="Times New Roman" panose="02020603050405020304" pitchFamily="18" charset="0"/>
                <a:cs typeface="Times New Roman" panose="02020603050405020304" pitchFamily="18" charset="0"/>
              </a:rPr>
              <a:t> PDF?</a:t>
            </a: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Neurolinguistics is the study of language-brain relations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Neurolinguistics </a:t>
            </a:r>
            <a:r>
              <a:rPr lang="en-US" dirty="0">
                <a:latin typeface="Times New Roman" panose="02020603050405020304" pitchFamily="18" charset="0"/>
                <a:cs typeface="Times New Roman" panose="02020603050405020304" pitchFamily="18" charset="0"/>
              </a:rPr>
              <a:t>is by its nature an interdisciplinary enterprise, and straddles the borders between linguistics and other disciplines that are connected to the study of the mind/brain (mainly cognitive psychology, neuropsychology and cognitive neuroscience</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en.wikipedia.org/wiki/Neurolinguistics</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90653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3339</TotalTime>
  <Words>673</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Garamond</vt:lpstr>
      <vt:lpstr>Times New Roman</vt:lpstr>
      <vt:lpstr>Office Teması</vt:lpstr>
      <vt:lpstr>BDB 301-302 Dilbilim Temel Kavramları I (Introduction to Linguistics)</vt:lpstr>
      <vt:lpstr> What is Neurolinguistics? </vt:lpstr>
      <vt:lpstr>Neurolinguistics</vt:lpstr>
      <vt:lpstr>Neurolinguistics</vt:lpstr>
      <vt:lpstr>What is Neuro Linguistic Programming and how does it work?</vt:lpstr>
      <vt:lpstr>Is neurolinguistics a science?</vt:lpstr>
      <vt:lpstr>What is the difference between psycholinguistics and neurolinguistics?</vt:lpstr>
      <vt:lpstr>What is neurolinguistics disorder?</vt:lpstr>
      <vt:lpstr>What is neurolinguistics PDF?</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315</cp:revision>
  <dcterms:created xsi:type="dcterms:W3CDTF">2018-02-15T15:22:31Z</dcterms:created>
  <dcterms:modified xsi:type="dcterms:W3CDTF">2020-02-07T15:04:38Z</dcterms:modified>
</cp:coreProperties>
</file>