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97AC98E-980C-46D8-A434-F57811BAD224}"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147651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7AC98E-980C-46D8-A434-F57811BAD224}"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3734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7AC98E-980C-46D8-A434-F57811BAD224}"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60270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7AC98E-980C-46D8-A434-F57811BAD224}"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2860376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97AC98E-980C-46D8-A434-F57811BAD224}"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194246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97AC98E-980C-46D8-A434-F57811BAD224}"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138362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97AC98E-980C-46D8-A434-F57811BAD224}"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4080207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97AC98E-980C-46D8-A434-F57811BAD224}"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3933916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97AC98E-980C-46D8-A434-F57811BAD224}"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3167949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97AC98E-980C-46D8-A434-F57811BAD224}"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1450408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97AC98E-980C-46D8-A434-F57811BAD224}"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1BA4D2-0019-4CDA-B001-24A69033631F}" type="slidenum">
              <a:rPr lang="tr-TR" smtClean="0"/>
              <a:t>‹#›</a:t>
            </a:fld>
            <a:endParaRPr lang="tr-TR"/>
          </a:p>
        </p:txBody>
      </p:sp>
    </p:spTree>
    <p:extLst>
      <p:ext uri="{BB962C8B-B14F-4D97-AF65-F5344CB8AC3E}">
        <p14:creationId xmlns:p14="http://schemas.microsoft.com/office/powerpoint/2010/main" val="97924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7AC98E-980C-46D8-A434-F57811BAD224}"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BA4D2-0019-4CDA-B001-24A69033631F}" type="slidenum">
              <a:rPr lang="tr-TR" smtClean="0"/>
              <a:t>‹#›</a:t>
            </a:fld>
            <a:endParaRPr lang="tr-TR"/>
          </a:p>
        </p:txBody>
      </p:sp>
    </p:spTree>
    <p:extLst>
      <p:ext uri="{BB962C8B-B14F-4D97-AF65-F5344CB8AC3E}">
        <p14:creationId xmlns:p14="http://schemas.microsoft.com/office/powerpoint/2010/main" val="1968230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414141"/>
          </a:xfrm>
        </p:spPr>
        <p:txBody>
          <a:bodyPr>
            <a:normAutofit/>
          </a:bodyPr>
          <a:lstStyle/>
          <a:p>
            <a:r>
              <a:rPr lang="tr-TR" b="1" dirty="0" smtClean="0"/>
              <a:t/>
            </a:r>
            <a:br>
              <a:rPr lang="tr-TR" b="1" dirty="0" smtClean="0"/>
            </a:br>
            <a:r>
              <a:rPr lang="tr-TR" b="1" dirty="0"/>
              <a:t/>
            </a:r>
            <a:br>
              <a:rPr lang="tr-TR" b="1" dirty="0"/>
            </a:br>
            <a:r>
              <a:rPr lang="tr-TR" b="1" dirty="0" smtClean="0"/>
              <a:t>I</a:t>
            </a:r>
            <a:r>
              <a:rPr lang="tr-TR" b="1" dirty="0"/>
              <a:t>. Dünya Edebiyatının Başlangıcına Bir Bakış</a:t>
            </a:r>
            <a:r>
              <a:rPr lang="tr-TR" dirty="0"/>
              <a:t/>
            </a:r>
            <a:br>
              <a:rPr lang="tr-TR" dirty="0"/>
            </a:br>
            <a:endParaRPr lang="tr-TR" dirty="0"/>
          </a:p>
        </p:txBody>
      </p:sp>
    </p:spTree>
    <p:extLst>
      <p:ext uri="{BB962C8B-B14F-4D97-AF65-F5344CB8AC3E}">
        <p14:creationId xmlns:p14="http://schemas.microsoft.com/office/powerpoint/2010/main" val="1791765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67003" y="1114816"/>
            <a:ext cx="7841293" cy="4247317"/>
          </a:xfrm>
          <a:prstGeom prst="rect">
            <a:avLst/>
          </a:prstGeom>
        </p:spPr>
        <p:txBody>
          <a:bodyPr wrap="square">
            <a:spAutoFit/>
          </a:bodyPr>
          <a:lstStyle/>
          <a:p>
            <a:pPr indent="450215" algn="just">
              <a:lnSpc>
                <a:spcPct val="150000"/>
              </a:lnSpc>
              <a:spcBef>
                <a:spcPts val="600"/>
              </a:spcBef>
              <a:spcAft>
                <a:spcPts val="0"/>
              </a:spcAft>
            </a:pP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Başlangıcından Büyük İskender’in İran’ı fethine kadar süren dönemden kalan edebî metinler, İslam öncesinin ürünleri olan Zerdüşt’ün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Gata</a:t>
            </a:r>
            <a:r>
              <a:rPr lang="tr-TR" i="1" u="sng"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larıdır</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M.Ö. 331 yılında fetihten sonra Yunan ve Makedon göçmenlerin İran’a yerleşmesiyle, gelişmiş Yunan uygarlığı ve Anadolu kültürü İran’ı kuvvetle etkilemiştir. Ayrıca İlk Çağ’da Babil, Asur gibi Mezopotamya kültürlerinin ve Hint kültürünün etkisi altında kalan İran,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İslamiyetin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kabulünden sonra da Arap bilim ve şiirinin etkisinde kalmıştır. Bu etki altında, İran’ın edebî bir varlık gösterdiği çağ, Samanîler çağıdır. Bu da, M.S. 874-1000’e denk gelir. Bu dönemde Farsça bir edebiyat ve kültür dili olma niteliği kazanmıştır. İran edebiyatı asıl atılımını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Gazneliler</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döneminde yapmıştır.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Firdevsî’nin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(11. Yy) dünyaca ünlü büyük destanı </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Şehname</a:t>
            </a:r>
            <a:r>
              <a:rPr lang="tr-TR" i="1"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bu dönemin ürünüdür.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1870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79530" y="682094"/>
            <a:ext cx="8279704" cy="3831818"/>
          </a:xfrm>
          <a:prstGeom prst="rect">
            <a:avLst/>
          </a:prstGeom>
        </p:spPr>
        <p:txBody>
          <a:bodyPr wrap="square">
            <a:spAutoFit/>
          </a:bodyPr>
          <a:lstStyle/>
          <a:p>
            <a:pPr indent="450215" algn="just">
              <a:lnSpc>
                <a:spcPct val="150000"/>
              </a:lnSpc>
              <a:spcBef>
                <a:spcPts val="600"/>
              </a:spcBef>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Tarihi ve edebiyatın tarihini, ancak yazılı belgelerle izlemek olanaklıdır. Bu konuda üretilebilecek bilgiler, elde edilebilen ilk yazılı belgelere dayandırılmak zorundadır. Ancak, günümüze ulaşan metinler, yazının bulunuşundan önce sözlü edebiyatların varlığını da ortaya koymaktadır. İnsanın kendini, duygularını, düşüncelerini anlatabilme arzu ya da gereksiniminden doğan edebiyatın başlangıcını da insanlığın bu arzu ya da gereksiniminin tarihine kadar geri götürebiliriz. Bununla birlikte her yazılı belgeyi, her duygu ve düşünce anlatımını, her dilsel ürünü edebiyat alanına dâhil etmek yerine estetik bir kaygıya dayanan ve bu kaygıya uygun özellikler taşıyan eserleri edebiyat üst başlığı altında değerlendirmek daha doğru olur.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838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79321" y="1716066"/>
            <a:ext cx="7991605" cy="3831818"/>
          </a:xfrm>
          <a:prstGeom prst="rect">
            <a:avLst/>
          </a:prstGeom>
        </p:spPr>
        <p:txBody>
          <a:bodyPr wrap="square">
            <a:spAutoFit/>
          </a:bodyPr>
          <a:lstStyle/>
          <a:p>
            <a:pPr indent="450215" algn="just">
              <a:lnSpc>
                <a:spcPct val="150000"/>
              </a:lnSpc>
              <a:spcBef>
                <a:spcPts val="600"/>
              </a:spcBef>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Uygarlıkların başlangıcı, kuşkusuz </a:t>
            </a:r>
            <a:r>
              <a:rPr lang="tr-TR" i="1" dirty="0">
                <a:latin typeface="Times New Roman" panose="02020603050405020304" pitchFamily="18" charset="0"/>
                <a:ea typeface="Calibri" panose="020F0502020204030204" pitchFamily="34" charset="0"/>
                <a:cs typeface="Times New Roman" panose="02020603050405020304" pitchFamily="18" charset="0"/>
              </a:rPr>
              <a:t>Mısır</a:t>
            </a:r>
            <a:r>
              <a:rPr lang="tr-TR" dirty="0">
                <a:latin typeface="Times New Roman" panose="02020603050405020304" pitchFamily="18" charset="0"/>
                <a:ea typeface="Calibri" panose="020F0502020204030204" pitchFamily="34" charset="0"/>
                <a:cs typeface="Times New Roman" panose="02020603050405020304" pitchFamily="18" charset="0"/>
              </a:rPr>
              <a:t> ve </a:t>
            </a:r>
            <a:r>
              <a:rPr lang="tr-TR" i="1" dirty="0">
                <a:latin typeface="Times New Roman" panose="02020603050405020304" pitchFamily="18" charset="0"/>
                <a:ea typeface="Calibri" panose="020F0502020204030204" pitchFamily="34" charset="0"/>
                <a:cs typeface="Times New Roman" panose="02020603050405020304" pitchFamily="18" charset="0"/>
              </a:rPr>
              <a:t>Mezopotamya</a:t>
            </a:r>
            <a:r>
              <a:rPr lang="tr-TR" dirty="0">
                <a:latin typeface="Times New Roman" panose="02020603050405020304" pitchFamily="18" charset="0"/>
                <a:ea typeface="Calibri" panose="020F0502020204030204" pitchFamily="34" charset="0"/>
                <a:cs typeface="Times New Roman" panose="02020603050405020304" pitchFamily="18" charset="0"/>
              </a:rPr>
              <a:t>’ya dayanır. Eski Mısır</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(MÖ 3100-MÖ 31) uygarlığı pek çok üstün özellikler taşımasına karşın Firavunlar döneminden edebiyat alanında kalan ürünler </a:t>
            </a:r>
            <a:r>
              <a:rPr lang="tr-TR" i="1" dirty="0">
                <a:latin typeface="Times New Roman" panose="02020603050405020304" pitchFamily="18" charset="0"/>
                <a:ea typeface="Calibri" panose="020F0502020204030204" pitchFamily="34" charset="0"/>
                <a:cs typeface="Times New Roman" panose="02020603050405020304" pitchFamily="18" charset="0"/>
              </a:rPr>
              <a:t>özdeyişler, eğitici eserler ve masallar</a:t>
            </a:r>
            <a:r>
              <a:rPr lang="tr-TR" dirty="0">
                <a:latin typeface="Times New Roman" panose="02020603050405020304" pitchFamily="18" charset="0"/>
                <a:ea typeface="Calibri" panose="020F0502020204030204" pitchFamily="34" charset="0"/>
                <a:cs typeface="Times New Roman" panose="02020603050405020304" pitchFamily="18" charset="0"/>
              </a:rPr>
              <a:t>la sınırlıdır. Hayatın yaşanmaya değip değmeyeceğini irdeleyen </a:t>
            </a:r>
            <a:r>
              <a:rPr lang="tr-TR" i="1" dirty="0">
                <a:latin typeface="Times New Roman" panose="02020603050405020304" pitchFamily="18" charset="0"/>
                <a:ea typeface="Calibri" panose="020F0502020204030204" pitchFamily="34" charset="0"/>
                <a:cs typeface="Times New Roman" panose="02020603050405020304" pitchFamily="18" charset="0"/>
              </a:rPr>
              <a:t>“Umutsuz Adam Odu”</a:t>
            </a:r>
            <a:r>
              <a:rPr lang="tr-TR" dirty="0">
                <a:latin typeface="Times New Roman" panose="02020603050405020304" pitchFamily="18" charset="0"/>
                <a:ea typeface="Calibri" panose="020F0502020204030204" pitchFamily="34" charset="0"/>
                <a:cs typeface="Times New Roman" panose="02020603050405020304" pitchFamily="18" charset="0"/>
              </a:rPr>
              <a:t> gibi birkaç şiir dışında edebî metne rastlanamamaktadır. Mısır sanatında amacın estetiği öncelemek ve estetik değeri yüksek eserler yaratmak değil, ölümsüzlüğü gerçekleştirmek olduğu söylenebilir. Bu amaç ve arzu, firavun mezarları ve büyük tapınakların da sırrını açıklamaktadır. Eski Mısırlılar, ölümsüz ve sonsuz olanı yakalama, doğru olanı bulma amacındaydılar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0322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1339324" y="1945799"/>
            <a:ext cx="9638611" cy="4669941"/>
          </a:xfrm>
          <a:prstGeom prst="rect">
            <a:avLst/>
          </a:prstGeom>
        </p:spPr>
      </p:pic>
    </p:spTree>
    <p:extLst>
      <p:ext uri="{BB962C8B-B14F-4D97-AF65-F5344CB8AC3E}">
        <p14:creationId xmlns:p14="http://schemas.microsoft.com/office/powerpoint/2010/main" val="175016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79737" y="1305342"/>
            <a:ext cx="7841293" cy="3416320"/>
          </a:xfrm>
          <a:prstGeom prst="rect">
            <a:avLst/>
          </a:prstGeom>
        </p:spPr>
        <p:txBody>
          <a:bodyPr wrap="square">
            <a:spAutoFit/>
          </a:bodyPr>
          <a:lstStyle/>
          <a:p>
            <a:pPr indent="450215" algn="just">
              <a:lnSpc>
                <a:spcPct val="150000"/>
              </a:lnSpc>
              <a:spcBef>
                <a:spcPts val="600"/>
              </a:spcBef>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M.Ö. 2700’lerde yaşamış tarihî bir kişilik, bir kral olan kahraman Gılgamış üzerine söylenmiş şiirlerin birleştirilmesinden oluşan Gılgamış Destanı, M.Ö. 2000’in ilk yarılarında yazıya aktarılmıştır. Dünya edebiyatının ilk trajik kahramanı olan Gılgamış’ın hikâyesinin tamamı bugüne gelmemiş olmakla birlikte, günümüze kalabilmiş destanların belki de en güzelidir. Homeros’un </a:t>
            </a:r>
            <a:r>
              <a:rPr lang="tr-TR" i="1" dirty="0" err="1">
                <a:latin typeface="Times New Roman" panose="02020603050405020304" pitchFamily="18" charset="0"/>
                <a:ea typeface="Calibri" panose="020F0502020204030204" pitchFamily="34" charset="0"/>
                <a:cs typeface="Times New Roman" panose="02020603050405020304" pitchFamily="18" charset="0"/>
              </a:rPr>
              <a:t>İlyada</a:t>
            </a:r>
            <a:r>
              <a:rPr lang="tr-TR" dirty="0" err="1">
                <a:latin typeface="Times New Roman" panose="02020603050405020304" pitchFamily="18" charset="0"/>
                <a:ea typeface="Calibri" panose="020F0502020204030204" pitchFamily="34" charset="0"/>
                <a:cs typeface="Times New Roman" panose="02020603050405020304" pitchFamily="18" charset="0"/>
              </a:rPr>
              <a:t>’sından</a:t>
            </a:r>
            <a:r>
              <a:rPr lang="tr-TR" dirty="0">
                <a:latin typeface="Times New Roman" panose="02020603050405020304" pitchFamily="18" charset="0"/>
                <a:ea typeface="Calibri" panose="020F0502020204030204" pitchFamily="34" charset="0"/>
                <a:cs typeface="Times New Roman" panose="02020603050405020304" pitchFamily="18" charset="0"/>
              </a:rPr>
              <a:t> 1500 yıl önceye aittir. (Destanın en az eksik ve düzeltilmiş en son metni, Asur İmparatorluğunun son büyük kralı olan </a:t>
            </a:r>
            <a:r>
              <a:rPr lang="tr-TR" dirty="0" err="1">
                <a:latin typeface="Times New Roman" panose="02020603050405020304" pitchFamily="18" charset="0"/>
                <a:ea typeface="Calibri" panose="020F0502020204030204" pitchFamily="34" charset="0"/>
                <a:cs typeface="Times New Roman" panose="02020603050405020304" pitchFamily="18" charset="0"/>
              </a:rPr>
              <a:t>Asurbanipal’ın</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M.Ö.VII.yy.da</a:t>
            </a:r>
            <a:r>
              <a:rPr lang="tr-TR" dirty="0">
                <a:latin typeface="Times New Roman" panose="02020603050405020304" pitchFamily="18" charset="0"/>
                <a:ea typeface="Calibri" panose="020F0502020204030204" pitchFamily="34" charset="0"/>
                <a:cs typeface="Times New Roman" panose="02020603050405020304" pitchFamily="18" charset="0"/>
              </a:rPr>
              <a:t> kurduğu kitaplıkta bulunmuştur.)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30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3956" y="1741118"/>
            <a:ext cx="8404963" cy="3831818"/>
          </a:xfrm>
          <a:prstGeom prst="rect">
            <a:avLst/>
          </a:prstGeom>
        </p:spPr>
        <p:txBody>
          <a:bodyPr wrap="square">
            <a:spAutoFit/>
          </a:bodyPr>
          <a:lstStyle/>
          <a:p>
            <a:pPr indent="450215" algn="just">
              <a:lnSpc>
                <a:spcPct val="150000"/>
              </a:lnSpc>
              <a:spcBef>
                <a:spcPts val="600"/>
              </a:spcBef>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Gılgamış’ın, Mezopotamya’da Uruk kentinde yaşamış ve Uruk sülalesinin beşinci kralı olduğu, tarihî bir bilgidir. Yani destanda, gerçek bir kişinin efsaneleşmiş hayatı anlatılmıştır. Bu destan, Yakın Doğu mitolojisinin unsurlarını barındırır.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Gılga</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mış, destanda üçte ikisi tanrı, üçte biri insan olan bir varlık olarak gösterilir. </a:t>
            </a:r>
            <a:r>
              <a:rPr lang="tr-T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tr-TR" dirty="0">
                <a:solidFill>
                  <a:srgbClr val="000000"/>
                </a:solidFill>
                <a:latin typeface="Times New Roman" panose="02020603050405020304" pitchFamily="18" charset="0"/>
                <a:ea typeface="Calibri" panose="020F0502020204030204" pitchFamily="34" charset="0"/>
              </a:rPr>
              <a:t> </a:t>
            </a:r>
            <a:r>
              <a:rPr lang="tr-TR" dirty="0" smtClean="0">
                <a:solidFill>
                  <a:srgbClr val="000000"/>
                </a:solidFill>
                <a:latin typeface="Times New Roman" panose="02020603050405020304" pitchFamily="18" charset="0"/>
                <a:ea typeface="Calibri" panose="020F0502020204030204" pitchFamily="34" charset="0"/>
              </a:rPr>
              <a:t>	Sümerlerden </a:t>
            </a:r>
            <a:r>
              <a:rPr lang="tr-TR" dirty="0">
                <a:solidFill>
                  <a:srgbClr val="000000"/>
                </a:solidFill>
                <a:latin typeface="Times New Roman" panose="02020603050405020304" pitchFamily="18" charset="0"/>
                <a:ea typeface="Calibri" panose="020F0502020204030204" pitchFamily="34" charset="0"/>
              </a:rPr>
              <a:t>kalan bu ölümsüz destan ile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Yunan k</a:t>
            </a:r>
            <a:r>
              <a:rPr lang="tr-TR" dirty="0">
                <a:solidFill>
                  <a:srgbClr val="000000"/>
                </a:solidFill>
                <a:latin typeface="Times New Roman" panose="02020603050405020304" pitchFamily="18" charset="0"/>
                <a:ea typeface="Calibri" panose="020F0502020204030204" pitchFamily="34" charset="0"/>
              </a:rPr>
              <a:t>ahramanlık çağının iki büyük şaheseri olan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Homeros’u</a:t>
            </a:r>
            <a:r>
              <a:rPr lang="tr-TR" dirty="0">
                <a:solidFill>
                  <a:srgbClr val="000000"/>
                </a:solidFill>
                <a:latin typeface="Times New Roman" panose="02020603050405020304" pitchFamily="18" charset="0"/>
                <a:ea typeface="Calibri" panose="020F0502020204030204" pitchFamily="34" charset="0"/>
              </a:rPr>
              <a:t>n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İlyada</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ve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Odysseia</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’sı</a:t>
            </a:r>
            <a:r>
              <a:rPr lang="tr-TR" dirty="0">
                <a:solidFill>
                  <a:srgbClr val="000000"/>
                </a:solidFill>
                <a:latin typeface="Times New Roman" panose="02020603050405020304" pitchFamily="18" charset="0"/>
                <a:ea typeface="Calibri" panose="020F0502020204030204" pitchFamily="34" charset="0"/>
              </a:rPr>
              <a:t> arasında bulunan kimi ortak unsurlar, tarih içinde bir kültür değiş tokuşu sonucu olması ihtimalini düşündürmektedir. Bu destan, hem Batı uygarlığının kaynağındaki Yunan-Roma kültürünün arka planında yer almakta hem de bizim kültür coğrafyamızın içinde bulunmaktadır</a:t>
            </a:r>
            <a:endParaRPr lang="tr-TR" dirty="0"/>
          </a:p>
        </p:txBody>
      </p:sp>
    </p:spTree>
    <p:extLst>
      <p:ext uri="{BB962C8B-B14F-4D97-AF65-F5344CB8AC3E}">
        <p14:creationId xmlns:p14="http://schemas.microsoft.com/office/powerpoint/2010/main" val="224272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78903" y="951978"/>
            <a:ext cx="8379913" cy="4739759"/>
          </a:xfrm>
          <a:prstGeom prst="rect">
            <a:avLst/>
          </a:prstGeom>
        </p:spPr>
        <p:txBody>
          <a:bodyPr wrap="square">
            <a:spAutoFit/>
          </a:bodyPr>
          <a:lstStyle/>
          <a:p>
            <a:pPr indent="450215" algn="just">
              <a:lnSpc>
                <a:spcPct val="150000"/>
              </a:lnSpc>
              <a:spcBef>
                <a:spcPts val="600"/>
              </a:spcBef>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Doğu’nun bir başka uygarlık merkezi Hint’tir. Hint uygarlığının dünya edebiyatına büyük katkıları olmuştur. Hintlilerin M.Ö. 1000 ile M.Ö. 500 yılları arasındaki teolojik döneminden kalan</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Veda</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'lar bu bakımdan önemlidir. </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Veda</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“kutsal bilgi” anlamına gelmektedir. Bunlar, dinî ilahilerdir. “</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Veda”lardan</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sonra Hint felsefesinin başyapıtları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Upanişad’</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lar</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gelir. Kahramanlık çağının eserleri olan iki büyük destan ise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Ramayana</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(M.Ö.400.M.S.200) ve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Mahabaratha</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M.Ö.400- M.S.400)’</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dır</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600"/>
              </a:spcBef>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Hint uygarlık dairesi, aynı zamanda masalların da beşiğidir. Arapçaya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Kelile</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ve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Dimne</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olarak çevrilen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Pança</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Tantra</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Hint edebiyatının ürünüdür. Cemil Meriç,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Pança</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Tantra</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için “dünyanın masal ağacı” der. Diğer yanda XIX. yüzyılda bütün Avrupa’yı etkileyen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Binbir</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Gece Masalları</a:t>
            </a:r>
            <a:r>
              <a:rPr lang="tr-TR"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nı</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yaratan da Hint’in “Hikâye </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Okyanusu”dur</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(Doğu’nun en çok okunan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Tutîname’si</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i="1" spc="-45"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Sinbad</a:t>
            </a:r>
            <a:r>
              <a:rPr lang="tr-TR" i="1" spc="-45"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Hikâyesi</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gibi.)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6183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03748" y="864296"/>
            <a:ext cx="8580330" cy="4739759"/>
          </a:xfrm>
          <a:prstGeom prst="rect">
            <a:avLst/>
          </a:prstGeom>
        </p:spPr>
        <p:txBody>
          <a:bodyPr wrap="square">
            <a:spAutoFit/>
          </a:bodyPr>
          <a:lstStyle/>
          <a:p>
            <a:pPr indent="450215" algn="just">
              <a:lnSpc>
                <a:spcPct val="150000"/>
              </a:lnSpc>
              <a:spcBef>
                <a:spcPts val="600"/>
              </a:spcBef>
              <a:spcAft>
                <a:spcPts val="0"/>
              </a:spcAf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Uzak Doğu</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’nun eski uygarlıklarından biri olarak Çin’de M.Ö. III. </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yy.dan</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kalan eserlerden başlamak üzere iki ana eğilim görülür. Bunlar da varlık kavramı ile ilgili olarak iki büyük Çin </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düşünürü olan </a:t>
            </a:r>
            <a:r>
              <a:rPr lang="tr-TR" i="1"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Konfuçius</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ile </a:t>
            </a:r>
            <a:r>
              <a:rPr lang="tr-TR" i="1"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Lao </a:t>
            </a:r>
            <a:r>
              <a:rPr lang="tr-TR" i="1"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Dzı</a:t>
            </a:r>
            <a:r>
              <a:rPr lang="tr-TR" i="1"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(Lao </a:t>
            </a:r>
            <a:r>
              <a:rPr lang="tr-TR" i="1"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Tse</a:t>
            </a:r>
            <a:r>
              <a:rPr lang="tr-TR" i="1"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ye ve ona atfedilen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Tao’culuk</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düşüncesine dayanır. Çin edebiyatı hep bu iki derin kaynaktan beslenmiştir.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600"/>
              </a:spcBef>
              <a:spcAft>
                <a:spcPts val="0"/>
              </a:spcAft>
            </a:pP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Arap edebiyatına ait en eski edebî eserler, İslam’dan önce, çok beğenildiği için Kâbe duvarlarına asılan </a:t>
            </a:r>
            <a:r>
              <a:rPr lang="tr-TR"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Muallâkatü’s</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-Seba</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(Yedi Askı) adı verilen yedi kasidedir.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İslamiyetin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ilk devirlerinde şiir gerilemiştir. Arap düzyazısına ait ilk eser </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Kuran’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dır. Arap düzyazısı en yüksek noktasına 9. ve 10.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yy.da</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ulaşmıştır. Arap tarihçiliği 8. ve 15.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yy.lar</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arası büyük gelişme göstermiştir.  Bunlar aynı zamanda edebî değeri olan eserlerdir. </a:t>
            </a:r>
            <a:r>
              <a:rPr lang="tr-TR" i="1"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Taberî</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i="1"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îbn</a:t>
            </a:r>
            <a:r>
              <a:rPr lang="tr-TR" i="1"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 Haldun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eserleri bunlar arasında sayılabilir. Bunların yanı sıra, Hint kaynaklı olduğu hâlde Arap edebiyatı aracılığıyla tanınan </a:t>
            </a:r>
            <a:r>
              <a:rPr lang="tr-TR"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Binbir</a:t>
            </a:r>
            <a:r>
              <a:rPr lang="tr-TR"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Gece </a:t>
            </a:r>
            <a:r>
              <a:rPr lang="tr-TR"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Masalları’nı</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anmak gerekir.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5361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0" y="2474893"/>
            <a:ext cx="6096000" cy="1908215"/>
          </a:xfrm>
          <a:prstGeom prst="rect">
            <a:avLst/>
          </a:prstGeom>
        </p:spPr>
        <p:txBody>
          <a:bodyPr>
            <a:spAutoFit/>
          </a:bodyPr>
          <a:lstStyle/>
          <a:p>
            <a:pPr indent="450215" algn="just">
              <a:lnSpc>
                <a:spcPct val="150000"/>
              </a:lnSpc>
              <a:spcBef>
                <a:spcPts val="600"/>
              </a:spcBef>
              <a:spcAft>
                <a:spcPts val="0"/>
              </a:spcAft>
            </a:pP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Doğu’nun bir diğer önemli edebiyat kaynağı olan İran edebiyatı iki ana evrede incelenebilir:</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600"/>
              </a:spcBef>
              <a:spcAft>
                <a:spcPts val="0"/>
              </a:spcAft>
            </a:pP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a:t>
            </a:r>
            <a:r>
              <a:rPr lang="tr-TR" spc="-2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İslamiyetten</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önceki İran edebiyatı</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600"/>
              </a:spcBef>
              <a:spcAft>
                <a:spcPts val="0"/>
              </a:spcAft>
            </a:pP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a:t>
            </a:r>
            <a:r>
              <a:rPr lang="tr-TR" spc="-2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İslamiyetten</a:t>
            </a:r>
            <a:r>
              <a:rPr lang="tr-TR" spc="-2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pc="-2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sonraki İran edebiyatı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82956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799</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  I. Dünya Edebiyatının Başlangıcına Bir Bakış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Dünya Edebiyatının Başlangıcına Bir Bakış </dc:title>
  <dc:creator>w7</dc:creator>
  <cp:lastModifiedBy>w7</cp:lastModifiedBy>
  <cp:revision>4</cp:revision>
  <dcterms:created xsi:type="dcterms:W3CDTF">2019-02-15T21:45:00Z</dcterms:created>
  <dcterms:modified xsi:type="dcterms:W3CDTF">2019-02-18T19:52:52Z</dcterms:modified>
</cp:coreProperties>
</file>