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3" r:id="rId4"/>
    <p:sldId id="1084" r:id="rId5"/>
    <p:sldId id="1085" r:id="rId6"/>
    <p:sldId id="1086" r:id="rId7"/>
    <p:sldId id="1087" r:id="rId8"/>
    <p:sldId id="1088" r:id="rId9"/>
    <p:sldId id="1089" r:id="rId10"/>
    <p:sldId id="109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1" d="100"/>
          <a:sy n="81" d="100"/>
        </p:scale>
        <p:origin x="1068" y="7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</p:spPr>
        <p:txBody>
          <a:bodyPr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FFF9575-12FB-4916-8DB6-10A269584F6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8936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450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Yapı Hasarları ve Kusurlarının Analizi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TOMBUL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13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98880" y="524020"/>
            <a:ext cx="3683164" cy="580385"/>
          </a:xfrm>
        </p:spPr>
        <p:txBody>
          <a:bodyPr/>
          <a:lstStyle/>
          <a:p>
            <a:pPr>
              <a:defRPr/>
            </a:pPr>
            <a:r>
              <a:rPr lang="tr-TR" sz="2800" dirty="0" smtClean="0"/>
              <a:t>Muayene Teknikleri</a:t>
            </a:r>
            <a:endParaRPr lang="tr-TR" sz="2800" dirty="0"/>
          </a:p>
        </p:txBody>
      </p:sp>
      <p:sp>
        <p:nvSpPr>
          <p:cNvPr id="9219" name="2 İçerik Yer Tutucusu"/>
          <p:cNvSpPr>
            <a:spLocks noGrp="1"/>
          </p:cNvSpPr>
          <p:nvPr>
            <p:ph idx="1"/>
          </p:nvPr>
        </p:nvSpPr>
        <p:spPr>
          <a:xfrm>
            <a:off x="427512" y="1447800"/>
            <a:ext cx="8506938" cy="4800600"/>
          </a:xfrm>
        </p:spPr>
        <p:txBody>
          <a:bodyPr/>
          <a:lstStyle/>
          <a:p>
            <a:pPr algn="just"/>
            <a:r>
              <a:rPr lang="en-US" altLang="tr-TR" dirty="0" err="1" smtClean="0"/>
              <a:t>Birçok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nedenlerle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mevcut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binalarda</a:t>
            </a:r>
            <a:r>
              <a:rPr lang="en-US" altLang="tr-TR" dirty="0" smtClean="0"/>
              <a:t> da </a:t>
            </a:r>
            <a:r>
              <a:rPr lang="en-US" altLang="tr-TR" dirty="0" err="1" smtClean="0"/>
              <a:t>beton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kalitesinin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belirlenmesinin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gereği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ortaya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çıkmaktadır</a:t>
            </a:r>
            <a:r>
              <a:rPr lang="en-US" altLang="tr-TR" dirty="0" smtClean="0"/>
              <a:t>. </a:t>
            </a:r>
            <a:endParaRPr lang="tr-TR" altLang="tr-TR" dirty="0" smtClean="0"/>
          </a:p>
          <a:p>
            <a:pPr algn="just"/>
            <a:r>
              <a:rPr lang="en-US" altLang="tr-TR" dirty="0" err="1" smtClean="0"/>
              <a:t>Böyle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bir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gereksinim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binanın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inşaatı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sırasında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veya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hemen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sonra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ortaya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çıkabileceği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gibi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uzun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süre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hizmet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vermiş</a:t>
            </a:r>
            <a:r>
              <a:rPr lang="en-US" altLang="tr-TR" dirty="0" smtClean="0"/>
              <a:t>  </a:t>
            </a:r>
            <a:r>
              <a:rPr lang="en-US" altLang="tr-TR" dirty="0" err="1" smtClean="0"/>
              <a:t>binalarda</a:t>
            </a:r>
            <a:r>
              <a:rPr lang="en-US" altLang="tr-TR" dirty="0" smtClean="0"/>
              <a:t> da </a:t>
            </a:r>
            <a:r>
              <a:rPr lang="en-US" altLang="tr-TR" dirty="0" err="1" smtClean="0"/>
              <a:t>söz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konusu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olabilir</a:t>
            </a:r>
            <a:r>
              <a:rPr lang="en-US" altLang="tr-TR" dirty="0" smtClean="0"/>
              <a:t>.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073417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2 İçerik Yer Tutucusu"/>
          <p:cNvSpPr>
            <a:spLocks noGrp="1"/>
          </p:cNvSpPr>
          <p:nvPr>
            <p:ph idx="1"/>
          </p:nvPr>
        </p:nvSpPr>
        <p:spPr>
          <a:xfrm>
            <a:off x="415636" y="1447800"/>
            <a:ext cx="8518814" cy="2601686"/>
          </a:xfrm>
        </p:spPr>
        <p:txBody>
          <a:bodyPr/>
          <a:lstStyle/>
          <a:p>
            <a:pPr algn="just"/>
            <a:r>
              <a:rPr lang="en-US" altLang="tr-TR" dirty="0" err="1" smtClean="0"/>
              <a:t>Birinci</a:t>
            </a:r>
            <a:r>
              <a:rPr lang="en-US" altLang="tr-TR" dirty="0" smtClean="0"/>
              <a:t> durum, </a:t>
            </a:r>
            <a:r>
              <a:rPr lang="en-US" altLang="tr-TR" dirty="0" err="1" smtClean="0"/>
              <a:t>genelde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inşaat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süresinde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yapılan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kalite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kontrol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testlerinden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olumlu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sonuç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alınmaması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halinde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ortaya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çıkar</a:t>
            </a:r>
            <a:r>
              <a:rPr lang="en-US" altLang="tr-TR" dirty="0" smtClean="0"/>
              <a:t>. </a:t>
            </a:r>
            <a:r>
              <a:rPr lang="en-US" altLang="tr-TR" dirty="0" err="1" smtClean="0"/>
              <a:t>Bunun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sonucu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olarak</a:t>
            </a:r>
            <a:r>
              <a:rPr lang="en-US" altLang="tr-TR" dirty="0" smtClean="0"/>
              <a:t> da </a:t>
            </a:r>
            <a:r>
              <a:rPr lang="en-US" altLang="tr-TR" dirty="0" err="1" smtClean="0"/>
              <a:t>ya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binada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mevcut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betonun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kalitesinin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yetersiz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olduğu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ya</a:t>
            </a:r>
            <a:r>
              <a:rPr lang="en-US" altLang="tr-TR" dirty="0" smtClean="0"/>
              <a:t> da </a:t>
            </a:r>
            <a:r>
              <a:rPr lang="en-US" altLang="tr-TR" dirty="0" err="1" smtClean="0"/>
              <a:t>uygunluk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testi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numunelerinin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çeşitli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nedenlerle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binadaki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betonu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temsil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etmediği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yargısına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varılır</a:t>
            </a:r>
            <a:r>
              <a:rPr lang="en-US" altLang="tr-TR" dirty="0" smtClean="0"/>
              <a:t>.</a:t>
            </a:r>
            <a:endParaRPr lang="tr-TR" altLang="tr-TR" dirty="0" smtClean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2598880" y="524020"/>
            <a:ext cx="3683164" cy="580385"/>
          </a:xfrm>
        </p:spPr>
        <p:txBody>
          <a:bodyPr/>
          <a:lstStyle/>
          <a:p>
            <a:pPr>
              <a:defRPr/>
            </a:pPr>
            <a:r>
              <a:rPr lang="tr-TR" sz="2800" dirty="0" smtClean="0"/>
              <a:t>Muayene Teknikleri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5155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2 İçerik Yer Tutucusu"/>
          <p:cNvSpPr>
            <a:spLocks noGrp="1"/>
          </p:cNvSpPr>
          <p:nvPr>
            <p:ph idx="1"/>
          </p:nvPr>
        </p:nvSpPr>
        <p:spPr>
          <a:xfrm>
            <a:off x="427513" y="1447800"/>
            <a:ext cx="8506938" cy="4347358"/>
          </a:xfrm>
        </p:spPr>
        <p:txBody>
          <a:bodyPr/>
          <a:lstStyle/>
          <a:p>
            <a:pPr algn="just"/>
            <a:r>
              <a:rPr lang="en-US" altLang="tr-TR" sz="2400" dirty="0" err="1" smtClean="0"/>
              <a:t>İkinci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durumda</a:t>
            </a:r>
            <a:r>
              <a:rPr lang="en-US" altLang="tr-TR" sz="2400" dirty="0" smtClean="0"/>
              <a:t>, </a:t>
            </a:r>
            <a:r>
              <a:rPr lang="en-US" altLang="tr-TR" sz="2400" dirty="0" err="1" smtClean="0"/>
              <a:t>inşaatının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tamamlanmasından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sonra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belirli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bir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süre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hizmet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vermiş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olan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bir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binada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bazı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durumlarda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mevcut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kalitesini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belirlemek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zorunluluğu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ortaya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çıkmaktadır</a:t>
            </a:r>
            <a:r>
              <a:rPr lang="en-US" altLang="tr-TR" sz="2400" dirty="0" smtClean="0"/>
              <a:t>. </a:t>
            </a:r>
            <a:endParaRPr lang="tr-TR" altLang="tr-TR" sz="2400" dirty="0" smtClean="0"/>
          </a:p>
          <a:p>
            <a:pPr algn="just">
              <a:buFont typeface="Wingdings 2" panose="05020102010507070707" pitchFamily="18" charset="2"/>
              <a:buNone/>
            </a:pPr>
            <a:r>
              <a:rPr lang="tr-TR" altLang="tr-TR" sz="2400" dirty="0" smtClean="0"/>
              <a:t>	</a:t>
            </a:r>
            <a:r>
              <a:rPr lang="en-US" altLang="tr-TR" sz="2400" dirty="0" smtClean="0">
                <a:solidFill>
                  <a:srgbClr val="FF0000"/>
                </a:solidFill>
              </a:rPr>
              <a:t>Bu </a:t>
            </a:r>
            <a:r>
              <a:rPr lang="en-US" altLang="tr-TR" sz="2400" dirty="0" err="1" smtClean="0">
                <a:solidFill>
                  <a:srgbClr val="FF0000"/>
                </a:solidFill>
              </a:rPr>
              <a:t>durumlar</a:t>
            </a:r>
            <a:r>
              <a:rPr lang="en-US" altLang="tr-TR" sz="2400" dirty="0" smtClean="0">
                <a:solidFill>
                  <a:srgbClr val="FF0000"/>
                </a:solidFill>
              </a:rPr>
              <a:t> </a:t>
            </a:r>
            <a:r>
              <a:rPr lang="en-US" altLang="tr-TR" sz="2400" dirty="0" err="1" smtClean="0">
                <a:solidFill>
                  <a:srgbClr val="FF0000"/>
                </a:solidFill>
              </a:rPr>
              <a:t>aşağıda</a:t>
            </a:r>
            <a:r>
              <a:rPr lang="en-US" altLang="tr-TR" sz="2400" dirty="0" smtClean="0">
                <a:solidFill>
                  <a:srgbClr val="FF0000"/>
                </a:solidFill>
              </a:rPr>
              <a:t> </a:t>
            </a:r>
            <a:r>
              <a:rPr lang="en-US" altLang="tr-TR" sz="2400" dirty="0" err="1" smtClean="0">
                <a:solidFill>
                  <a:srgbClr val="FF0000"/>
                </a:solidFill>
              </a:rPr>
              <a:t>sıralanmıştır</a:t>
            </a:r>
            <a:r>
              <a:rPr lang="en-US" altLang="tr-TR" sz="2400" dirty="0" smtClean="0">
                <a:solidFill>
                  <a:srgbClr val="FF0000"/>
                </a:solidFill>
              </a:rPr>
              <a:t>:</a:t>
            </a:r>
            <a:endParaRPr lang="tr-TR" altLang="tr-TR" sz="2400" dirty="0" smtClean="0">
              <a:solidFill>
                <a:srgbClr val="FF0000"/>
              </a:solidFill>
            </a:endParaRPr>
          </a:p>
          <a:p>
            <a:pPr algn="just"/>
            <a:r>
              <a:rPr lang="en-US" altLang="tr-TR" sz="2400" dirty="0" err="1" smtClean="0"/>
              <a:t>Yapının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aşırı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mekanik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zorlamalara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maruz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kalmış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olması</a:t>
            </a:r>
            <a:endParaRPr lang="tr-TR" altLang="tr-TR" sz="2400" dirty="0" smtClean="0"/>
          </a:p>
          <a:p>
            <a:pPr algn="just"/>
            <a:r>
              <a:rPr lang="en-US" altLang="tr-TR" sz="2400" dirty="0" err="1" smtClean="0"/>
              <a:t>Yapının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yangına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maruz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kalmış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olması</a:t>
            </a:r>
            <a:endParaRPr lang="tr-TR" altLang="tr-TR" sz="2400" dirty="0" smtClean="0"/>
          </a:p>
          <a:p>
            <a:pPr algn="just"/>
            <a:r>
              <a:rPr lang="en-US" altLang="tr-TR" sz="2400" dirty="0" err="1" smtClean="0"/>
              <a:t>Yapının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deprem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etkisine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maruz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kalmış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olması</a:t>
            </a:r>
            <a:endParaRPr lang="tr-TR" altLang="tr-TR" sz="2400" dirty="0" smtClean="0"/>
          </a:p>
          <a:p>
            <a:pPr algn="just"/>
            <a:r>
              <a:rPr lang="en-US" altLang="tr-TR" sz="2400" dirty="0" err="1" smtClean="0"/>
              <a:t>Yapının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servis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şartlarında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bazı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olumsuzluklara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maruz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kalmış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olması</a:t>
            </a:r>
            <a:endParaRPr lang="tr-TR" altLang="tr-TR" sz="2400" dirty="0" smtClean="0"/>
          </a:p>
          <a:p>
            <a:pPr algn="just"/>
            <a:r>
              <a:rPr lang="en-US" altLang="tr-TR" sz="2400" dirty="0" err="1" smtClean="0"/>
              <a:t>Yapıda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fonksiyon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değişikliğine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gidilmesi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veya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kat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ilave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edilmesi</a:t>
            </a:r>
            <a:endParaRPr lang="tr-TR" altLang="tr-TR" sz="2400" dirty="0" smtClean="0"/>
          </a:p>
          <a:p>
            <a:endParaRPr lang="tr-TR" altLang="tr-TR" dirty="0" smtClean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2598880" y="524020"/>
            <a:ext cx="3683164" cy="580385"/>
          </a:xfrm>
        </p:spPr>
        <p:txBody>
          <a:bodyPr/>
          <a:lstStyle/>
          <a:p>
            <a:pPr>
              <a:defRPr/>
            </a:pPr>
            <a:r>
              <a:rPr lang="tr-TR" sz="2800" dirty="0" smtClean="0"/>
              <a:t>Muayene Teknikleri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2668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>
          <a:xfrm>
            <a:off x="368135" y="1447800"/>
            <a:ext cx="8566315" cy="2732314"/>
          </a:xfrm>
        </p:spPr>
        <p:txBody>
          <a:bodyPr/>
          <a:lstStyle/>
          <a:p>
            <a:pPr algn="just"/>
            <a:r>
              <a:rPr lang="tr-TR" altLang="tr-TR" dirty="0" smtClean="0"/>
              <a:t>İ</a:t>
            </a:r>
            <a:r>
              <a:rPr lang="en-US" altLang="tr-TR" dirty="0" err="1" smtClean="0"/>
              <a:t>şte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böyle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durumlarda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betonun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gerçek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dayanımının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çeşitli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yöntemler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ile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saptanması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yoluna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gidilmektedir</a:t>
            </a:r>
            <a:r>
              <a:rPr lang="en-US" altLang="tr-TR" dirty="0" smtClean="0"/>
              <a:t>. </a:t>
            </a:r>
            <a:endParaRPr lang="tr-TR" altLang="tr-TR" dirty="0" smtClean="0"/>
          </a:p>
          <a:p>
            <a:pPr algn="just"/>
            <a:r>
              <a:rPr lang="en-US" altLang="tr-TR" dirty="0" smtClean="0"/>
              <a:t>Bu  </a:t>
            </a:r>
            <a:r>
              <a:rPr lang="en-US" altLang="tr-TR" dirty="0" err="1" smtClean="0"/>
              <a:t>yöntemlerin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arasında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çeşitli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yıkıntısız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deneylerin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uygulanması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yapıdaki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betondan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kesilen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karot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numuneler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üzerinde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basınç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deneyleri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yapılması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veya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bu</a:t>
            </a:r>
            <a:r>
              <a:rPr lang="en-US" altLang="tr-TR" dirty="0" smtClean="0"/>
              <a:t> her </a:t>
            </a:r>
            <a:r>
              <a:rPr lang="en-US" altLang="tr-TR" dirty="0" err="1" smtClean="0"/>
              <a:t>iki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yöntemin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birlikte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kullanılması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gelmektedir</a:t>
            </a:r>
            <a:r>
              <a:rPr lang="en-US" altLang="tr-TR" dirty="0" smtClean="0"/>
              <a:t>. </a:t>
            </a:r>
            <a:endParaRPr lang="tr-TR" altLang="tr-TR" dirty="0" smtClean="0"/>
          </a:p>
          <a:p>
            <a:endParaRPr lang="tr-TR" altLang="tr-TR" dirty="0" smtClean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2598880" y="524020"/>
            <a:ext cx="3683164" cy="580385"/>
          </a:xfrm>
        </p:spPr>
        <p:txBody>
          <a:bodyPr/>
          <a:lstStyle/>
          <a:p>
            <a:pPr>
              <a:defRPr/>
            </a:pPr>
            <a:r>
              <a:rPr lang="tr-TR" sz="2800" dirty="0" smtClean="0"/>
              <a:t>Muayene Teknikleri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148032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2 İçerik Yer Tutucusu"/>
          <p:cNvSpPr>
            <a:spLocks noGrp="1"/>
          </p:cNvSpPr>
          <p:nvPr>
            <p:ph idx="1"/>
          </p:nvPr>
        </p:nvSpPr>
        <p:spPr>
          <a:xfrm>
            <a:off x="427512" y="1447800"/>
            <a:ext cx="8506938" cy="4800600"/>
          </a:xfrm>
        </p:spPr>
        <p:txBody>
          <a:bodyPr/>
          <a:lstStyle/>
          <a:p>
            <a:pPr algn="just"/>
            <a:r>
              <a:rPr lang="en-US" altLang="tr-TR" dirty="0" smtClean="0"/>
              <a:t>Bu </a:t>
            </a:r>
            <a:r>
              <a:rPr lang="en-US" altLang="tr-TR" dirty="0" err="1" smtClean="0"/>
              <a:t>amaçla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uygulanabilecek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yıkıntısız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deney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yöntemleri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arasında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beton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içinde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ultrasonik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ses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hızının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ölçülmesi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beton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çekici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ile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beton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yüzey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sertliğinin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belirlenmesi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gelmektedir</a:t>
            </a:r>
            <a:r>
              <a:rPr lang="en-US" altLang="tr-TR" dirty="0" smtClean="0"/>
              <a:t>.</a:t>
            </a:r>
            <a:endParaRPr lang="tr-TR" altLang="tr-TR" dirty="0" smtClean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2598880" y="524020"/>
            <a:ext cx="3683164" cy="580385"/>
          </a:xfrm>
        </p:spPr>
        <p:txBody>
          <a:bodyPr/>
          <a:lstStyle/>
          <a:p>
            <a:pPr>
              <a:defRPr/>
            </a:pPr>
            <a:r>
              <a:rPr lang="tr-TR" sz="2800" dirty="0" smtClean="0"/>
              <a:t>Muayene Teknikleri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891235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36980" y="571521"/>
            <a:ext cx="5880100" cy="616011"/>
          </a:xfrm>
        </p:spPr>
        <p:txBody>
          <a:bodyPr/>
          <a:lstStyle/>
          <a:p>
            <a:pPr>
              <a:defRPr/>
            </a:pPr>
            <a:r>
              <a:rPr lang="tr-TR" sz="2800" dirty="0" err="1" smtClean="0"/>
              <a:t>Ultrasonik</a:t>
            </a:r>
            <a:r>
              <a:rPr lang="tr-TR" sz="2800" dirty="0" smtClean="0"/>
              <a:t> Ses Hızının Ölçülmesi</a:t>
            </a:r>
            <a:endParaRPr lang="tr-TR" sz="2800" dirty="0"/>
          </a:p>
        </p:txBody>
      </p:sp>
      <p:pic>
        <p:nvPicPr>
          <p:cNvPr id="14339" name="3 Resim" descr="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1500188"/>
            <a:ext cx="7743825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1767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>
          <a:xfrm>
            <a:off x="403761" y="1447800"/>
            <a:ext cx="8530689" cy="3943597"/>
          </a:xfrm>
        </p:spPr>
        <p:txBody>
          <a:bodyPr/>
          <a:lstStyle/>
          <a:p>
            <a:r>
              <a:rPr lang="en-US" altLang="tr-TR" sz="2400" dirty="0" smtClean="0">
                <a:solidFill>
                  <a:srgbClr val="FF0000"/>
                </a:solidFill>
              </a:rPr>
              <a:t>Bu </a:t>
            </a:r>
            <a:r>
              <a:rPr lang="en-US" altLang="tr-TR" sz="2400" dirty="0" err="1" smtClean="0">
                <a:solidFill>
                  <a:srgbClr val="FF0000"/>
                </a:solidFill>
              </a:rPr>
              <a:t>yöntemin</a:t>
            </a:r>
            <a:r>
              <a:rPr lang="en-US" altLang="tr-TR" sz="2400" dirty="0" smtClean="0">
                <a:solidFill>
                  <a:srgbClr val="FF0000"/>
                </a:solidFill>
              </a:rPr>
              <a:t> </a:t>
            </a:r>
            <a:r>
              <a:rPr lang="en-US" altLang="tr-TR" sz="2400" dirty="0" err="1" smtClean="0">
                <a:solidFill>
                  <a:srgbClr val="FF0000"/>
                </a:solidFill>
              </a:rPr>
              <a:t>amacı</a:t>
            </a:r>
            <a:r>
              <a:rPr lang="en-US" altLang="tr-TR" sz="2400" dirty="0" smtClean="0">
                <a:solidFill>
                  <a:srgbClr val="FF0000"/>
                </a:solidFill>
              </a:rPr>
              <a:t> </a:t>
            </a:r>
            <a:r>
              <a:rPr lang="en-US" altLang="tr-TR" sz="2400" dirty="0" err="1" smtClean="0">
                <a:solidFill>
                  <a:srgbClr val="FF0000"/>
                </a:solidFill>
              </a:rPr>
              <a:t>beton</a:t>
            </a:r>
            <a:r>
              <a:rPr lang="en-US" altLang="tr-TR" sz="2400" dirty="0" smtClean="0">
                <a:solidFill>
                  <a:srgbClr val="FF0000"/>
                </a:solidFill>
              </a:rPr>
              <a:t> </a:t>
            </a:r>
            <a:r>
              <a:rPr lang="en-US" altLang="tr-TR" sz="2400" dirty="0" err="1" smtClean="0">
                <a:solidFill>
                  <a:srgbClr val="FF0000"/>
                </a:solidFill>
              </a:rPr>
              <a:t>içinden</a:t>
            </a:r>
            <a:r>
              <a:rPr lang="en-US" altLang="tr-TR" sz="2400" dirty="0" smtClean="0">
                <a:solidFill>
                  <a:srgbClr val="FF0000"/>
                </a:solidFill>
              </a:rPr>
              <a:t> </a:t>
            </a:r>
            <a:r>
              <a:rPr lang="en-US" altLang="tr-TR" sz="2400" dirty="0" err="1" smtClean="0">
                <a:solidFill>
                  <a:srgbClr val="FF0000"/>
                </a:solidFill>
              </a:rPr>
              <a:t>geçen</a:t>
            </a:r>
            <a:r>
              <a:rPr lang="en-US" altLang="tr-TR" sz="2400" dirty="0" smtClean="0">
                <a:solidFill>
                  <a:srgbClr val="FF0000"/>
                </a:solidFill>
              </a:rPr>
              <a:t> </a:t>
            </a:r>
            <a:r>
              <a:rPr lang="en-US" altLang="tr-TR" sz="2400" dirty="0" err="1" smtClean="0">
                <a:solidFill>
                  <a:srgbClr val="FF0000"/>
                </a:solidFill>
              </a:rPr>
              <a:t>boyuna</a:t>
            </a:r>
            <a:r>
              <a:rPr lang="en-US" altLang="tr-TR" sz="2400" dirty="0" smtClean="0">
                <a:solidFill>
                  <a:srgbClr val="FF0000"/>
                </a:solidFill>
              </a:rPr>
              <a:t> </a:t>
            </a:r>
            <a:r>
              <a:rPr lang="en-US" altLang="tr-TR" sz="2400" dirty="0" err="1" smtClean="0">
                <a:solidFill>
                  <a:srgbClr val="FF0000"/>
                </a:solidFill>
              </a:rPr>
              <a:t>ses</a:t>
            </a:r>
            <a:r>
              <a:rPr lang="en-US" altLang="tr-TR" sz="2400" dirty="0" smtClean="0">
                <a:solidFill>
                  <a:srgbClr val="FF0000"/>
                </a:solidFill>
              </a:rPr>
              <a:t> </a:t>
            </a:r>
            <a:r>
              <a:rPr lang="en-US" altLang="tr-TR" sz="2400" dirty="0" err="1" smtClean="0">
                <a:solidFill>
                  <a:srgbClr val="FF0000"/>
                </a:solidFill>
              </a:rPr>
              <a:t>dalgalarının</a:t>
            </a:r>
            <a:r>
              <a:rPr lang="en-US" altLang="tr-TR" sz="2400" dirty="0" smtClean="0">
                <a:solidFill>
                  <a:srgbClr val="FF0000"/>
                </a:solidFill>
              </a:rPr>
              <a:t> </a:t>
            </a:r>
            <a:r>
              <a:rPr lang="en-US" altLang="tr-TR" sz="2400" dirty="0" err="1" smtClean="0">
                <a:solidFill>
                  <a:srgbClr val="FF0000"/>
                </a:solidFill>
              </a:rPr>
              <a:t>hızının</a:t>
            </a:r>
            <a:r>
              <a:rPr lang="en-US" altLang="tr-TR" sz="2400" dirty="0" smtClean="0">
                <a:solidFill>
                  <a:srgbClr val="FF0000"/>
                </a:solidFill>
              </a:rPr>
              <a:t> </a:t>
            </a:r>
            <a:r>
              <a:rPr lang="en-US" altLang="tr-TR" sz="2400" dirty="0" err="1" smtClean="0">
                <a:solidFill>
                  <a:srgbClr val="FF0000"/>
                </a:solidFill>
              </a:rPr>
              <a:t>ölçülmesidir</a:t>
            </a:r>
            <a:r>
              <a:rPr lang="en-US" altLang="tr-TR" sz="2400" dirty="0" smtClean="0">
                <a:solidFill>
                  <a:srgbClr val="FF0000"/>
                </a:solidFill>
              </a:rPr>
              <a:t>. </a:t>
            </a:r>
            <a:endParaRPr lang="tr-TR" altLang="tr-TR" sz="2400" dirty="0" smtClean="0">
              <a:solidFill>
                <a:srgbClr val="FF0000"/>
              </a:solidFill>
            </a:endParaRPr>
          </a:p>
          <a:p>
            <a:r>
              <a:rPr lang="en-US" altLang="tr-TR" sz="2400" dirty="0" smtClean="0">
                <a:solidFill>
                  <a:srgbClr val="FF0000"/>
                </a:solidFill>
              </a:rPr>
              <a:t>Bu </a:t>
            </a:r>
            <a:r>
              <a:rPr lang="en-US" altLang="tr-TR" sz="2400" dirty="0" err="1" smtClean="0">
                <a:solidFill>
                  <a:srgbClr val="FF0000"/>
                </a:solidFill>
              </a:rPr>
              <a:t>ölçümler</a:t>
            </a:r>
            <a:r>
              <a:rPr lang="en-US" altLang="tr-TR" sz="2400" dirty="0" smtClean="0">
                <a:solidFill>
                  <a:srgbClr val="FF0000"/>
                </a:solidFill>
              </a:rPr>
              <a:t> </a:t>
            </a:r>
            <a:r>
              <a:rPr lang="en-US" altLang="tr-TR" sz="2400" dirty="0" err="1" smtClean="0">
                <a:solidFill>
                  <a:srgbClr val="FF0000"/>
                </a:solidFill>
              </a:rPr>
              <a:t>aslında</a:t>
            </a:r>
            <a:r>
              <a:rPr lang="tr-TR" altLang="tr-TR" sz="24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tr-TR" sz="2400" dirty="0" err="1" smtClean="0"/>
              <a:t>Betonun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homojenliğinin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belirlenmesi</a:t>
            </a:r>
            <a:endParaRPr lang="tr-TR" altLang="tr-TR" sz="2400" dirty="0" smtClean="0"/>
          </a:p>
          <a:p>
            <a:r>
              <a:rPr lang="en-US" altLang="tr-TR" sz="2400" dirty="0" err="1" smtClean="0"/>
              <a:t>Betonda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çatlak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ve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kusurların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varlığının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saptanması</a:t>
            </a:r>
            <a:endParaRPr lang="tr-TR" altLang="tr-TR" sz="2400" dirty="0" smtClean="0"/>
          </a:p>
          <a:p>
            <a:r>
              <a:rPr lang="en-US" altLang="tr-TR" sz="2400" dirty="0" err="1" smtClean="0"/>
              <a:t>Beton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iç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yapısında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zamanla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oluşan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değişimlerin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saptanması</a:t>
            </a:r>
            <a:endParaRPr lang="tr-TR" altLang="tr-TR" sz="2400" dirty="0" smtClean="0"/>
          </a:p>
          <a:p>
            <a:r>
              <a:rPr lang="en-US" altLang="tr-TR" sz="2400" dirty="0" err="1" smtClean="0"/>
              <a:t>Beton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kalitesinin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şartnamelere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uygunluğunun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belirlenmesi</a:t>
            </a:r>
            <a:endParaRPr lang="tr-TR" altLang="tr-TR" sz="2400" dirty="0" smtClean="0"/>
          </a:p>
          <a:p>
            <a:r>
              <a:rPr lang="en-US" altLang="tr-TR" sz="2400" dirty="0" err="1" smtClean="0"/>
              <a:t>Betonun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elastisite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modülünün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belirlenmesi</a:t>
            </a:r>
            <a:r>
              <a:rPr lang="tr-TR" altLang="tr-TR" sz="2400" dirty="0" smtClean="0"/>
              <a:t> </a:t>
            </a:r>
            <a:r>
              <a:rPr lang="en-US" altLang="tr-TR" sz="2400" dirty="0" err="1" smtClean="0"/>
              <a:t>amacıyla</a:t>
            </a:r>
            <a:r>
              <a:rPr lang="en-US" altLang="tr-TR" sz="2400" dirty="0" smtClean="0"/>
              <a:t> </a:t>
            </a:r>
            <a:r>
              <a:rPr lang="en-US" altLang="tr-TR" sz="2400" dirty="0" err="1" smtClean="0"/>
              <a:t>yapılmaktadır</a:t>
            </a:r>
            <a:r>
              <a:rPr lang="en-US" altLang="tr-TR" sz="2400" dirty="0" smtClean="0"/>
              <a:t>. </a:t>
            </a:r>
            <a:endParaRPr lang="tr-TR" altLang="tr-TR" sz="2400" dirty="0" smtClean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1636980" y="571521"/>
            <a:ext cx="5880100" cy="616011"/>
          </a:xfrm>
        </p:spPr>
        <p:txBody>
          <a:bodyPr/>
          <a:lstStyle/>
          <a:p>
            <a:pPr>
              <a:defRPr/>
            </a:pPr>
            <a:r>
              <a:rPr lang="tr-TR" sz="2800" dirty="0" err="1" smtClean="0"/>
              <a:t>Ultrasonik</a:t>
            </a:r>
            <a:r>
              <a:rPr lang="tr-TR" sz="2800" dirty="0" smtClean="0"/>
              <a:t> Ses Hızının Ölçülmesi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291733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12452</TotalTime>
  <Words>247</Words>
  <Application>Microsoft Office PowerPoint</Application>
  <PresentationFormat>Ekran Gösterisi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Wingdings 2</vt:lpstr>
      <vt:lpstr>ekonomi</vt:lpstr>
      <vt:lpstr>1_Rics</vt:lpstr>
      <vt:lpstr>h.t.</vt:lpstr>
      <vt:lpstr>PowerPoint Sunusu</vt:lpstr>
      <vt:lpstr>Muayene Teknikleri</vt:lpstr>
      <vt:lpstr>Muayene Teknikleri</vt:lpstr>
      <vt:lpstr>Muayene Teknikleri</vt:lpstr>
      <vt:lpstr>Muayene Teknikleri</vt:lpstr>
      <vt:lpstr>Muayene Teknikleri</vt:lpstr>
      <vt:lpstr>Ultrasonik Ses Hızının Ölçülmesi</vt:lpstr>
      <vt:lpstr>Ultrasonik Ses Hızının Ölçülmesi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810</cp:revision>
  <cp:lastPrinted>2016-10-24T07:53:35Z</cp:lastPrinted>
  <dcterms:created xsi:type="dcterms:W3CDTF">2016-09-18T09:35:24Z</dcterms:created>
  <dcterms:modified xsi:type="dcterms:W3CDTF">2020-02-28T07:48:57Z</dcterms:modified>
</cp:coreProperties>
</file>