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6"/>
  </p:notesMasterIdLst>
  <p:sldIdLst>
    <p:sldId id="256" r:id="rId2"/>
    <p:sldId id="264" r:id="rId3"/>
    <p:sldId id="275" r:id="rId4"/>
    <p:sldId id="281" r:id="rId5"/>
    <p:sldId id="292" r:id="rId6"/>
    <p:sldId id="293" r:id="rId7"/>
    <p:sldId id="294" r:id="rId8"/>
    <p:sldId id="295" r:id="rId9"/>
    <p:sldId id="304" r:id="rId10"/>
    <p:sldId id="305" r:id="rId11"/>
    <p:sldId id="306" r:id="rId12"/>
    <p:sldId id="307" r:id="rId13"/>
    <p:sldId id="308" r:id="rId14"/>
    <p:sldId id="309" r:id="rId15"/>
    <p:sldId id="310" r:id="rId16"/>
    <p:sldId id="311" r:id="rId17"/>
    <p:sldId id="296" r:id="rId18"/>
    <p:sldId id="297" r:id="rId19"/>
    <p:sldId id="298" r:id="rId20"/>
    <p:sldId id="299" r:id="rId21"/>
    <p:sldId id="300" r:id="rId22"/>
    <p:sldId id="301" r:id="rId23"/>
    <p:sldId id="302" r:id="rId24"/>
    <p:sldId id="303"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7005D2-3924-451F-AC2F-D80FAD2973D7}" type="datetimeFigureOut">
              <a:rPr lang="tr-TR" smtClean="0"/>
              <a:pPr/>
              <a:t>29.01.2018</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ABAD98-C9A2-4257-8CCF-182B0C72736E}"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AE857A6-1D1C-42B1-BD6F-11C1EC3AF873}" type="slidenum">
              <a:rPr lang="tr-TR" smtClean="0"/>
              <a:pPr/>
              <a:t>6</a:t>
            </a:fld>
            <a:endParaRPr lang="tr-TR"/>
          </a:p>
        </p:txBody>
      </p:sp>
    </p:spTree>
    <p:extLst>
      <p:ext uri="{BB962C8B-B14F-4D97-AF65-F5344CB8AC3E}">
        <p14:creationId xmlns="" xmlns:p14="http://schemas.microsoft.com/office/powerpoint/2010/main" val="792169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AE857A6-1D1C-42B1-BD6F-11C1EC3AF873}" type="slidenum">
              <a:rPr lang="tr-TR" smtClean="0"/>
              <a:pPr/>
              <a:t>7</a:t>
            </a:fld>
            <a:endParaRPr lang="tr-TR"/>
          </a:p>
        </p:txBody>
      </p:sp>
    </p:spTree>
    <p:extLst>
      <p:ext uri="{BB962C8B-B14F-4D97-AF65-F5344CB8AC3E}">
        <p14:creationId xmlns="" xmlns:p14="http://schemas.microsoft.com/office/powerpoint/2010/main" val="2212036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AE857A6-1D1C-42B1-BD6F-11C1EC3AF873}" type="slidenum">
              <a:rPr lang="tr-TR" smtClean="0"/>
              <a:pPr/>
              <a:t>8</a:t>
            </a:fld>
            <a:endParaRPr lang="tr-TR"/>
          </a:p>
        </p:txBody>
      </p:sp>
    </p:spTree>
    <p:extLst>
      <p:ext uri="{BB962C8B-B14F-4D97-AF65-F5344CB8AC3E}">
        <p14:creationId xmlns="" xmlns:p14="http://schemas.microsoft.com/office/powerpoint/2010/main" val="2254274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Diğer</a:t>
            </a:r>
            <a:r>
              <a:rPr lang="tr-TR" baseline="0" dirty="0" smtClean="0"/>
              <a:t> faktörler</a:t>
            </a:r>
            <a:endParaRPr lang="tr-TR" dirty="0"/>
          </a:p>
        </p:txBody>
      </p:sp>
      <p:sp>
        <p:nvSpPr>
          <p:cNvPr id="4" name="Slayt Numarası Yer Tutucusu 3"/>
          <p:cNvSpPr>
            <a:spLocks noGrp="1"/>
          </p:cNvSpPr>
          <p:nvPr>
            <p:ph type="sldNum" sz="quarter" idx="10"/>
          </p:nvPr>
        </p:nvSpPr>
        <p:spPr/>
        <p:txBody>
          <a:bodyPr/>
          <a:lstStyle/>
          <a:p>
            <a:fld id="{5AE857A6-1D1C-42B1-BD6F-11C1EC3AF873}" type="slidenum">
              <a:rPr lang="tr-TR" smtClean="0"/>
              <a:pPr/>
              <a:t>17</a:t>
            </a:fld>
            <a:endParaRPr lang="tr-TR"/>
          </a:p>
        </p:txBody>
      </p:sp>
    </p:spTree>
    <p:extLst>
      <p:ext uri="{BB962C8B-B14F-4D97-AF65-F5344CB8AC3E}">
        <p14:creationId xmlns="" xmlns:p14="http://schemas.microsoft.com/office/powerpoint/2010/main" val="3203346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Diğer</a:t>
            </a:r>
            <a:r>
              <a:rPr lang="tr-TR" baseline="0" dirty="0" smtClean="0"/>
              <a:t> faktörler</a:t>
            </a:r>
            <a:endParaRPr lang="tr-TR" dirty="0"/>
          </a:p>
        </p:txBody>
      </p:sp>
      <p:sp>
        <p:nvSpPr>
          <p:cNvPr id="4" name="Slayt Numarası Yer Tutucusu 3"/>
          <p:cNvSpPr>
            <a:spLocks noGrp="1"/>
          </p:cNvSpPr>
          <p:nvPr>
            <p:ph type="sldNum" sz="quarter" idx="10"/>
          </p:nvPr>
        </p:nvSpPr>
        <p:spPr/>
        <p:txBody>
          <a:bodyPr/>
          <a:lstStyle/>
          <a:p>
            <a:fld id="{5AE857A6-1D1C-42B1-BD6F-11C1EC3AF873}" type="slidenum">
              <a:rPr lang="tr-TR" smtClean="0"/>
              <a:pPr/>
              <a:t>18</a:t>
            </a:fld>
            <a:endParaRPr lang="tr-TR"/>
          </a:p>
        </p:txBody>
      </p:sp>
    </p:spTree>
    <p:extLst>
      <p:ext uri="{BB962C8B-B14F-4D97-AF65-F5344CB8AC3E}">
        <p14:creationId xmlns="" xmlns:p14="http://schemas.microsoft.com/office/powerpoint/2010/main" val="1929596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Diğer</a:t>
            </a:r>
            <a:r>
              <a:rPr lang="tr-TR" baseline="0" dirty="0" smtClean="0"/>
              <a:t> faktörler</a:t>
            </a:r>
            <a:endParaRPr lang="tr-TR" dirty="0"/>
          </a:p>
        </p:txBody>
      </p:sp>
      <p:sp>
        <p:nvSpPr>
          <p:cNvPr id="4" name="Slayt Numarası Yer Tutucusu 3"/>
          <p:cNvSpPr>
            <a:spLocks noGrp="1"/>
          </p:cNvSpPr>
          <p:nvPr>
            <p:ph type="sldNum" sz="quarter" idx="10"/>
          </p:nvPr>
        </p:nvSpPr>
        <p:spPr/>
        <p:txBody>
          <a:bodyPr/>
          <a:lstStyle/>
          <a:p>
            <a:fld id="{5AE857A6-1D1C-42B1-BD6F-11C1EC3AF873}" type="slidenum">
              <a:rPr lang="tr-TR" smtClean="0"/>
              <a:pPr/>
              <a:t>19</a:t>
            </a:fld>
            <a:endParaRPr lang="tr-TR"/>
          </a:p>
        </p:txBody>
      </p:sp>
    </p:spTree>
    <p:extLst>
      <p:ext uri="{BB962C8B-B14F-4D97-AF65-F5344CB8AC3E}">
        <p14:creationId xmlns="" xmlns:p14="http://schemas.microsoft.com/office/powerpoint/2010/main" val="6394460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Diğer</a:t>
            </a:r>
            <a:r>
              <a:rPr lang="tr-TR" baseline="0" dirty="0" smtClean="0"/>
              <a:t> faktörler</a:t>
            </a:r>
            <a:endParaRPr lang="tr-TR" dirty="0"/>
          </a:p>
        </p:txBody>
      </p:sp>
      <p:sp>
        <p:nvSpPr>
          <p:cNvPr id="4" name="Slayt Numarası Yer Tutucusu 3"/>
          <p:cNvSpPr>
            <a:spLocks noGrp="1"/>
          </p:cNvSpPr>
          <p:nvPr>
            <p:ph type="sldNum" sz="quarter" idx="10"/>
          </p:nvPr>
        </p:nvSpPr>
        <p:spPr/>
        <p:txBody>
          <a:bodyPr/>
          <a:lstStyle/>
          <a:p>
            <a:fld id="{5AE857A6-1D1C-42B1-BD6F-11C1EC3AF873}" type="slidenum">
              <a:rPr lang="tr-TR" smtClean="0"/>
              <a:pPr/>
              <a:t>20</a:t>
            </a:fld>
            <a:endParaRPr lang="tr-TR"/>
          </a:p>
        </p:txBody>
      </p:sp>
    </p:spTree>
    <p:extLst>
      <p:ext uri="{BB962C8B-B14F-4D97-AF65-F5344CB8AC3E}">
        <p14:creationId xmlns="" xmlns:p14="http://schemas.microsoft.com/office/powerpoint/2010/main" val="31001453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AE857A6-1D1C-42B1-BD6F-11C1EC3AF873}" type="slidenum">
              <a:rPr lang="tr-TR" smtClean="0"/>
              <a:pPr/>
              <a:t>21</a:t>
            </a:fld>
            <a:endParaRPr lang="tr-TR"/>
          </a:p>
        </p:txBody>
      </p:sp>
    </p:spTree>
    <p:extLst>
      <p:ext uri="{BB962C8B-B14F-4D97-AF65-F5344CB8AC3E}">
        <p14:creationId xmlns="" xmlns:p14="http://schemas.microsoft.com/office/powerpoint/2010/main" val="3125176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AE857A6-1D1C-42B1-BD6F-11C1EC3AF873}" type="slidenum">
              <a:rPr lang="tr-TR" smtClean="0"/>
              <a:pPr/>
              <a:t>22</a:t>
            </a:fld>
            <a:endParaRPr lang="tr-TR"/>
          </a:p>
        </p:txBody>
      </p:sp>
    </p:spTree>
    <p:extLst>
      <p:ext uri="{BB962C8B-B14F-4D97-AF65-F5344CB8AC3E}">
        <p14:creationId xmlns="" xmlns:p14="http://schemas.microsoft.com/office/powerpoint/2010/main" val="2415966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910080" y="359898"/>
            <a:ext cx="987552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ABFC49A1-113D-4670-A241-A12FC5854506}" type="datetimeFigureOut">
              <a:rPr lang="tr-TR" smtClean="0"/>
              <a:pPr/>
              <a:t>29.01.2018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AB2774E7-E44A-4929-BEF8-5F37F556A5E9}" type="slidenum">
              <a:rPr lang="tr-TR" smtClean="0"/>
              <a:pPr/>
              <a:t>‹#›</a:t>
            </a:fld>
            <a:endParaRPr lang="tr-TR"/>
          </a:p>
        </p:txBody>
      </p:sp>
      <p:sp>
        <p:nvSpPr>
          <p:cNvPr id="8" name="7 Oval"/>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BFC49A1-113D-4670-A241-A12FC5854506}" type="datetimeFigureOut">
              <a:rPr lang="tr-TR" smtClean="0"/>
              <a:pPr/>
              <a:t>29.01.2018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B2774E7-E44A-4929-BEF8-5F37F556A5E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44000" y="274640"/>
            <a:ext cx="24384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524000" y="274641"/>
            <a:ext cx="7416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BFC49A1-113D-4670-A241-A12FC5854506}" type="datetimeFigureOut">
              <a:rPr lang="tr-TR" smtClean="0"/>
              <a:pPr/>
              <a:t>29.01.2018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B2774E7-E44A-4929-BEF8-5F37F556A5E9}"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 1 column">
    <p:spTree>
      <p:nvGrpSpPr>
        <p:cNvPr id="1" name="Shape 31"/>
        <p:cNvGrpSpPr/>
        <p:nvPr/>
      </p:nvGrpSpPr>
      <p:grpSpPr>
        <a:xfrm>
          <a:off x="0" y="0"/>
          <a:ext cx="0" cy="0"/>
          <a:chOff x="0" y="0"/>
          <a:chExt cx="0" cy="0"/>
        </a:xfrm>
      </p:grpSpPr>
      <p:sp>
        <p:nvSpPr>
          <p:cNvPr id="38" name="Shape 38"/>
          <p:cNvSpPr txBox="1">
            <a:spLocks noGrp="1"/>
          </p:cNvSpPr>
          <p:nvPr>
            <p:ph type="title"/>
          </p:nvPr>
        </p:nvSpPr>
        <p:spPr>
          <a:xfrm>
            <a:off x="1528035" y="707633"/>
            <a:ext cx="4278399" cy="13716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r>
              <a:rPr lang="tr-TR" smtClean="0"/>
              <a:t>Asıl başlık stili için tıklatın</a:t>
            </a:r>
            <a:endParaRPr/>
          </a:p>
        </p:txBody>
      </p:sp>
      <p:sp>
        <p:nvSpPr>
          <p:cNvPr id="39" name="Shape 39"/>
          <p:cNvSpPr txBox="1">
            <a:spLocks noGrp="1"/>
          </p:cNvSpPr>
          <p:nvPr>
            <p:ph type="body" idx="1"/>
          </p:nvPr>
        </p:nvSpPr>
        <p:spPr>
          <a:xfrm>
            <a:off x="1528033" y="2356368"/>
            <a:ext cx="10054400" cy="4211599"/>
          </a:xfrm>
          <a:prstGeom prst="rect">
            <a:avLst/>
          </a:prstGeom>
        </p:spPr>
        <p:txBody>
          <a:bodyPr lIns="91425" tIns="91425" rIns="91425" bIns="91425" anchor="t" anchorCtr="0"/>
          <a:lstStyle>
            <a:lvl1pPr lvl="0">
              <a:spcBef>
                <a:spcPts val="0"/>
              </a:spcBef>
              <a:buSzPct val="100000"/>
              <a:defRPr sz="2800"/>
            </a:lvl1pPr>
            <a:lvl2pPr lvl="1">
              <a:spcBef>
                <a:spcPts val="0"/>
              </a:spcBef>
              <a:buSzPct val="100000"/>
              <a:defRPr sz="2800"/>
            </a:lvl2pPr>
            <a:lvl3pPr lvl="2">
              <a:spcBef>
                <a:spcPts val="0"/>
              </a:spcBef>
              <a:buSzPct val="100000"/>
              <a:defRPr sz="2800"/>
            </a:lvl3pPr>
            <a:lvl4pPr lvl="3">
              <a:spcBef>
                <a:spcPts val="0"/>
              </a:spcBef>
              <a:buSzPct val="100000"/>
              <a:defRPr sz="2800"/>
            </a:lvl4pPr>
            <a:lvl5pPr lvl="4">
              <a:spcBef>
                <a:spcPts val="0"/>
              </a:spcBef>
              <a:buSzPct val="100000"/>
              <a:defRPr sz="2800"/>
            </a:lvl5pPr>
            <a:lvl6pPr lvl="5">
              <a:spcBef>
                <a:spcPts val="0"/>
              </a:spcBef>
              <a:buSzPct val="100000"/>
              <a:defRPr sz="2800"/>
            </a:lvl6pPr>
            <a:lvl7pPr lvl="6">
              <a:spcBef>
                <a:spcPts val="0"/>
              </a:spcBef>
              <a:buSzPct val="100000"/>
              <a:defRPr sz="2800"/>
            </a:lvl7pPr>
            <a:lvl8pPr lvl="7">
              <a:spcBef>
                <a:spcPts val="0"/>
              </a:spcBef>
              <a:buSzPct val="100000"/>
              <a:defRPr sz="2800"/>
            </a:lvl8pPr>
            <a:lvl9pPr lvl="8">
              <a:spcBef>
                <a:spcPts val="0"/>
              </a:spcBef>
              <a:buSzPct val="100000"/>
              <a:defRPr sz="2800"/>
            </a:lvl9pPr>
          </a:lstStyle>
          <a:p>
            <a:pPr lvl="0"/>
            <a:r>
              <a:rPr lang="tr-TR" smtClean="0"/>
              <a:t>Asıl metin stillerini düzenlemek için tıklatın</a:t>
            </a:r>
          </a:p>
        </p:txBody>
      </p:sp>
    </p:spTree>
    <p:extLst>
      <p:ext uri="{BB962C8B-B14F-4D97-AF65-F5344CB8AC3E}">
        <p14:creationId xmlns="" xmlns:p14="http://schemas.microsoft.com/office/powerpoint/2010/main" val="2610107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BFC49A1-113D-4670-A241-A12FC5854506}" type="datetimeFigureOut">
              <a:rPr lang="tr-TR" smtClean="0"/>
              <a:pPr/>
              <a:t>29.01.2018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B2774E7-E44A-4929-BEF8-5F37F556A5E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ABFC49A1-113D-4670-A241-A12FC5854506}" type="datetimeFigureOut">
              <a:rPr lang="tr-TR" smtClean="0"/>
              <a:pPr/>
              <a:t>29.01.2018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B2774E7-E44A-4929-BEF8-5F37F556A5E9}" type="slidenum">
              <a:rPr lang="tr-TR" smtClean="0"/>
              <a:pPr/>
              <a:t>‹#›</a:t>
            </a:fld>
            <a:endParaRPr lang="tr-TR"/>
          </a:p>
        </p:txBody>
      </p:sp>
      <p:sp>
        <p:nvSpPr>
          <p:cNvPr id="10" name="9 Dikdörtgen"/>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914144" y="274320"/>
            <a:ext cx="999744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BFC49A1-113D-4670-A241-A12FC5854506}" type="datetimeFigureOut">
              <a:rPr lang="tr-TR" smtClean="0"/>
              <a:pPr/>
              <a:t>29.01.2018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AB2774E7-E44A-4929-BEF8-5F37F556A5E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BFC49A1-113D-4670-A241-A12FC5854506}" type="datetimeFigureOut">
              <a:rPr lang="tr-TR" smtClean="0"/>
              <a:pPr/>
              <a:t>29.01.2018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AB2774E7-E44A-4929-BEF8-5F37F556A5E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914144" y="274320"/>
            <a:ext cx="999744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ABFC49A1-113D-4670-A241-A12FC5854506}" type="datetimeFigureOut">
              <a:rPr lang="tr-TR" smtClean="0"/>
              <a:pPr/>
              <a:t>29.01.2018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AB2774E7-E44A-4929-BEF8-5F37F556A5E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ABFC49A1-113D-4670-A241-A12FC5854506}" type="datetimeFigureOut">
              <a:rPr lang="tr-TR" smtClean="0"/>
              <a:pPr/>
              <a:t>29.01.2018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AB2774E7-E44A-4929-BEF8-5F37F556A5E9}" type="slidenum">
              <a:rPr lang="tr-TR" smtClean="0"/>
              <a:pPr/>
              <a:t>‹#›</a:t>
            </a:fld>
            <a:endParaRPr lang="tr-TR"/>
          </a:p>
        </p:txBody>
      </p:sp>
      <p:sp>
        <p:nvSpPr>
          <p:cNvPr id="6" name="5 Dikdörtgen"/>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BFC49A1-113D-4670-A241-A12FC5854506}" type="datetimeFigureOut">
              <a:rPr lang="tr-TR" smtClean="0"/>
              <a:pPr/>
              <a:t>29.01.2018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AB2774E7-E44A-4929-BEF8-5F37F556A5E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ABFC49A1-113D-4670-A241-A12FC5854506}" type="datetimeFigureOut">
              <a:rPr lang="tr-TR" smtClean="0"/>
              <a:pPr/>
              <a:t>29.01.2018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AB2774E7-E44A-4929-BEF8-5F37F556A5E9}" type="slidenum">
              <a:rPr lang="tr-TR" smtClean="0"/>
              <a:pPr/>
              <a:t>‹#›</a:t>
            </a:fld>
            <a:endParaRPr lang="tr-TR"/>
          </a:p>
        </p:txBody>
      </p:sp>
      <p:sp>
        <p:nvSpPr>
          <p:cNvPr id="8" name="7 Dikdörtgen"/>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914144" y="274638"/>
            <a:ext cx="999744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BFC49A1-113D-4670-A241-A12FC5854506}" type="datetimeFigureOut">
              <a:rPr lang="tr-TR" smtClean="0"/>
              <a:pPr/>
              <a:t>29.01.2018</a:t>
            </a:fld>
            <a:endParaRPr lang="tr-TR"/>
          </a:p>
        </p:txBody>
      </p:sp>
      <p:sp>
        <p:nvSpPr>
          <p:cNvPr id="10" name="9 Altbilgi Yer Tutucusu"/>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B2774E7-E44A-4929-BEF8-5F37F556A5E9}" type="slidenum">
              <a:rPr lang="tr-TR" smtClean="0"/>
              <a:pPr/>
              <a:t>‹#›</a:t>
            </a:fld>
            <a:endParaRPr lang="tr-TR"/>
          </a:p>
        </p:txBody>
      </p:sp>
      <p:sp>
        <p:nvSpPr>
          <p:cNvPr id="15" name="14 Dikdörtgen"/>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hyperlink" Target="http://w3.balikesir.edu.tr/~msackes/wp/wp-content/uploads/2012/03/BAY-Final-Konulari.pdf"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dirty="0" smtClean="0"/>
              <a:t>ÖDE6024 </a:t>
            </a:r>
            <a:br>
              <a:rPr lang="tr-TR" dirty="0" smtClean="0"/>
            </a:br>
            <a:r>
              <a:rPr lang="tr-TR" dirty="0" smtClean="0"/>
              <a:t>DAVRANIŞ BİLİMLERİNDE İLERİ ARAŞTIRMA</a:t>
            </a:r>
            <a:endParaRPr lang="tr-TR" dirty="0"/>
          </a:p>
        </p:txBody>
      </p:sp>
      <p:sp>
        <p:nvSpPr>
          <p:cNvPr id="3" name="Alt Başlık 2"/>
          <p:cNvSpPr>
            <a:spLocks noGrp="1"/>
          </p:cNvSpPr>
          <p:nvPr>
            <p:ph type="subTitle" idx="1"/>
          </p:nvPr>
        </p:nvSpPr>
        <p:spPr>
          <a:xfrm>
            <a:off x="1524000" y="4932075"/>
            <a:ext cx="9144000" cy="1655762"/>
          </a:xfrm>
        </p:spPr>
        <p:txBody>
          <a:bodyPr/>
          <a:lstStyle/>
          <a:p>
            <a:r>
              <a:rPr lang="tr-TR" dirty="0" smtClean="0"/>
              <a:t>DOÇ. DR. ÖMAY ÇOKLUK BÖKEOĞLU</a:t>
            </a:r>
            <a:endParaRPr lang="tr-TR" dirty="0"/>
          </a:p>
        </p:txBody>
      </p:sp>
    </p:spTree>
    <p:extLst>
      <p:ext uri="{BB962C8B-B14F-4D97-AF65-F5344CB8AC3E}">
        <p14:creationId xmlns=""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6842242" cy="1371600"/>
          </a:xfrm>
        </p:spPr>
        <p:txBody>
          <a:bodyPr>
            <a:normAutofit/>
          </a:bodyPr>
          <a:lstStyle/>
          <a:p>
            <a:r>
              <a:rPr lang="tr-TR" dirty="0" smtClean="0"/>
              <a:t>Basit Seçkisiz Örnekleme</a:t>
            </a:r>
            <a:endParaRPr lang="tr-TR" dirty="0"/>
          </a:p>
        </p:txBody>
      </p:sp>
      <p:sp>
        <p:nvSpPr>
          <p:cNvPr id="3" name="2 Metin Yer Tutucusu"/>
          <p:cNvSpPr>
            <a:spLocks noGrp="1"/>
          </p:cNvSpPr>
          <p:nvPr>
            <p:ph type="body" idx="1"/>
          </p:nvPr>
        </p:nvSpPr>
        <p:spPr/>
        <p:txBody>
          <a:bodyPr/>
          <a:lstStyle/>
          <a:p>
            <a:r>
              <a:rPr lang="tr-TR" dirty="0" smtClean="0"/>
              <a:t>Her bir örnekleme birimine eşit seçilme olasılığı vererek (seçilen birim seçilme olasılığının değişmemesi için havuza geri konularak) seçilen birimlerin örnekleme alındığı yönteme </a:t>
            </a:r>
            <a:r>
              <a:rPr lang="tr-TR" dirty="0" err="1" smtClean="0"/>
              <a:t>basıt</a:t>
            </a:r>
            <a:r>
              <a:rPr lang="tr-TR" dirty="0" smtClean="0"/>
              <a:t> seçkisiz örnekleme adı verilir (</a:t>
            </a:r>
            <a:r>
              <a:rPr lang="tr-TR" dirty="0" err="1" smtClean="0"/>
              <a:t>Büyüköztürk</a:t>
            </a:r>
            <a:r>
              <a:rPr lang="tr-TR" dirty="0" smtClean="0"/>
              <a:t> ve diğerleri, 2016). </a:t>
            </a:r>
          </a:p>
          <a:p>
            <a:r>
              <a:rPr lang="tr-TR" dirty="0" smtClean="0"/>
              <a:t>Basit seçkisiz örneklemenin en büyük avantajı, eğer büyüklük yeterliyse, evreni en iyi şekilde temsil eden örneklemlere ulaşılabilir (</a:t>
            </a:r>
            <a:r>
              <a:rPr lang="tr-TR" dirty="0" err="1" smtClean="0"/>
              <a:t>Fraenkel</a:t>
            </a:r>
            <a:r>
              <a:rPr lang="tr-TR" dirty="0" smtClean="0"/>
              <a:t> ve </a:t>
            </a:r>
            <a:r>
              <a:rPr lang="tr-TR" dirty="0" err="1" smtClean="0"/>
              <a:t>Wallen</a:t>
            </a:r>
            <a:r>
              <a:rPr lang="tr-TR" dirty="0" smtClean="0"/>
              <a:t>, 2009). Çünkü her birim seçkisiz olarak, özellikleri bilinmeden seçilir, yanlılık söz konusu değildir.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7911387" cy="1371600"/>
          </a:xfrm>
        </p:spPr>
        <p:txBody>
          <a:bodyPr>
            <a:normAutofit/>
          </a:bodyPr>
          <a:lstStyle/>
          <a:p>
            <a:r>
              <a:rPr lang="tr-TR" dirty="0" smtClean="0"/>
              <a:t>Tabakalı Seçkisiz Örnekleme</a:t>
            </a:r>
            <a:endParaRPr lang="tr-TR" dirty="0"/>
          </a:p>
        </p:txBody>
      </p:sp>
      <p:sp>
        <p:nvSpPr>
          <p:cNvPr id="3" name="2 Metin Yer Tutucusu"/>
          <p:cNvSpPr>
            <a:spLocks noGrp="1"/>
          </p:cNvSpPr>
          <p:nvPr>
            <p:ph type="body" idx="1"/>
          </p:nvPr>
        </p:nvSpPr>
        <p:spPr/>
        <p:txBody>
          <a:bodyPr>
            <a:normAutofit fontScale="92500" lnSpcReduction="10000"/>
          </a:bodyPr>
          <a:lstStyle/>
          <a:p>
            <a:r>
              <a:rPr lang="tr-TR" dirty="0" smtClean="0"/>
              <a:t>Tabakalı seçkisiz örnekleme, evrenin önce alt gruplara ayrıldığı daha sonra bu alt gruplardan örneklemin seçildiği bir örnekleme yöntemidir (Fink, 2002). </a:t>
            </a:r>
          </a:p>
          <a:p>
            <a:r>
              <a:rPr lang="tr-TR" dirty="0" smtClean="0"/>
              <a:t>Tabakalı seçkisiz örneklemede araştırmacı bir evreni, tabakalamanın gerçekleştireceği özellik açısından homojen olacak şekilde tabakalara bölmeye çalışır (Kumar, 2011). </a:t>
            </a:r>
          </a:p>
          <a:p>
            <a:r>
              <a:rPr lang="tr-TR" dirty="0" smtClean="0"/>
              <a:t>Bu tabakalardan seçilecek birimler ise basit seçkisiz örnekleme yöntemi ile belirlenir. Bu yöntemde evren benzer alt </a:t>
            </a:r>
            <a:r>
              <a:rPr lang="tr-TR" dirty="0" err="1" smtClean="0"/>
              <a:t>evrenleretabakalara</a:t>
            </a:r>
            <a:r>
              <a:rPr lang="tr-TR" dirty="0" smtClean="0"/>
              <a:t> ayrıldığından alt evrenlere ait </a:t>
            </a:r>
            <a:r>
              <a:rPr lang="tr-TR" dirty="0" err="1" smtClean="0"/>
              <a:t>varyansların</a:t>
            </a:r>
            <a:r>
              <a:rPr lang="tr-TR" dirty="0" smtClean="0"/>
              <a:t> daha küçük olmasına, dolayısıyla daha küçük örneklemlerle daha temsili istatistiklere ulaşılabilir. (Balcı, 2016)</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8839854" cy="1371600"/>
          </a:xfrm>
        </p:spPr>
        <p:txBody>
          <a:bodyPr>
            <a:normAutofit fontScale="90000"/>
          </a:bodyPr>
          <a:lstStyle/>
          <a:p>
            <a:r>
              <a:rPr lang="tr-TR" dirty="0" smtClean="0"/>
              <a:t>Seçkisiz Olmayan Örnekleme Yöntemleri</a:t>
            </a:r>
            <a:endParaRPr lang="tr-TR" dirty="0"/>
          </a:p>
        </p:txBody>
      </p:sp>
      <p:sp>
        <p:nvSpPr>
          <p:cNvPr id="3" name="2 Metin Yer Tutucusu"/>
          <p:cNvSpPr>
            <a:spLocks noGrp="1"/>
          </p:cNvSpPr>
          <p:nvPr>
            <p:ph type="body" idx="1"/>
          </p:nvPr>
        </p:nvSpPr>
        <p:spPr/>
        <p:txBody>
          <a:bodyPr/>
          <a:lstStyle/>
          <a:p>
            <a:r>
              <a:rPr lang="tr-TR" dirty="0" smtClean="0"/>
              <a:t>Bir evrendeki elemanların sayısının bilinmediği ya da tek tek tanımlanamadığı durumlarda, olasılık dışı örnekleme desenleri kullanılır (Kumar, 2011). </a:t>
            </a:r>
          </a:p>
          <a:p>
            <a:r>
              <a:rPr lang="tr-TR" dirty="0" smtClean="0"/>
              <a:t>Fink (2002)’e göre, katılımcıların, evrenin ve araştırmanın gerekliliklerini hesaba katarak, araştırmacının yargılarını esas alarak seçildiği örnekleme yöntemidir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5730894" cy="1371600"/>
          </a:xfrm>
        </p:spPr>
        <p:txBody>
          <a:bodyPr>
            <a:normAutofit/>
          </a:bodyPr>
          <a:lstStyle/>
          <a:p>
            <a:r>
              <a:rPr lang="tr-TR" dirty="0" smtClean="0"/>
              <a:t>Sistematik Örnekleme</a:t>
            </a:r>
            <a:endParaRPr lang="tr-TR" dirty="0"/>
          </a:p>
        </p:txBody>
      </p:sp>
      <p:sp>
        <p:nvSpPr>
          <p:cNvPr id="3" name="2 Metin Yer Tutucusu"/>
          <p:cNvSpPr>
            <a:spLocks noGrp="1"/>
          </p:cNvSpPr>
          <p:nvPr>
            <p:ph type="body" idx="1"/>
          </p:nvPr>
        </p:nvSpPr>
        <p:spPr/>
        <p:txBody>
          <a:bodyPr/>
          <a:lstStyle/>
          <a:p>
            <a:r>
              <a:rPr lang="tr-TR" dirty="0" smtClean="0"/>
              <a:t>Bu örnekleme yönteminde örneklem belirlenirken, evren büyüklüğü örneklem büyüklüğüne bölünür. Evren içinden ilk birim rastgele seçilir. Daha sonra evren büyüklüğünün örneklem büyüklüğüne bölünmesiyle elde edilen sayının katları şeklinde örneklem birimleri seçilir. </a:t>
            </a:r>
          </a:p>
          <a:p>
            <a:r>
              <a:rPr lang="tr-TR" dirty="0" smtClean="0"/>
              <a:t>Örneğin; 5000 kişilik bir evrenden oluşan listeden, 500 kişi seçilecekse, araştırmacı 500. isme ulaşana kadar 10. sıradaki kişileri örnekleme dahil ederse sistematik örnekleme yapmış olur (</a:t>
            </a:r>
            <a:r>
              <a:rPr lang="tr-TR" dirty="0" err="1" smtClean="0"/>
              <a:t>Freankel</a:t>
            </a:r>
            <a:r>
              <a:rPr lang="tr-TR" dirty="0" smtClean="0"/>
              <a:t> ve </a:t>
            </a:r>
            <a:r>
              <a:rPr lang="tr-TR" dirty="0" err="1" smtClean="0"/>
              <a:t>Wallen</a:t>
            </a:r>
            <a:r>
              <a:rPr lang="tr-TR" dirty="0" smtClean="0"/>
              <a:t>, 2009).</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7531559" cy="1371600"/>
          </a:xfrm>
        </p:spPr>
        <p:txBody>
          <a:bodyPr/>
          <a:lstStyle/>
          <a:p>
            <a:r>
              <a:rPr lang="tr-TR" dirty="0" smtClean="0"/>
              <a:t>Uygun Örnekleme</a:t>
            </a:r>
            <a:endParaRPr lang="tr-TR" dirty="0"/>
          </a:p>
        </p:txBody>
      </p:sp>
      <p:sp>
        <p:nvSpPr>
          <p:cNvPr id="3" name="2 Metin Yer Tutucusu"/>
          <p:cNvSpPr>
            <a:spLocks noGrp="1"/>
          </p:cNvSpPr>
          <p:nvPr>
            <p:ph type="body" idx="1"/>
          </p:nvPr>
        </p:nvSpPr>
        <p:spPr/>
        <p:txBody>
          <a:bodyPr/>
          <a:lstStyle/>
          <a:p>
            <a:r>
              <a:rPr lang="tr-TR" dirty="0" smtClean="0"/>
              <a:t>Kazara ya da elverişli örnekleme ismi ile de anılan uygun örnekleme yönteminde zaman, para ve iş gücü kaybını önlemeyi temel amaç edinen bu yöntem, sonuçlarına en az güvenilen ve araştırmacılar tarafından önerilmeyen bir yöntemdir (</a:t>
            </a:r>
            <a:r>
              <a:rPr lang="tr-TR" dirty="0" err="1" smtClean="0"/>
              <a:t>Büyüköztürk</a:t>
            </a:r>
            <a:r>
              <a:rPr lang="tr-TR" dirty="0" smtClean="0"/>
              <a:t> ve diğerleri, 2016). </a:t>
            </a:r>
          </a:p>
          <a:p>
            <a:r>
              <a:rPr lang="tr-TR" dirty="0" smtClean="0"/>
              <a:t>Kumar (2011)’a göre bu yöntem örnekleme evrenine ulaşmadaki kolaylığı temel alır.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7390882" cy="1371600"/>
          </a:xfrm>
        </p:spPr>
        <p:txBody>
          <a:bodyPr>
            <a:normAutofit fontScale="90000"/>
          </a:bodyPr>
          <a:lstStyle/>
          <a:p>
            <a:r>
              <a:rPr lang="tr-TR" dirty="0" smtClean="0"/>
              <a:t>Uygun örnekleme (</a:t>
            </a:r>
            <a:r>
              <a:rPr lang="tr-TR" dirty="0" err="1" smtClean="0"/>
              <a:t>Fraenkel</a:t>
            </a:r>
            <a:r>
              <a:rPr lang="tr-TR" dirty="0" smtClean="0"/>
              <a:t> ve </a:t>
            </a:r>
            <a:r>
              <a:rPr lang="tr-TR" dirty="0" err="1" smtClean="0"/>
              <a:t>Wallen</a:t>
            </a:r>
            <a:r>
              <a:rPr lang="tr-TR" dirty="0" smtClean="0"/>
              <a:t>, 2009)</a:t>
            </a:r>
            <a:endParaRPr lang="tr-TR" dirty="0"/>
          </a:p>
        </p:txBody>
      </p:sp>
      <p:sp>
        <p:nvSpPr>
          <p:cNvPr id="3" name="2 Metin Yer Tutucusu"/>
          <p:cNvSpPr>
            <a:spLocks noGrp="1"/>
          </p:cNvSpPr>
          <p:nvPr>
            <p:ph type="body" idx="1"/>
          </p:nvPr>
        </p:nvSpPr>
        <p:spPr/>
        <p:txBody>
          <a:bodyPr/>
          <a:lstStyle/>
          <a:p>
            <a:endParaRPr lang="tr-TR" dirty="0"/>
          </a:p>
        </p:txBody>
      </p:sp>
      <p:pic>
        <p:nvPicPr>
          <p:cNvPr id="2050" name="Picture 2"/>
          <p:cNvPicPr>
            <a:picLocks noChangeAspect="1" noChangeArrowheads="1"/>
          </p:cNvPicPr>
          <p:nvPr/>
        </p:nvPicPr>
        <p:blipFill>
          <a:blip r:embed="rId2" cstate="print"/>
          <a:srcRect/>
          <a:stretch>
            <a:fillRect/>
          </a:stretch>
        </p:blipFill>
        <p:spPr bwMode="auto">
          <a:xfrm>
            <a:off x="3302977" y="2293034"/>
            <a:ext cx="6066106" cy="41148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6138857" cy="1371600"/>
          </a:xfrm>
        </p:spPr>
        <p:txBody>
          <a:bodyPr>
            <a:normAutofit/>
          </a:bodyPr>
          <a:lstStyle/>
          <a:p>
            <a:r>
              <a:rPr lang="tr-TR" dirty="0" smtClean="0"/>
              <a:t>Amaçsal Örnekleme</a:t>
            </a:r>
            <a:endParaRPr lang="tr-TR" dirty="0"/>
          </a:p>
        </p:txBody>
      </p:sp>
      <p:sp>
        <p:nvSpPr>
          <p:cNvPr id="3" name="2 Metin Yer Tutucusu"/>
          <p:cNvSpPr>
            <a:spLocks noGrp="1"/>
          </p:cNvSpPr>
          <p:nvPr>
            <p:ph type="body" idx="1"/>
          </p:nvPr>
        </p:nvSpPr>
        <p:spPr/>
        <p:txBody>
          <a:bodyPr/>
          <a:lstStyle/>
          <a:p>
            <a:r>
              <a:rPr lang="tr-TR" dirty="0" smtClean="0"/>
              <a:t>Amaçsal örnekleme, çalışmanın amacına bağlı olarak bilgi açısından zengin durumların incelenerek derinlemesine araştırma yapılmasına olanak tanır. Belli ölçütleri karşılayan, belli özelliklere sahip olan bir veya daha fazla özel durumlarda çalışılmak istenildiğinde tercih edilir (</a:t>
            </a:r>
            <a:r>
              <a:rPr lang="tr-TR" dirty="0" err="1" smtClean="0"/>
              <a:t>Büyüköztürk</a:t>
            </a:r>
            <a:r>
              <a:rPr lang="tr-TR" dirty="0" smtClean="0"/>
              <a:t> ve diğerleri, 2016). </a:t>
            </a:r>
          </a:p>
          <a:p>
            <a:r>
              <a:rPr lang="tr-TR" dirty="0" smtClean="0"/>
              <a:t>Bu tür örneklemede araştırmacı kimlerin seçileceği konusunda kendi yargısını kullanır ve araştırmanın amacına en uygun olanları örnekleme alır (Balcı, 2016).</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dirty="0" smtClean="0"/>
              <a:t>ÖRNEKLEM BÜYÜKLÜĞÜ</a:t>
            </a:r>
            <a:endParaRPr lang="tr-TR" sz="2400" dirty="0"/>
          </a:p>
        </p:txBody>
      </p:sp>
      <mc:AlternateContent xmlns:mc="http://schemas.openxmlformats.org/markup-compatibility/2006">
        <mc:Choice xmlns="" xmlns:a14="http://schemas.microsoft.com/office/drawing/2010/main" Requires="a14">
          <p:sp>
            <p:nvSpPr>
              <p:cNvPr id="3" name="Metin Yer Tutucusu 2"/>
              <p:cNvSpPr>
                <a:spLocks noGrp="1"/>
              </p:cNvSpPr>
              <p:nvPr>
                <p:ph type="body" idx="1"/>
              </p:nvPr>
            </p:nvSpPr>
            <p:spPr/>
            <p:txBody>
              <a:bodyPr/>
              <a:lstStyle/>
              <a:p>
                <a:pPr>
                  <a:buNone/>
                </a:pPr>
                <a:r>
                  <a:rPr lang="tr-TR" sz="2400" dirty="0" smtClean="0">
                    <a:solidFill>
                      <a:schemeClr val="tx1"/>
                    </a:solidFill>
                  </a:rPr>
                  <a:t>Veriler sürekli iken</a:t>
                </a:r>
              </a:p>
              <a:p>
                <a:pPr lvl="0"/>
                <a:r>
                  <a:rPr lang="tr-TR" sz="2400" dirty="0"/>
                  <a:t>Evrendeki birey sayısının bilinmediği durumda</a:t>
                </a:r>
                <a:r>
                  <a:rPr lang="tr-TR" sz="2400" dirty="0" smtClean="0"/>
                  <a:t>:</a:t>
                </a:r>
              </a:p>
              <a:p>
                <a:pPr lvl="0"/>
                <a:endParaRPr lang="tr-TR" sz="2400" dirty="0"/>
              </a:p>
              <a:p>
                <a:pPr>
                  <a:buNone/>
                </a:pPr>
                <a14:m>
                  <m:oMathPara xmlns:m="http://schemas.openxmlformats.org/officeDocument/2006/math">
                    <m:oMathParaPr>
                      <m:jc m:val="centerGroup"/>
                    </m:oMathParaPr>
                    <m:oMath xmlns:m="http://schemas.openxmlformats.org/officeDocument/2006/math">
                      <m:r>
                        <a:rPr lang="tr-TR" sz="2400" i="1">
                          <a:latin typeface="Cambria Math" panose="02040503050406030204" pitchFamily="18" charset="0"/>
                        </a:rPr>
                        <m:t>𝑛</m:t>
                      </m:r>
                      <m:r>
                        <a:rPr lang="tr-TR" sz="2400" i="1">
                          <a:latin typeface="Cambria Math" panose="02040503050406030204" pitchFamily="18" charset="0"/>
                        </a:rPr>
                        <m:t>=</m:t>
                      </m:r>
                      <m:f>
                        <m:fPr>
                          <m:ctrlPr>
                            <a:rPr lang="tr-TR" sz="2400" i="1">
                              <a:latin typeface="Cambria Math" panose="02040503050406030204" pitchFamily="18" charset="0"/>
                            </a:rPr>
                          </m:ctrlPr>
                        </m:fPr>
                        <m:num>
                          <m:sSup>
                            <m:sSupPr>
                              <m:ctrlPr>
                                <a:rPr lang="tr-TR" sz="2400" i="1">
                                  <a:latin typeface="Cambria Math" panose="02040503050406030204" pitchFamily="18" charset="0"/>
                                </a:rPr>
                              </m:ctrlPr>
                            </m:sSupPr>
                            <m:e>
                              <m:r>
                                <a:rPr lang="tr-TR" sz="2400" i="1">
                                  <a:latin typeface="Cambria Math" panose="02040503050406030204" pitchFamily="18" charset="0"/>
                                </a:rPr>
                                <m:t>𝑡</m:t>
                              </m:r>
                            </m:e>
                            <m:sup>
                              <m:r>
                                <a:rPr lang="tr-TR" sz="2400" i="1">
                                  <a:latin typeface="Cambria Math" panose="02040503050406030204" pitchFamily="18" charset="0"/>
                                </a:rPr>
                                <m:t>2</m:t>
                              </m:r>
                            </m:sup>
                          </m:sSup>
                          <m:sSup>
                            <m:sSupPr>
                              <m:ctrlPr>
                                <a:rPr lang="tr-TR" sz="2400" i="1">
                                  <a:latin typeface="Cambria Math" panose="02040503050406030204" pitchFamily="18" charset="0"/>
                                </a:rPr>
                              </m:ctrlPr>
                            </m:sSupPr>
                            <m:e>
                              <m:r>
                                <a:rPr lang="tr-TR" sz="2400" i="1">
                                  <a:latin typeface="Cambria Math" panose="02040503050406030204" pitchFamily="18" charset="0"/>
                                </a:rPr>
                                <m:t>𝜎</m:t>
                              </m:r>
                            </m:e>
                            <m:sup>
                              <m:r>
                                <a:rPr lang="tr-TR" sz="2400" i="1">
                                  <a:latin typeface="Cambria Math" panose="02040503050406030204" pitchFamily="18" charset="0"/>
                                </a:rPr>
                                <m:t>2</m:t>
                              </m:r>
                            </m:sup>
                          </m:sSup>
                        </m:num>
                        <m:den>
                          <m:sSup>
                            <m:sSupPr>
                              <m:ctrlPr>
                                <a:rPr lang="tr-TR" sz="2400" i="1">
                                  <a:latin typeface="Cambria Math" panose="02040503050406030204" pitchFamily="18" charset="0"/>
                                </a:rPr>
                              </m:ctrlPr>
                            </m:sSupPr>
                            <m:e>
                              <m:r>
                                <a:rPr lang="tr-TR" sz="2400" i="1">
                                  <a:latin typeface="Cambria Math" panose="02040503050406030204" pitchFamily="18" charset="0"/>
                                </a:rPr>
                                <m:t>𝑑</m:t>
                              </m:r>
                            </m:e>
                            <m:sup>
                              <m:r>
                                <a:rPr lang="tr-TR" sz="2400" i="1">
                                  <a:latin typeface="Cambria Math" panose="02040503050406030204" pitchFamily="18" charset="0"/>
                                </a:rPr>
                                <m:t>2</m:t>
                              </m:r>
                            </m:sup>
                          </m:sSup>
                        </m:den>
                      </m:f>
                    </m:oMath>
                  </m:oMathPara>
                </a14:m>
                <a:endParaRPr lang="tr-TR" sz="2400" dirty="0"/>
              </a:p>
              <a:p>
                <a:r>
                  <a:rPr lang="tr-TR" sz="2400" dirty="0"/>
                  <a:t>n: birey sayısı</a:t>
                </a:r>
              </a:p>
              <a:p>
                <a:r>
                  <a:rPr lang="tr-TR" sz="2400" dirty="0"/>
                  <a:t>t: belirli bir α düzeyinde normal dağılım değeri</a:t>
                </a:r>
              </a:p>
              <a:p>
                <a:r>
                  <a:rPr lang="tr-TR" sz="2400" dirty="0"/>
                  <a:t>σ: evren varyansı</a:t>
                </a:r>
              </a:p>
              <a:p>
                <a:r>
                  <a:rPr lang="tr-TR" sz="2400" dirty="0"/>
                  <a:t>d: tolerans miktarı</a:t>
                </a:r>
              </a:p>
              <a:p>
                <a:pPr>
                  <a:buNone/>
                </a:pPr>
                <a:endParaRPr lang="tr-TR" sz="2400" dirty="0">
                  <a:solidFill>
                    <a:schemeClr val="tx1"/>
                  </a:solidFill>
                </a:endParaRPr>
              </a:p>
            </p:txBody>
          </p:sp>
        </mc:Choice>
        <mc:Fallback>
          <p:sp>
            <p:nvSpPr>
              <p:cNvPr id="3" name="Metin Yer Tutucusu 2"/>
              <p:cNvSpPr>
                <a:spLocks noGrp="1" noRot="1" noChangeAspect="1" noMove="1" noResize="1" noEditPoints="1" noAdjustHandles="1" noChangeArrowheads="1" noChangeShapeType="1" noTextEdit="1"/>
              </p:cNvSpPr>
              <p:nvPr>
                <p:ph type="body" idx="1"/>
              </p:nvPr>
            </p:nvSpPr>
            <p:spPr>
              <a:blipFill rotWithShape="0">
                <a:blip r:embed="rId3" cstate="print"/>
                <a:stretch>
                  <a:fillRect l="-1293"/>
                </a:stretch>
              </a:blipFill>
            </p:spPr>
            <p:txBody>
              <a:bodyPr/>
              <a:lstStyle/>
              <a:p>
                <a:r>
                  <a:rPr lang="tr-TR" dirty="0">
                    <a:noFill/>
                  </a:rPr>
                  <a:t> </a:t>
                </a:r>
              </a:p>
            </p:txBody>
          </p:sp>
        </mc:Fallback>
      </mc:AlternateContent>
      <p:grpSp>
        <p:nvGrpSpPr>
          <p:cNvPr id="4" name="Shape 627"/>
          <p:cNvGrpSpPr/>
          <p:nvPr/>
        </p:nvGrpSpPr>
        <p:grpSpPr>
          <a:xfrm>
            <a:off x="623392" y="1279524"/>
            <a:ext cx="418547" cy="227819"/>
            <a:chOff x="3932350" y="3714775"/>
            <a:chExt cx="439650" cy="319075"/>
          </a:xfrm>
        </p:grpSpPr>
        <p:sp>
          <p:nvSpPr>
            <p:cNvPr id="5" name="Shape 628"/>
            <p:cNvSpPr/>
            <p:nvPr/>
          </p:nvSpPr>
          <p:spPr>
            <a:xfrm>
              <a:off x="3932350" y="3714775"/>
              <a:ext cx="439650" cy="319075"/>
            </a:xfrm>
            <a:custGeom>
              <a:avLst/>
              <a:gdLst/>
              <a:ahLst/>
              <a:cxnLst/>
              <a:rect l="0" t="0" r="0" b="0"/>
              <a:pathLst>
                <a:path w="17586" h="12763" fill="none" extrusionOk="0">
                  <a:moveTo>
                    <a:pt x="1" y="1"/>
                  </a:moveTo>
                  <a:lnTo>
                    <a:pt x="1" y="12276"/>
                  </a:lnTo>
                  <a:lnTo>
                    <a:pt x="1" y="12276"/>
                  </a:lnTo>
                  <a:lnTo>
                    <a:pt x="1" y="12373"/>
                  </a:lnTo>
                  <a:lnTo>
                    <a:pt x="25" y="12471"/>
                  </a:lnTo>
                  <a:lnTo>
                    <a:pt x="74" y="12544"/>
                  </a:lnTo>
                  <a:lnTo>
                    <a:pt x="123" y="12617"/>
                  </a:lnTo>
                  <a:lnTo>
                    <a:pt x="196" y="12690"/>
                  </a:lnTo>
                  <a:lnTo>
                    <a:pt x="293" y="12714"/>
                  </a:lnTo>
                  <a:lnTo>
                    <a:pt x="366" y="12763"/>
                  </a:lnTo>
                  <a:lnTo>
                    <a:pt x="488" y="12763"/>
                  </a:lnTo>
                  <a:lnTo>
                    <a:pt x="17585" y="12763"/>
                  </a:lnTo>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 name="Shape 629"/>
            <p:cNvSpPr/>
            <p:nvPr/>
          </p:nvSpPr>
          <p:spPr>
            <a:xfrm>
              <a:off x="39701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 name="Shape 630"/>
            <p:cNvSpPr/>
            <p:nvPr/>
          </p:nvSpPr>
          <p:spPr>
            <a:xfrm>
              <a:off x="42788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0"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 name="Shape 631"/>
            <p:cNvSpPr/>
            <p:nvPr/>
          </p:nvSpPr>
          <p:spPr>
            <a:xfrm>
              <a:off x="4073000" y="3716600"/>
              <a:ext cx="77350" cy="278900"/>
            </a:xfrm>
            <a:custGeom>
              <a:avLst/>
              <a:gdLst/>
              <a:ahLst/>
              <a:cxnLst/>
              <a:rect l="0" t="0" r="0" b="0"/>
              <a:pathLst>
                <a:path w="3094" h="11156" fill="none" extrusionOk="0">
                  <a:moveTo>
                    <a:pt x="3094" y="11155"/>
                  </a:moveTo>
                  <a:lnTo>
                    <a:pt x="3094" y="488"/>
                  </a:lnTo>
                  <a:lnTo>
                    <a:pt x="3094" y="488"/>
                  </a:lnTo>
                  <a:lnTo>
                    <a:pt x="3094" y="391"/>
                  </a:lnTo>
                  <a:lnTo>
                    <a:pt x="3070" y="293"/>
                  </a:lnTo>
                  <a:lnTo>
                    <a:pt x="3021" y="220"/>
                  </a:lnTo>
                  <a:lnTo>
                    <a:pt x="2948" y="147"/>
                  </a:lnTo>
                  <a:lnTo>
                    <a:pt x="2899" y="98"/>
                  </a:lnTo>
                  <a:lnTo>
                    <a:pt x="2802" y="50"/>
                  </a:lnTo>
                  <a:lnTo>
                    <a:pt x="2704" y="25"/>
                  </a:lnTo>
                  <a:lnTo>
                    <a:pt x="2607" y="1"/>
                  </a:lnTo>
                  <a:lnTo>
                    <a:pt x="488" y="1"/>
                  </a:lnTo>
                  <a:lnTo>
                    <a:pt x="488" y="1"/>
                  </a:lnTo>
                  <a:lnTo>
                    <a:pt x="391" y="25"/>
                  </a:lnTo>
                  <a:lnTo>
                    <a:pt x="293" y="50"/>
                  </a:lnTo>
                  <a:lnTo>
                    <a:pt x="220" y="98"/>
                  </a:lnTo>
                  <a:lnTo>
                    <a:pt x="147" y="147"/>
                  </a:lnTo>
                  <a:lnTo>
                    <a:pt x="74" y="220"/>
                  </a:lnTo>
                  <a:lnTo>
                    <a:pt x="50" y="293"/>
                  </a:lnTo>
                  <a:lnTo>
                    <a:pt x="1" y="391"/>
                  </a:lnTo>
                  <a:lnTo>
                    <a:pt x="1" y="488"/>
                  </a:lnTo>
                  <a:lnTo>
                    <a:pt x="1" y="11155"/>
                  </a:lnTo>
                  <a:lnTo>
                    <a:pt x="3094" y="11155"/>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632"/>
            <p:cNvSpPr/>
            <p:nvPr/>
          </p:nvSpPr>
          <p:spPr>
            <a:xfrm>
              <a:off x="4175900" y="3787250"/>
              <a:ext cx="77350" cy="208250"/>
            </a:xfrm>
            <a:custGeom>
              <a:avLst/>
              <a:gdLst/>
              <a:ahLst/>
              <a:cxnLst/>
              <a:rect l="0" t="0" r="0" b="0"/>
              <a:pathLst>
                <a:path w="3094" h="8330" fill="none" extrusionOk="0">
                  <a:moveTo>
                    <a:pt x="3094" y="832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8329"/>
                  </a:lnTo>
                  <a:lnTo>
                    <a:pt x="3094" y="832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Tree>
    <p:extLst>
      <p:ext uri="{BB962C8B-B14F-4D97-AF65-F5344CB8AC3E}">
        <p14:creationId xmlns="" xmlns:p14="http://schemas.microsoft.com/office/powerpoint/2010/main" val="1822064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dirty="0" smtClean="0"/>
              <a:t>ÖRNEKLEM BÜYÜKLÜĞÜ</a:t>
            </a:r>
            <a:endParaRPr lang="tr-TR" sz="2400" dirty="0"/>
          </a:p>
        </p:txBody>
      </p:sp>
      <mc:AlternateContent xmlns:mc="http://schemas.openxmlformats.org/markup-compatibility/2006">
        <mc:Choice xmlns="" xmlns:a14="http://schemas.microsoft.com/office/drawing/2010/main" Requires="a14">
          <p:sp>
            <p:nvSpPr>
              <p:cNvPr id="3" name="Metin Yer Tutucusu 2"/>
              <p:cNvSpPr>
                <a:spLocks noGrp="1"/>
              </p:cNvSpPr>
              <p:nvPr>
                <p:ph type="body" idx="1"/>
              </p:nvPr>
            </p:nvSpPr>
            <p:spPr/>
            <p:txBody>
              <a:bodyPr/>
              <a:lstStyle/>
              <a:p>
                <a:pPr>
                  <a:buNone/>
                </a:pPr>
                <a:r>
                  <a:rPr lang="tr-TR" sz="2400" dirty="0" smtClean="0">
                    <a:solidFill>
                      <a:schemeClr val="tx1"/>
                    </a:solidFill>
                  </a:rPr>
                  <a:t>Veriler sürekli iken</a:t>
                </a:r>
              </a:p>
              <a:p>
                <a:pPr lvl="0"/>
                <a:r>
                  <a:rPr lang="tr-TR" sz="2400" dirty="0"/>
                  <a:t>Evrendeki birey sayısının bilindiği durumda</a:t>
                </a:r>
                <a:r>
                  <a:rPr lang="tr-TR" sz="2400" dirty="0" smtClean="0"/>
                  <a:t>:</a:t>
                </a:r>
              </a:p>
              <a:p>
                <a:pPr lvl="0"/>
                <a:endParaRPr lang="tr-TR" sz="2400" dirty="0"/>
              </a:p>
              <a:p>
                <a:pPr>
                  <a:buNone/>
                </a:pPr>
                <a14:m>
                  <m:oMathPara xmlns:m="http://schemas.openxmlformats.org/officeDocument/2006/math">
                    <m:oMathParaPr>
                      <m:jc m:val="centerGroup"/>
                    </m:oMathParaPr>
                    <m:oMath xmlns:m="http://schemas.openxmlformats.org/officeDocument/2006/math">
                      <m:r>
                        <a:rPr lang="tr-TR" sz="2400" i="1">
                          <a:latin typeface="Cambria Math" panose="02040503050406030204" pitchFamily="18" charset="0"/>
                        </a:rPr>
                        <m:t>𝑛</m:t>
                      </m:r>
                      <m:r>
                        <a:rPr lang="tr-TR" sz="2400" i="1">
                          <a:latin typeface="Cambria Math" panose="02040503050406030204" pitchFamily="18" charset="0"/>
                        </a:rPr>
                        <m:t>=</m:t>
                      </m:r>
                      <m:f>
                        <m:fPr>
                          <m:ctrlPr>
                            <a:rPr lang="tr-TR" sz="2400" i="1">
                              <a:latin typeface="Cambria Math" panose="02040503050406030204" pitchFamily="18" charset="0"/>
                            </a:rPr>
                          </m:ctrlPr>
                        </m:fPr>
                        <m:num>
                          <m:r>
                            <a:rPr lang="tr-TR" sz="2400" i="1">
                              <a:latin typeface="Cambria Math" panose="02040503050406030204" pitchFamily="18" charset="0"/>
                            </a:rPr>
                            <m:t>𝑁</m:t>
                          </m:r>
                          <m:sSup>
                            <m:sSupPr>
                              <m:ctrlPr>
                                <a:rPr lang="tr-TR" sz="2400" i="1">
                                  <a:latin typeface="Cambria Math" panose="02040503050406030204" pitchFamily="18" charset="0"/>
                                </a:rPr>
                              </m:ctrlPr>
                            </m:sSupPr>
                            <m:e>
                              <m:r>
                                <a:rPr lang="tr-TR" sz="2400" i="1">
                                  <a:latin typeface="Cambria Math" panose="02040503050406030204" pitchFamily="18" charset="0"/>
                                </a:rPr>
                                <m:t>𝑡</m:t>
                              </m:r>
                            </m:e>
                            <m:sup>
                              <m:r>
                                <a:rPr lang="tr-TR" sz="2400" i="1">
                                  <a:latin typeface="Cambria Math" panose="02040503050406030204" pitchFamily="18" charset="0"/>
                                </a:rPr>
                                <m:t>2</m:t>
                              </m:r>
                            </m:sup>
                          </m:sSup>
                          <m:sSup>
                            <m:sSupPr>
                              <m:ctrlPr>
                                <a:rPr lang="tr-TR" sz="2400" i="1">
                                  <a:latin typeface="Cambria Math" panose="02040503050406030204" pitchFamily="18" charset="0"/>
                                </a:rPr>
                              </m:ctrlPr>
                            </m:sSupPr>
                            <m:e>
                              <m:r>
                                <a:rPr lang="tr-TR" sz="2400" i="1">
                                  <a:latin typeface="Cambria Math" panose="02040503050406030204" pitchFamily="18" charset="0"/>
                                </a:rPr>
                                <m:t>𝜎</m:t>
                              </m:r>
                            </m:e>
                            <m:sup>
                              <m:r>
                                <a:rPr lang="tr-TR" sz="2400" i="1">
                                  <a:latin typeface="Cambria Math" panose="02040503050406030204" pitchFamily="18" charset="0"/>
                                </a:rPr>
                                <m:t>2</m:t>
                              </m:r>
                            </m:sup>
                          </m:sSup>
                        </m:num>
                        <m:den>
                          <m:sSup>
                            <m:sSupPr>
                              <m:ctrlPr>
                                <a:rPr lang="tr-TR" sz="2400" i="1">
                                  <a:latin typeface="Cambria Math" panose="02040503050406030204" pitchFamily="18" charset="0"/>
                                </a:rPr>
                              </m:ctrlPr>
                            </m:sSupPr>
                            <m:e>
                              <m:r>
                                <a:rPr lang="tr-TR" sz="2400" i="1">
                                  <a:latin typeface="Cambria Math" panose="02040503050406030204" pitchFamily="18" charset="0"/>
                                </a:rPr>
                                <m:t>𝑑</m:t>
                              </m:r>
                            </m:e>
                            <m:sup>
                              <m:r>
                                <a:rPr lang="tr-TR" sz="2400" i="1">
                                  <a:latin typeface="Cambria Math" panose="02040503050406030204" pitchFamily="18" charset="0"/>
                                </a:rPr>
                                <m:t>2</m:t>
                              </m:r>
                            </m:sup>
                          </m:sSup>
                          <m:d>
                            <m:dPr>
                              <m:ctrlPr>
                                <a:rPr lang="tr-TR" sz="2400" i="1">
                                  <a:latin typeface="Cambria Math" panose="02040503050406030204" pitchFamily="18" charset="0"/>
                                </a:rPr>
                              </m:ctrlPr>
                            </m:dPr>
                            <m:e>
                              <m:r>
                                <a:rPr lang="tr-TR" sz="2400" i="1">
                                  <a:latin typeface="Cambria Math" panose="02040503050406030204" pitchFamily="18" charset="0"/>
                                </a:rPr>
                                <m:t>𝑁</m:t>
                              </m:r>
                              <m:r>
                                <a:rPr lang="tr-TR" sz="2400" i="1">
                                  <a:latin typeface="Cambria Math" panose="02040503050406030204" pitchFamily="18" charset="0"/>
                                </a:rPr>
                                <m:t>−1</m:t>
                              </m:r>
                            </m:e>
                          </m:d>
                          <m:r>
                            <a:rPr lang="tr-TR" sz="2400" i="1">
                              <a:latin typeface="Cambria Math" panose="02040503050406030204" pitchFamily="18" charset="0"/>
                            </a:rPr>
                            <m:t>+</m:t>
                          </m:r>
                          <m:sSup>
                            <m:sSupPr>
                              <m:ctrlPr>
                                <a:rPr lang="tr-TR" sz="2400" i="1">
                                  <a:latin typeface="Cambria Math" panose="02040503050406030204" pitchFamily="18" charset="0"/>
                                </a:rPr>
                              </m:ctrlPr>
                            </m:sSupPr>
                            <m:e>
                              <m:r>
                                <a:rPr lang="tr-TR" sz="2400" i="1">
                                  <a:latin typeface="Cambria Math" panose="02040503050406030204" pitchFamily="18" charset="0"/>
                                </a:rPr>
                                <m:t>𝑡</m:t>
                              </m:r>
                            </m:e>
                            <m:sup>
                              <m:r>
                                <a:rPr lang="tr-TR" sz="2400" i="1">
                                  <a:latin typeface="Cambria Math" panose="02040503050406030204" pitchFamily="18" charset="0"/>
                                </a:rPr>
                                <m:t>2</m:t>
                              </m:r>
                            </m:sup>
                          </m:sSup>
                          <m:sSup>
                            <m:sSupPr>
                              <m:ctrlPr>
                                <a:rPr lang="tr-TR" sz="2400" i="1">
                                  <a:latin typeface="Cambria Math" panose="02040503050406030204" pitchFamily="18" charset="0"/>
                                </a:rPr>
                              </m:ctrlPr>
                            </m:sSupPr>
                            <m:e>
                              <m:r>
                                <a:rPr lang="tr-TR" sz="2400" i="1">
                                  <a:latin typeface="Cambria Math" panose="02040503050406030204" pitchFamily="18" charset="0"/>
                                </a:rPr>
                                <m:t>𝜎</m:t>
                              </m:r>
                            </m:e>
                            <m:sup>
                              <m:r>
                                <a:rPr lang="tr-TR" sz="2400" i="1">
                                  <a:latin typeface="Cambria Math" panose="02040503050406030204" pitchFamily="18" charset="0"/>
                                </a:rPr>
                                <m:t>2</m:t>
                              </m:r>
                            </m:sup>
                          </m:sSup>
                        </m:den>
                      </m:f>
                    </m:oMath>
                  </m:oMathPara>
                </a14:m>
                <a:endParaRPr lang="tr-TR" sz="2400" dirty="0"/>
              </a:p>
              <a:p>
                <a:r>
                  <a:rPr lang="tr-TR" sz="2400" dirty="0"/>
                  <a:t>N: evrenin büyüklüğü</a:t>
                </a:r>
              </a:p>
              <a:p>
                <a:r>
                  <a:rPr lang="tr-TR" sz="2400" dirty="0"/>
                  <a:t>t: belirli bir α düzeyinde normal dağılım değeri</a:t>
                </a:r>
              </a:p>
              <a:p>
                <a:r>
                  <a:rPr lang="tr-TR" sz="2400" dirty="0"/>
                  <a:t>σ: evren varyansı</a:t>
                </a:r>
              </a:p>
              <a:p>
                <a:r>
                  <a:rPr lang="tr-TR" sz="2400" dirty="0"/>
                  <a:t>d: tolerans miktarı</a:t>
                </a:r>
              </a:p>
              <a:p>
                <a:pPr>
                  <a:buNone/>
                </a:pPr>
                <a:endParaRPr lang="tr-TR" sz="2400" dirty="0">
                  <a:solidFill>
                    <a:schemeClr val="tx1"/>
                  </a:solidFill>
                </a:endParaRPr>
              </a:p>
            </p:txBody>
          </p:sp>
        </mc:Choice>
        <mc:Fallback>
          <p:sp>
            <p:nvSpPr>
              <p:cNvPr id="3" name="Metin Yer Tutucusu 2"/>
              <p:cNvSpPr>
                <a:spLocks noGrp="1" noRot="1" noChangeAspect="1" noMove="1" noResize="1" noEditPoints="1" noAdjustHandles="1" noChangeArrowheads="1" noChangeShapeType="1" noTextEdit="1"/>
              </p:cNvSpPr>
              <p:nvPr>
                <p:ph type="body" idx="1"/>
              </p:nvPr>
            </p:nvSpPr>
            <p:spPr>
              <a:blipFill rotWithShape="0">
                <a:blip r:embed="rId3" cstate="print"/>
                <a:stretch>
                  <a:fillRect l="-1293"/>
                </a:stretch>
              </a:blipFill>
            </p:spPr>
            <p:txBody>
              <a:bodyPr/>
              <a:lstStyle/>
              <a:p>
                <a:r>
                  <a:rPr lang="tr-TR">
                    <a:noFill/>
                  </a:rPr>
                  <a:t> </a:t>
                </a:r>
              </a:p>
            </p:txBody>
          </p:sp>
        </mc:Fallback>
      </mc:AlternateContent>
      <p:grpSp>
        <p:nvGrpSpPr>
          <p:cNvPr id="4" name="Shape 627"/>
          <p:cNvGrpSpPr/>
          <p:nvPr/>
        </p:nvGrpSpPr>
        <p:grpSpPr>
          <a:xfrm>
            <a:off x="623392" y="1279524"/>
            <a:ext cx="418547" cy="227819"/>
            <a:chOff x="3932350" y="3714775"/>
            <a:chExt cx="439650" cy="319075"/>
          </a:xfrm>
        </p:grpSpPr>
        <p:sp>
          <p:nvSpPr>
            <p:cNvPr id="5" name="Shape 628"/>
            <p:cNvSpPr/>
            <p:nvPr/>
          </p:nvSpPr>
          <p:spPr>
            <a:xfrm>
              <a:off x="3932350" y="3714775"/>
              <a:ext cx="439650" cy="319075"/>
            </a:xfrm>
            <a:custGeom>
              <a:avLst/>
              <a:gdLst/>
              <a:ahLst/>
              <a:cxnLst/>
              <a:rect l="0" t="0" r="0" b="0"/>
              <a:pathLst>
                <a:path w="17586" h="12763" fill="none" extrusionOk="0">
                  <a:moveTo>
                    <a:pt x="1" y="1"/>
                  </a:moveTo>
                  <a:lnTo>
                    <a:pt x="1" y="12276"/>
                  </a:lnTo>
                  <a:lnTo>
                    <a:pt x="1" y="12276"/>
                  </a:lnTo>
                  <a:lnTo>
                    <a:pt x="1" y="12373"/>
                  </a:lnTo>
                  <a:lnTo>
                    <a:pt x="25" y="12471"/>
                  </a:lnTo>
                  <a:lnTo>
                    <a:pt x="74" y="12544"/>
                  </a:lnTo>
                  <a:lnTo>
                    <a:pt x="123" y="12617"/>
                  </a:lnTo>
                  <a:lnTo>
                    <a:pt x="196" y="12690"/>
                  </a:lnTo>
                  <a:lnTo>
                    <a:pt x="293" y="12714"/>
                  </a:lnTo>
                  <a:lnTo>
                    <a:pt x="366" y="12763"/>
                  </a:lnTo>
                  <a:lnTo>
                    <a:pt x="488" y="12763"/>
                  </a:lnTo>
                  <a:lnTo>
                    <a:pt x="17585" y="12763"/>
                  </a:lnTo>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 name="Shape 629"/>
            <p:cNvSpPr/>
            <p:nvPr/>
          </p:nvSpPr>
          <p:spPr>
            <a:xfrm>
              <a:off x="39701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 name="Shape 630"/>
            <p:cNvSpPr/>
            <p:nvPr/>
          </p:nvSpPr>
          <p:spPr>
            <a:xfrm>
              <a:off x="42788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0"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 name="Shape 631"/>
            <p:cNvSpPr/>
            <p:nvPr/>
          </p:nvSpPr>
          <p:spPr>
            <a:xfrm>
              <a:off x="4073000" y="3716600"/>
              <a:ext cx="77350" cy="278900"/>
            </a:xfrm>
            <a:custGeom>
              <a:avLst/>
              <a:gdLst/>
              <a:ahLst/>
              <a:cxnLst/>
              <a:rect l="0" t="0" r="0" b="0"/>
              <a:pathLst>
                <a:path w="3094" h="11156" fill="none" extrusionOk="0">
                  <a:moveTo>
                    <a:pt x="3094" y="11155"/>
                  </a:moveTo>
                  <a:lnTo>
                    <a:pt x="3094" y="488"/>
                  </a:lnTo>
                  <a:lnTo>
                    <a:pt x="3094" y="488"/>
                  </a:lnTo>
                  <a:lnTo>
                    <a:pt x="3094" y="391"/>
                  </a:lnTo>
                  <a:lnTo>
                    <a:pt x="3070" y="293"/>
                  </a:lnTo>
                  <a:lnTo>
                    <a:pt x="3021" y="220"/>
                  </a:lnTo>
                  <a:lnTo>
                    <a:pt x="2948" y="147"/>
                  </a:lnTo>
                  <a:lnTo>
                    <a:pt x="2899" y="98"/>
                  </a:lnTo>
                  <a:lnTo>
                    <a:pt x="2802" y="50"/>
                  </a:lnTo>
                  <a:lnTo>
                    <a:pt x="2704" y="25"/>
                  </a:lnTo>
                  <a:lnTo>
                    <a:pt x="2607" y="1"/>
                  </a:lnTo>
                  <a:lnTo>
                    <a:pt x="488" y="1"/>
                  </a:lnTo>
                  <a:lnTo>
                    <a:pt x="488" y="1"/>
                  </a:lnTo>
                  <a:lnTo>
                    <a:pt x="391" y="25"/>
                  </a:lnTo>
                  <a:lnTo>
                    <a:pt x="293" y="50"/>
                  </a:lnTo>
                  <a:lnTo>
                    <a:pt x="220" y="98"/>
                  </a:lnTo>
                  <a:lnTo>
                    <a:pt x="147" y="147"/>
                  </a:lnTo>
                  <a:lnTo>
                    <a:pt x="74" y="220"/>
                  </a:lnTo>
                  <a:lnTo>
                    <a:pt x="50" y="293"/>
                  </a:lnTo>
                  <a:lnTo>
                    <a:pt x="1" y="391"/>
                  </a:lnTo>
                  <a:lnTo>
                    <a:pt x="1" y="488"/>
                  </a:lnTo>
                  <a:lnTo>
                    <a:pt x="1" y="11155"/>
                  </a:lnTo>
                  <a:lnTo>
                    <a:pt x="3094" y="11155"/>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632"/>
            <p:cNvSpPr/>
            <p:nvPr/>
          </p:nvSpPr>
          <p:spPr>
            <a:xfrm>
              <a:off x="4175900" y="3787250"/>
              <a:ext cx="77350" cy="208250"/>
            </a:xfrm>
            <a:custGeom>
              <a:avLst/>
              <a:gdLst/>
              <a:ahLst/>
              <a:cxnLst/>
              <a:rect l="0" t="0" r="0" b="0"/>
              <a:pathLst>
                <a:path w="3094" h="8330" fill="none" extrusionOk="0">
                  <a:moveTo>
                    <a:pt x="3094" y="832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8329"/>
                  </a:lnTo>
                  <a:lnTo>
                    <a:pt x="3094" y="832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Tree>
    <p:extLst>
      <p:ext uri="{BB962C8B-B14F-4D97-AF65-F5344CB8AC3E}">
        <p14:creationId xmlns="" xmlns:p14="http://schemas.microsoft.com/office/powerpoint/2010/main" val="28376137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dirty="0" smtClean="0"/>
              <a:t>ÖRNEKLEM BÜYÜKLÜĞÜ</a:t>
            </a:r>
            <a:endParaRPr lang="tr-TR" sz="2400" dirty="0"/>
          </a:p>
        </p:txBody>
      </p:sp>
      <mc:AlternateContent xmlns:mc="http://schemas.openxmlformats.org/markup-compatibility/2006">
        <mc:Choice xmlns="" xmlns:a14="http://schemas.microsoft.com/office/drawing/2010/main" Requires="a14">
          <p:sp>
            <p:nvSpPr>
              <p:cNvPr id="3" name="Metin Yer Tutucusu 2"/>
              <p:cNvSpPr>
                <a:spLocks noGrp="1"/>
              </p:cNvSpPr>
              <p:nvPr>
                <p:ph type="body" idx="1"/>
              </p:nvPr>
            </p:nvSpPr>
            <p:spPr/>
            <p:txBody>
              <a:bodyPr/>
              <a:lstStyle/>
              <a:p>
                <a:pPr lvl="0">
                  <a:buNone/>
                </a:pPr>
                <a:r>
                  <a:rPr lang="tr-TR" sz="2400" dirty="0">
                    <a:solidFill>
                      <a:schemeClr val="tx1"/>
                    </a:solidFill>
                  </a:rPr>
                  <a:t>Verilerin süreksiz olması </a:t>
                </a:r>
                <a:r>
                  <a:rPr lang="tr-TR" sz="2400" dirty="0" smtClean="0">
                    <a:solidFill>
                      <a:schemeClr val="tx1"/>
                    </a:solidFill>
                  </a:rPr>
                  <a:t>durumunda</a:t>
                </a:r>
              </a:p>
              <a:p>
                <a:pPr lvl="0">
                  <a:buNone/>
                </a:pPr>
                <a:endParaRPr lang="tr-TR" sz="2400" dirty="0">
                  <a:solidFill>
                    <a:schemeClr val="tx1"/>
                  </a:solidFill>
                </a:endParaRPr>
              </a:p>
              <a:p>
                <a:pPr lvl="0"/>
                <a:r>
                  <a:rPr lang="tr-TR" sz="2400" dirty="0"/>
                  <a:t>Evrendeki birey sayısının bilinmediği durumda </a:t>
                </a:r>
              </a:p>
              <a:p>
                <a:pPr>
                  <a:buNone/>
                </a:pPr>
                <a14:m>
                  <m:oMathPara xmlns:m="http://schemas.openxmlformats.org/officeDocument/2006/math">
                    <m:oMathParaPr>
                      <m:jc m:val="centerGroup"/>
                    </m:oMathParaPr>
                    <m:oMath xmlns:m="http://schemas.openxmlformats.org/officeDocument/2006/math">
                      <m:r>
                        <a:rPr lang="tr-TR" sz="2400" i="1">
                          <a:latin typeface="Cambria Math" panose="02040503050406030204" pitchFamily="18" charset="0"/>
                        </a:rPr>
                        <m:t>𝑛</m:t>
                      </m:r>
                      <m:r>
                        <a:rPr lang="tr-TR" sz="2400" i="1">
                          <a:latin typeface="Cambria Math" panose="02040503050406030204" pitchFamily="18" charset="0"/>
                        </a:rPr>
                        <m:t>=</m:t>
                      </m:r>
                      <m:f>
                        <m:fPr>
                          <m:ctrlPr>
                            <a:rPr lang="tr-TR" sz="2400" i="1">
                              <a:latin typeface="Cambria Math" panose="02040503050406030204" pitchFamily="18" charset="0"/>
                            </a:rPr>
                          </m:ctrlPr>
                        </m:fPr>
                        <m:num>
                          <m:sSup>
                            <m:sSupPr>
                              <m:ctrlPr>
                                <a:rPr lang="tr-TR" sz="2400" i="1">
                                  <a:latin typeface="Cambria Math" panose="02040503050406030204" pitchFamily="18" charset="0"/>
                                </a:rPr>
                              </m:ctrlPr>
                            </m:sSupPr>
                            <m:e>
                              <m:r>
                                <a:rPr lang="tr-TR" sz="2400" i="1">
                                  <a:latin typeface="Cambria Math" panose="02040503050406030204" pitchFamily="18" charset="0"/>
                                </a:rPr>
                                <m:t>𝑡</m:t>
                              </m:r>
                            </m:e>
                            <m:sup>
                              <m:r>
                                <a:rPr lang="tr-TR" sz="2400" i="1">
                                  <a:latin typeface="Cambria Math" panose="02040503050406030204" pitchFamily="18" charset="0"/>
                                </a:rPr>
                                <m:t>2</m:t>
                              </m:r>
                            </m:sup>
                          </m:sSup>
                          <m:r>
                            <a:rPr lang="tr-TR" sz="2400" i="1">
                              <a:latin typeface="Cambria Math" panose="02040503050406030204" pitchFamily="18" charset="0"/>
                            </a:rPr>
                            <m:t>𝑝𝑞</m:t>
                          </m:r>
                        </m:num>
                        <m:den>
                          <m:sSup>
                            <m:sSupPr>
                              <m:ctrlPr>
                                <a:rPr lang="tr-TR" sz="2400" i="1">
                                  <a:latin typeface="Cambria Math" panose="02040503050406030204" pitchFamily="18" charset="0"/>
                                </a:rPr>
                              </m:ctrlPr>
                            </m:sSupPr>
                            <m:e>
                              <m:r>
                                <a:rPr lang="tr-TR" sz="2400" i="1">
                                  <a:latin typeface="Cambria Math" panose="02040503050406030204" pitchFamily="18" charset="0"/>
                                </a:rPr>
                                <m:t>𝑑</m:t>
                              </m:r>
                            </m:e>
                            <m:sup>
                              <m:r>
                                <a:rPr lang="tr-TR" sz="2400" i="1">
                                  <a:latin typeface="Cambria Math" panose="02040503050406030204" pitchFamily="18" charset="0"/>
                                </a:rPr>
                                <m:t>2</m:t>
                              </m:r>
                            </m:sup>
                          </m:sSup>
                        </m:den>
                      </m:f>
                    </m:oMath>
                  </m:oMathPara>
                </a14:m>
                <a:endParaRPr lang="tr-TR" sz="2400" dirty="0"/>
              </a:p>
              <a:p>
                <a:r>
                  <a:rPr lang="tr-TR" sz="2400" dirty="0"/>
                  <a:t>p: ilgilenilen özelliğin evrende görülme sıklığı</a:t>
                </a:r>
              </a:p>
              <a:p>
                <a:r>
                  <a:rPr lang="tr-TR" sz="2400" dirty="0"/>
                  <a:t>q: ilgilenilen özelliğin evrende görülmeme sıklığı</a:t>
                </a:r>
              </a:p>
              <a:p>
                <a:r>
                  <a:rPr lang="tr-TR" sz="2400" dirty="0" smtClean="0"/>
                  <a:t>t</a:t>
                </a:r>
                <a:r>
                  <a:rPr lang="tr-TR" sz="2400" dirty="0"/>
                  <a:t>: belirli bir α düzeyinde normal dağılım değeri</a:t>
                </a:r>
              </a:p>
              <a:p>
                <a:r>
                  <a:rPr lang="tr-TR" sz="2400" dirty="0" smtClean="0"/>
                  <a:t>d</a:t>
                </a:r>
                <a:r>
                  <a:rPr lang="tr-TR" sz="2400" dirty="0"/>
                  <a:t>: tolerans miktarı</a:t>
                </a:r>
              </a:p>
              <a:p>
                <a:pPr lvl="0">
                  <a:buNone/>
                </a:pPr>
                <a:endParaRPr lang="tr-TR" sz="2400" dirty="0">
                  <a:solidFill>
                    <a:schemeClr val="tx1"/>
                  </a:solidFill>
                </a:endParaRPr>
              </a:p>
            </p:txBody>
          </p:sp>
        </mc:Choice>
        <mc:Fallback>
          <p:sp>
            <p:nvSpPr>
              <p:cNvPr id="3" name="Metin Yer Tutucusu 2"/>
              <p:cNvSpPr>
                <a:spLocks noGrp="1" noRot="1" noChangeAspect="1" noMove="1" noResize="1" noEditPoints="1" noAdjustHandles="1" noChangeArrowheads="1" noChangeShapeType="1" noTextEdit="1"/>
              </p:cNvSpPr>
              <p:nvPr>
                <p:ph type="body" idx="1"/>
              </p:nvPr>
            </p:nvSpPr>
            <p:spPr>
              <a:blipFill rotWithShape="0">
                <a:blip r:embed="rId3" cstate="print"/>
                <a:stretch>
                  <a:fillRect l="-1293"/>
                </a:stretch>
              </a:blipFill>
            </p:spPr>
            <p:txBody>
              <a:bodyPr/>
              <a:lstStyle/>
              <a:p>
                <a:r>
                  <a:rPr lang="tr-TR">
                    <a:noFill/>
                  </a:rPr>
                  <a:t> </a:t>
                </a:r>
              </a:p>
            </p:txBody>
          </p:sp>
        </mc:Fallback>
      </mc:AlternateContent>
      <p:grpSp>
        <p:nvGrpSpPr>
          <p:cNvPr id="4" name="Shape 627"/>
          <p:cNvGrpSpPr/>
          <p:nvPr/>
        </p:nvGrpSpPr>
        <p:grpSpPr>
          <a:xfrm>
            <a:off x="623392" y="1279524"/>
            <a:ext cx="418547" cy="227819"/>
            <a:chOff x="3932350" y="3714775"/>
            <a:chExt cx="439650" cy="319075"/>
          </a:xfrm>
        </p:grpSpPr>
        <p:sp>
          <p:nvSpPr>
            <p:cNvPr id="5" name="Shape 628"/>
            <p:cNvSpPr/>
            <p:nvPr/>
          </p:nvSpPr>
          <p:spPr>
            <a:xfrm>
              <a:off x="3932350" y="3714775"/>
              <a:ext cx="439650" cy="319075"/>
            </a:xfrm>
            <a:custGeom>
              <a:avLst/>
              <a:gdLst/>
              <a:ahLst/>
              <a:cxnLst/>
              <a:rect l="0" t="0" r="0" b="0"/>
              <a:pathLst>
                <a:path w="17586" h="12763" fill="none" extrusionOk="0">
                  <a:moveTo>
                    <a:pt x="1" y="1"/>
                  </a:moveTo>
                  <a:lnTo>
                    <a:pt x="1" y="12276"/>
                  </a:lnTo>
                  <a:lnTo>
                    <a:pt x="1" y="12276"/>
                  </a:lnTo>
                  <a:lnTo>
                    <a:pt x="1" y="12373"/>
                  </a:lnTo>
                  <a:lnTo>
                    <a:pt x="25" y="12471"/>
                  </a:lnTo>
                  <a:lnTo>
                    <a:pt x="74" y="12544"/>
                  </a:lnTo>
                  <a:lnTo>
                    <a:pt x="123" y="12617"/>
                  </a:lnTo>
                  <a:lnTo>
                    <a:pt x="196" y="12690"/>
                  </a:lnTo>
                  <a:lnTo>
                    <a:pt x="293" y="12714"/>
                  </a:lnTo>
                  <a:lnTo>
                    <a:pt x="366" y="12763"/>
                  </a:lnTo>
                  <a:lnTo>
                    <a:pt x="488" y="12763"/>
                  </a:lnTo>
                  <a:lnTo>
                    <a:pt x="17585" y="12763"/>
                  </a:lnTo>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 name="Shape 629"/>
            <p:cNvSpPr/>
            <p:nvPr/>
          </p:nvSpPr>
          <p:spPr>
            <a:xfrm>
              <a:off x="39701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 name="Shape 630"/>
            <p:cNvSpPr/>
            <p:nvPr/>
          </p:nvSpPr>
          <p:spPr>
            <a:xfrm>
              <a:off x="42788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0"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 name="Shape 631"/>
            <p:cNvSpPr/>
            <p:nvPr/>
          </p:nvSpPr>
          <p:spPr>
            <a:xfrm>
              <a:off x="4073000" y="3716600"/>
              <a:ext cx="77350" cy="278900"/>
            </a:xfrm>
            <a:custGeom>
              <a:avLst/>
              <a:gdLst/>
              <a:ahLst/>
              <a:cxnLst/>
              <a:rect l="0" t="0" r="0" b="0"/>
              <a:pathLst>
                <a:path w="3094" h="11156" fill="none" extrusionOk="0">
                  <a:moveTo>
                    <a:pt x="3094" y="11155"/>
                  </a:moveTo>
                  <a:lnTo>
                    <a:pt x="3094" y="488"/>
                  </a:lnTo>
                  <a:lnTo>
                    <a:pt x="3094" y="488"/>
                  </a:lnTo>
                  <a:lnTo>
                    <a:pt x="3094" y="391"/>
                  </a:lnTo>
                  <a:lnTo>
                    <a:pt x="3070" y="293"/>
                  </a:lnTo>
                  <a:lnTo>
                    <a:pt x="3021" y="220"/>
                  </a:lnTo>
                  <a:lnTo>
                    <a:pt x="2948" y="147"/>
                  </a:lnTo>
                  <a:lnTo>
                    <a:pt x="2899" y="98"/>
                  </a:lnTo>
                  <a:lnTo>
                    <a:pt x="2802" y="50"/>
                  </a:lnTo>
                  <a:lnTo>
                    <a:pt x="2704" y="25"/>
                  </a:lnTo>
                  <a:lnTo>
                    <a:pt x="2607" y="1"/>
                  </a:lnTo>
                  <a:lnTo>
                    <a:pt x="488" y="1"/>
                  </a:lnTo>
                  <a:lnTo>
                    <a:pt x="488" y="1"/>
                  </a:lnTo>
                  <a:lnTo>
                    <a:pt x="391" y="25"/>
                  </a:lnTo>
                  <a:lnTo>
                    <a:pt x="293" y="50"/>
                  </a:lnTo>
                  <a:lnTo>
                    <a:pt x="220" y="98"/>
                  </a:lnTo>
                  <a:lnTo>
                    <a:pt x="147" y="147"/>
                  </a:lnTo>
                  <a:lnTo>
                    <a:pt x="74" y="220"/>
                  </a:lnTo>
                  <a:lnTo>
                    <a:pt x="50" y="293"/>
                  </a:lnTo>
                  <a:lnTo>
                    <a:pt x="1" y="391"/>
                  </a:lnTo>
                  <a:lnTo>
                    <a:pt x="1" y="488"/>
                  </a:lnTo>
                  <a:lnTo>
                    <a:pt x="1" y="11155"/>
                  </a:lnTo>
                  <a:lnTo>
                    <a:pt x="3094" y="11155"/>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632"/>
            <p:cNvSpPr/>
            <p:nvPr/>
          </p:nvSpPr>
          <p:spPr>
            <a:xfrm>
              <a:off x="4175900" y="3787250"/>
              <a:ext cx="77350" cy="208250"/>
            </a:xfrm>
            <a:custGeom>
              <a:avLst/>
              <a:gdLst/>
              <a:ahLst/>
              <a:cxnLst/>
              <a:rect l="0" t="0" r="0" b="0"/>
              <a:pathLst>
                <a:path w="3094" h="8330" fill="none" extrusionOk="0">
                  <a:moveTo>
                    <a:pt x="3094" y="832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8329"/>
                  </a:lnTo>
                  <a:lnTo>
                    <a:pt x="3094" y="832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Tree>
    <p:extLst>
      <p:ext uri="{BB962C8B-B14F-4D97-AF65-F5344CB8AC3E}">
        <p14:creationId xmlns="" xmlns:p14="http://schemas.microsoft.com/office/powerpoint/2010/main" val="1470449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a:t>Bölüm II: Yöntem</a:t>
            </a:r>
            <a:br>
              <a:rPr lang="tr-TR" sz="3200" b="1" dirty="0"/>
            </a:br>
            <a:r>
              <a:rPr lang="tr-TR" sz="3200" b="1" dirty="0"/>
              <a:t>Evren </a:t>
            </a:r>
            <a:r>
              <a:rPr lang="tr-TR" sz="3200" b="1" dirty="0" smtClean="0"/>
              <a:t>ve Örneklem </a:t>
            </a:r>
            <a:endParaRPr lang="tr-TR" sz="3200" b="1" dirty="0"/>
          </a:p>
        </p:txBody>
      </p:sp>
      <p:sp>
        <p:nvSpPr>
          <p:cNvPr id="3" name="İçerik Yer Tutucusu 2"/>
          <p:cNvSpPr>
            <a:spLocks noGrp="1"/>
          </p:cNvSpPr>
          <p:nvPr>
            <p:ph idx="1"/>
          </p:nvPr>
        </p:nvSpPr>
        <p:spPr/>
        <p:txBody>
          <a:bodyPr>
            <a:normAutofit/>
          </a:bodyPr>
          <a:lstStyle/>
          <a:p>
            <a:pPr>
              <a:lnSpc>
                <a:spcPct val="150000"/>
              </a:lnSpc>
            </a:pPr>
            <a:r>
              <a:rPr lang="tr-TR" sz="3000" dirty="0" smtClean="0"/>
              <a:t>Temel kavramlar</a:t>
            </a:r>
            <a:r>
              <a:rPr lang="tr-TR" sz="3000" dirty="0"/>
              <a:t> </a:t>
            </a:r>
            <a:r>
              <a:rPr lang="tr-TR" sz="1800" dirty="0" smtClean="0"/>
              <a:t>(Örnekleme, Örnekleme Birimi, Evren, Örneklem</a:t>
            </a:r>
            <a:r>
              <a:rPr lang="tr-TR" sz="1800" dirty="0"/>
              <a:t> </a:t>
            </a:r>
            <a:r>
              <a:rPr lang="tr-TR" sz="1800" dirty="0" smtClean="0"/>
              <a:t>vb.)</a:t>
            </a:r>
          </a:p>
          <a:p>
            <a:pPr>
              <a:lnSpc>
                <a:spcPct val="150000"/>
              </a:lnSpc>
            </a:pPr>
            <a:r>
              <a:rPr lang="tr-TR" sz="3000" dirty="0" smtClean="0"/>
              <a:t>Örnekleme </a:t>
            </a:r>
            <a:r>
              <a:rPr lang="tr-TR" sz="3000" dirty="0"/>
              <a:t>Yöntemlerinin </a:t>
            </a:r>
            <a:r>
              <a:rPr lang="tr-TR" sz="3000" dirty="0" smtClean="0"/>
              <a:t>Sınıflandırılması</a:t>
            </a:r>
          </a:p>
          <a:p>
            <a:pPr>
              <a:lnSpc>
                <a:spcPct val="150000"/>
              </a:lnSpc>
            </a:pPr>
            <a:r>
              <a:rPr lang="tr-TR" sz="3000" dirty="0" err="1" smtClean="0"/>
              <a:t>Seçkisiz</a:t>
            </a:r>
            <a:r>
              <a:rPr lang="tr-TR" sz="3000" dirty="0" smtClean="0"/>
              <a:t> </a:t>
            </a:r>
            <a:r>
              <a:rPr lang="tr-TR" sz="3000" dirty="0"/>
              <a:t>ve </a:t>
            </a:r>
            <a:r>
              <a:rPr lang="tr-TR" sz="3000" dirty="0" err="1"/>
              <a:t>Seçkisiz</a:t>
            </a:r>
            <a:r>
              <a:rPr lang="tr-TR" sz="3000" dirty="0"/>
              <a:t> Olmayan Örnekleme </a:t>
            </a:r>
            <a:r>
              <a:rPr lang="tr-TR" sz="3000" dirty="0" smtClean="0"/>
              <a:t>Yöntemleri</a:t>
            </a:r>
          </a:p>
          <a:p>
            <a:pPr>
              <a:lnSpc>
                <a:spcPct val="150000"/>
              </a:lnSpc>
            </a:pPr>
            <a:r>
              <a:rPr lang="tr-TR" sz="3000" dirty="0" smtClean="0"/>
              <a:t>Örneklem Büyüklüğü hesaplama</a:t>
            </a:r>
            <a:endParaRPr lang="tr-TR" sz="3000" dirty="0"/>
          </a:p>
        </p:txBody>
      </p:sp>
    </p:spTree>
    <p:extLst>
      <p:ext uri="{BB962C8B-B14F-4D97-AF65-F5344CB8AC3E}">
        <p14:creationId xmlns="" xmlns:p14="http://schemas.microsoft.com/office/powerpoint/2010/main" val="620012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dirty="0" smtClean="0"/>
              <a:t>ÖRNEKLEM BÜYÜKLÜĞÜ</a:t>
            </a:r>
            <a:endParaRPr lang="tr-TR" sz="2400" dirty="0"/>
          </a:p>
        </p:txBody>
      </p:sp>
      <mc:AlternateContent xmlns:mc="http://schemas.openxmlformats.org/markup-compatibility/2006">
        <mc:Choice xmlns="" xmlns:a14="http://schemas.microsoft.com/office/drawing/2010/main" Requires="a14">
          <p:sp>
            <p:nvSpPr>
              <p:cNvPr id="3" name="Metin Yer Tutucusu 2"/>
              <p:cNvSpPr>
                <a:spLocks noGrp="1"/>
              </p:cNvSpPr>
              <p:nvPr>
                <p:ph type="body" idx="1"/>
              </p:nvPr>
            </p:nvSpPr>
            <p:spPr/>
            <p:txBody>
              <a:bodyPr/>
              <a:lstStyle/>
              <a:p>
                <a:pPr lvl="0">
                  <a:buNone/>
                </a:pPr>
                <a:r>
                  <a:rPr lang="tr-TR" sz="2400" dirty="0">
                    <a:solidFill>
                      <a:schemeClr val="tx1"/>
                    </a:solidFill>
                  </a:rPr>
                  <a:t>Verilerin süreksiz olması </a:t>
                </a:r>
                <a:r>
                  <a:rPr lang="tr-TR" sz="2400" dirty="0" smtClean="0">
                    <a:solidFill>
                      <a:schemeClr val="tx1"/>
                    </a:solidFill>
                  </a:rPr>
                  <a:t>durumunda</a:t>
                </a:r>
              </a:p>
              <a:p>
                <a:pPr lvl="0"/>
                <a:r>
                  <a:rPr lang="tr-TR" sz="2400" dirty="0"/>
                  <a:t>Evrendeki birey sayısının bilindiği durumda:</a:t>
                </a:r>
              </a:p>
              <a:p>
                <a:pPr>
                  <a:buNone/>
                </a:pPr>
                <a14:m>
                  <m:oMathPara xmlns:m="http://schemas.openxmlformats.org/officeDocument/2006/math">
                    <m:oMathParaPr>
                      <m:jc m:val="centerGroup"/>
                    </m:oMathParaPr>
                    <m:oMath xmlns:m="http://schemas.openxmlformats.org/officeDocument/2006/math">
                      <m:r>
                        <a:rPr lang="tr-TR" sz="2400" i="1">
                          <a:latin typeface="Cambria Math" panose="02040503050406030204" pitchFamily="18" charset="0"/>
                        </a:rPr>
                        <m:t>𝑛</m:t>
                      </m:r>
                      <m:r>
                        <a:rPr lang="tr-TR" sz="2400" i="1">
                          <a:latin typeface="Cambria Math" panose="02040503050406030204" pitchFamily="18" charset="0"/>
                        </a:rPr>
                        <m:t>=</m:t>
                      </m:r>
                      <m:f>
                        <m:fPr>
                          <m:ctrlPr>
                            <a:rPr lang="tr-TR" sz="2400" i="1">
                              <a:latin typeface="Cambria Math" panose="02040503050406030204" pitchFamily="18" charset="0"/>
                            </a:rPr>
                          </m:ctrlPr>
                        </m:fPr>
                        <m:num>
                          <m:r>
                            <a:rPr lang="tr-TR" sz="2400" i="1">
                              <a:latin typeface="Cambria Math" panose="02040503050406030204" pitchFamily="18" charset="0"/>
                            </a:rPr>
                            <m:t>𝑁</m:t>
                          </m:r>
                          <m:sSup>
                            <m:sSupPr>
                              <m:ctrlPr>
                                <a:rPr lang="tr-TR" sz="2400" i="1">
                                  <a:latin typeface="Cambria Math" panose="02040503050406030204" pitchFamily="18" charset="0"/>
                                </a:rPr>
                              </m:ctrlPr>
                            </m:sSupPr>
                            <m:e>
                              <m:r>
                                <a:rPr lang="tr-TR" sz="2400" i="1">
                                  <a:latin typeface="Cambria Math" panose="02040503050406030204" pitchFamily="18" charset="0"/>
                                </a:rPr>
                                <m:t>𝑡</m:t>
                              </m:r>
                            </m:e>
                            <m:sup>
                              <m:r>
                                <a:rPr lang="tr-TR" sz="2400" i="1">
                                  <a:latin typeface="Cambria Math" panose="02040503050406030204" pitchFamily="18" charset="0"/>
                                </a:rPr>
                                <m:t>2</m:t>
                              </m:r>
                            </m:sup>
                          </m:sSup>
                          <m:r>
                            <a:rPr lang="tr-TR" sz="2400" i="1">
                              <a:latin typeface="Cambria Math" panose="02040503050406030204" pitchFamily="18" charset="0"/>
                            </a:rPr>
                            <m:t>𝑝𝑞</m:t>
                          </m:r>
                        </m:num>
                        <m:den>
                          <m:sSup>
                            <m:sSupPr>
                              <m:ctrlPr>
                                <a:rPr lang="tr-TR" sz="2400" i="1">
                                  <a:latin typeface="Cambria Math" panose="02040503050406030204" pitchFamily="18" charset="0"/>
                                </a:rPr>
                              </m:ctrlPr>
                            </m:sSupPr>
                            <m:e>
                              <m:r>
                                <a:rPr lang="tr-TR" sz="2400" i="1">
                                  <a:latin typeface="Cambria Math" panose="02040503050406030204" pitchFamily="18" charset="0"/>
                                </a:rPr>
                                <m:t>𝑑</m:t>
                              </m:r>
                            </m:e>
                            <m:sup>
                              <m:r>
                                <a:rPr lang="tr-TR" sz="2400" i="1">
                                  <a:latin typeface="Cambria Math" panose="02040503050406030204" pitchFamily="18" charset="0"/>
                                </a:rPr>
                                <m:t>2</m:t>
                              </m:r>
                            </m:sup>
                          </m:sSup>
                          <m:d>
                            <m:dPr>
                              <m:ctrlPr>
                                <a:rPr lang="tr-TR" sz="2400" i="1">
                                  <a:latin typeface="Cambria Math" panose="02040503050406030204" pitchFamily="18" charset="0"/>
                                </a:rPr>
                              </m:ctrlPr>
                            </m:dPr>
                            <m:e>
                              <m:r>
                                <a:rPr lang="tr-TR" sz="2400" i="1">
                                  <a:latin typeface="Cambria Math" panose="02040503050406030204" pitchFamily="18" charset="0"/>
                                </a:rPr>
                                <m:t>𝑁</m:t>
                              </m:r>
                              <m:r>
                                <a:rPr lang="tr-TR" sz="2400" i="1">
                                  <a:latin typeface="Cambria Math" panose="02040503050406030204" pitchFamily="18" charset="0"/>
                                </a:rPr>
                                <m:t>−1</m:t>
                              </m:r>
                            </m:e>
                          </m:d>
                          <m:r>
                            <a:rPr lang="tr-TR" sz="2400" i="1">
                              <a:latin typeface="Cambria Math" panose="02040503050406030204" pitchFamily="18" charset="0"/>
                            </a:rPr>
                            <m:t>+</m:t>
                          </m:r>
                          <m:sSup>
                            <m:sSupPr>
                              <m:ctrlPr>
                                <a:rPr lang="tr-TR" sz="2400" i="1">
                                  <a:latin typeface="Cambria Math" panose="02040503050406030204" pitchFamily="18" charset="0"/>
                                </a:rPr>
                              </m:ctrlPr>
                            </m:sSupPr>
                            <m:e>
                              <m:r>
                                <a:rPr lang="tr-TR" sz="2400" i="1">
                                  <a:latin typeface="Cambria Math" panose="02040503050406030204" pitchFamily="18" charset="0"/>
                                </a:rPr>
                                <m:t>𝑡</m:t>
                              </m:r>
                            </m:e>
                            <m:sup>
                              <m:r>
                                <a:rPr lang="tr-TR" sz="2400" i="1">
                                  <a:latin typeface="Cambria Math" panose="02040503050406030204" pitchFamily="18" charset="0"/>
                                </a:rPr>
                                <m:t>2</m:t>
                              </m:r>
                            </m:sup>
                          </m:sSup>
                          <m:r>
                            <a:rPr lang="tr-TR" sz="2400" i="1">
                              <a:latin typeface="Cambria Math" panose="02040503050406030204" pitchFamily="18" charset="0"/>
                            </a:rPr>
                            <m:t>𝑝𝑞</m:t>
                          </m:r>
                        </m:den>
                      </m:f>
                    </m:oMath>
                  </m:oMathPara>
                </a14:m>
                <a:endParaRPr lang="tr-TR" sz="2400" dirty="0"/>
              </a:p>
              <a:p>
                <a:r>
                  <a:rPr lang="tr-TR" sz="2400" dirty="0"/>
                  <a:t>p: ilgilenilen özelliğin evrende görülme sıklığı</a:t>
                </a:r>
              </a:p>
              <a:p>
                <a:r>
                  <a:rPr lang="tr-TR" sz="2400" dirty="0"/>
                  <a:t>q: ilgilenilen özelliğin evrende görülmeme sıklığı</a:t>
                </a:r>
              </a:p>
              <a:p>
                <a:r>
                  <a:rPr lang="tr-TR" sz="2400" dirty="0"/>
                  <a:t>N: evrenin büyüklüğü</a:t>
                </a:r>
              </a:p>
              <a:p>
                <a:r>
                  <a:rPr lang="tr-TR" sz="2400" dirty="0"/>
                  <a:t>t: belirli bir α düzeyinde normal dağılım değeri</a:t>
                </a:r>
              </a:p>
              <a:p>
                <a:r>
                  <a:rPr lang="tr-TR" sz="2400" dirty="0" smtClean="0"/>
                  <a:t>d</a:t>
                </a:r>
                <a:r>
                  <a:rPr lang="tr-TR" sz="2400" dirty="0"/>
                  <a:t>: tolerans miktarı</a:t>
                </a:r>
              </a:p>
              <a:p>
                <a:pPr lvl="0">
                  <a:buNone/>
                </a:pPr>
                <a:endParaRPr lang="tr-TR" sz="2400" dirty="0">
                  <a:solidFill>
                    <a:schemeClr val="tx1"/>
                  </a:solidFill>
                </a:endParaRPr>
              </a:p>
            </p:txBody>
          </p:sp>
        </mc:Choice>
        <mc:Fallback>
          <p:sp>
            <p:nvSpPr>
              <p:cNvPr id="3" name="Metin Yer Tutucusu 2"/>
              <p:cNvSpPr>
                <a:spLocks noGrp="1" noRot="1" noChangeAspect="1" noMove="1" noResize="1" noEditPoints="1" noAdjustHandles="1" noChangeArrowheads="1" noChangeShapeType="1" noTextEdit="1"/>
              </p:cNvSpPr>
              <p:nvPr>
                <p:ph type="body" idx="1"/>
              </p:nvPr>
            </p:nvSpPr>
            <p:spPr>
              <a:blipFill rotWithShape="0">
                <a:blip r:embed="rId3" cstate="print"/>
                <a:stretch>
                  <a:fillRect l="-1293"/>
                </a:stretch>
              </a:blipFill>
            </p:spPr>
            <p:txBody>
              <a:bodyPr/>
              <a:lstStyle/>
              <a:p>
                <a:r>
                  <a:rPr lang="tr-TR">
                    <a:noFill/>
                  </a:rPr>
                  <a:t> </a:t>
                </a:r>
              </a:p>
            </p:txBody>
          </p:sp>
        </mc:Fallback>
      </mc:AlternateContent>
      <p:grpSp>
        <p:nvGrpSpPr>
          <p:cNvPr id="4" name="Shape 627"/>
          <p:cNvGrpSpPr/>
          <p:nvPr/>
        </p:nvGrpSpPr>
        <p:grpSpPr>
          <a:xfrm>
            <a:off x="623392" y="1279524"/>
            <a:ext cx="418547" cy="227819"/>
            <a:chOff x="3932350" y="3714775"/>
            <a:chExt cx="439650" cy="319075"/>
          </a:xfrm>
        </p:grpSpPr>
        <p:sp>
          <p:nvSpPr>
            <p:cNvPr id="5" name="Shape 628"/>
            <p:cNvSpPr/>
            <p:nvPr/>
          </p:nvSpPr>
          <p:spPr>
            <a:xfrm>
              <a:off x="3932350" y="3714775"/>
              <a:ext cx="439650" cy="319075"/>
            </a:xfrm>
            <a:custGeom>
              <a:avLst/>
              <a:gdLst/>
              <a:ahLst/>
              <a:cxnLst/>
              <a:rect l="0" t="0" r="0" b="0"/>
              <a:pathLst>
                <a:path w="17586" h="12763" fill="none" extrusionOk="0">
                  <a:moveTo>
                    <a:pt x="1" y="1"/>
                  </a:moveTo>
                  <a:lnTo>
                    <a:pt x="1" y="12276"/>
                  </a:lnTo>
                  <a:lnTo>
                    <a:pt x="1" y="12276"/>
                  </a:lnTo>
                  <a:lnTo>
                    <a:pt x="1" y="12373"/>
                  </a:lnTo>
                  <a:lnTo>
                    <a:pt x="25" y="12471"/>
                  </a:lnTo>
                  <a:lnTo>
                    <a:pt x="74" y="12544"/>
                  </a:lnTo>
                  <a:lnTo>
                    <a:pt x="123" y="12617"/>
                  </a:lnTo>
                  <a:lnTo>
                    <a:pt x="196" y="12690"/>
                  </a:lnTo>
                  <a:lnTo>
                    <a:pt x="293" y="12714"/>
                  </a:lnTo>
                  <a:lnTo>
                    <a:pt x="366" y="12763"/>
                  </a:lnTo>
                  <a:lnTo>
                    <a:pt x="488" y="12763"/>
                  </a:lnTo>
                  <a:lnTo>
                    <a:pt x="17585" y="12763"/>
                  </a:lnTo>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 name="Shape 629"/>
            <p:cNvSpPr/>
            <p:nvPr/>
          </p:nvSpPr>
          <p:spPr>
            <a:xfrm>
              <a:off x="39701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 name="Shape 630"/>
            <p:cNvSpPr/>
            <p:nvPr/>
          </p:nvSpPr>
          <p:spPr>
            <a:xfrm>
              <a:off x="42788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0"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 name="Shape 631"/>
            <p:cNvSpPr/>
            <p:nvPr/>
          </p:nvSpPr>
          <p:spPr>
            <a:xfrm>
              <a:off x="4073000" y="3716600"/>
              <a:ext cx="77350" cy="278900"/>
            </a:xfrm>
            <a:custGeom>
              <a:avLst/>
              <a:gdLst/>
              <a:ahLst/>
              <a:cxnLst/>
              <a:rect l="0" t="0" r="0" b="0"/>
              <a:pathLst>
                <a:path w="3094" h="11156" fill="none" extrusionOk="0">
                  <a:moveTo>
                    <a:pt x="3094" y="11155"/>
                  </a:moveTo>
                  <a:lnTo>
                    <a:pt x="3094" y="488"/>
                  </a:lnTo>
                  <a:lnTo>
                    <a:pt x="3094" y="488"/>
                  </a:lnTo>
                  <a:lnTo>
                    <a:pt x="3094" y="391"/>
                  </a:lnTo>
                  <a:lnTo>
                    <a:pt x="3070" y="293"/>
                  </a:lnTo>
                  <a:lnTo>
                    <a:pt x="3021" y="220"/>
                  </a:lnTo>
                  <a:lnTo>
                    <a:pt x="2948" y="147"/>
                  </a:lnTo>
                  <a:lnTo>
                    <a:pt x="2899" y="98"/>
                  </a:lnTo>
                  <a:lnTo>
                    <a:pt x="2802" y="50"/>
                  </a:lnTo>
                  <a:lnTo>
                    <a:pt x="2704" y="25"/>
                  </a:lnTo>
                  <a:lnTo>
                    <a:pt x="2607" y="1"/>
                  </a:lnTo>
                  <a:lnTo>
                    <a:pt x="488" y="1"/>
                  </a:lnTo>
                  <a:lnTo>
                    <a:pt x="488" y="1"/>
                  </a:lnTo>
                  <a:lnTo>
                    <a:pt x="391" y="25"/>
                  </a:lnTo>
                  <a:lnTo>
                    <a:pt x="293" y="50"/>
                  </a:lnTo>
                  <a:lnTo>
                    <a:pt x="220" y="98"/>
                  </a:lnTo>
                  <a:lnTo>
                    <a:pt x="147" y="147"/>
                  </a:lnTo>
                  <a:lnTo>
                    <a:pt x="74" y="220"/>
                  </a:lnTo>
                  <a:lnTo>
                    <a:pt x="50" y="293"/>
                  </a:lnTo>
                  <a:lnTo>
                    <a:pt x="1" y="391"/>
                  </a:lnTo>
                  <a:lnTo>
                    <a:pt x="1" y="488"/>
                  </a:lnTo>
                  <a:lnTo>
                    <a:pt x="1" y="11155"/>
                  </a:lnTo>
                  <a:lnTo>
                    <a:pt x="3094" y="11155"/>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632"/>
            <p:cNvSpPr/>
            <p:nvPr/>
          </p:nvSpPr>
          <p:spPr>
            <a:xfrm>
              <a:off x="4175900" y="3787250"/>
              <a:ext cx="77350" cy="208250"/>
            </a:xfrm>
            <a:custGeom>
              <a:avLst/>
              <a:gdLst/>
              <a:ahLst/>
              <a:cxnLst/>
              <a:rect l="0" t="0" r="0" b="0"/>
              <a:pathLst>
                <a:path w="3094" h="8330" fill="none" extrusionOk="0">
                  <a:moveTo>
                    <a:pt x="3094" y="832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8329"/>
                  </a:lnTo>
                  <a:lnTo>
                    <a:pt x="3094" y="832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Tree>
    <p:extLst>
      <p:ext uri="{BB962C8B-B14F-4D97-AF65-F5344CB8AC3E}">
        <p14:creationId xmlns="" xmlns:p14="http://schemas.microsoft.com/office/powerpoint/2010/main" val="34649588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dirty="0" smtClean="0"/>
              <a:t>Örneklem Büyüklüğü Hesaplaması - Pratik Yöntemler</a:t>
            </a:r>
            <a:endParaRPr lang="tr-TR" sz="2400" dirty="0"/>
          </a:p>
        </p:txBody>
      </p:sp>
      <p:sp>
        <p:nvSpPr>
          <p:cNvPr id="3" name="Metin Yer Tutucusu 2"/>
          <p:cNvSpPr>
            <a:spLocks noGrp="1"/>
          </p:cNvSpPr>
          <p:nvPr>
            <p:ph type="body" idx="1"/>
          </p:nvPr>
        </p:nvSpPr>
        <p:spPr/>
        <p:txBody>
          <a:bodyPr/>
          <a:lstStyle/>
          <a:p>
            <a:pPr algn="just">
              <a:buNone/>
            </a:pPr>
            <a:r>
              <a:rPr lang="tr-TR" sz="2400" dirty="0"/>
              <a:t>http://www.raosoft.com/samplesize.html</a:t>
            </a:r>
            <a:endParaRPr lang="tr-TR" sz="2400" dirty="0" smtClean="0"/>
          </a:p>
        </p:txBody>
      </p:sp>
      <p:sp>
        <p:nvSpPr>
          <p:cNvPr id="11" name="Shape 272"/>
          <p:cNvSpPr/>
          <p:nvPr/>
        </p:nvSpPr>
        <p:spPr>
          <a:xfrm>
            <a:off x="719403" y="1250401"/>
            <a:ext cx="437087" cy="286064"/>
          </a:xfrm>
          <a:custGeom>
            <a:avLst/>
            <a:gdLst/>
            <a:ahLst/>
            <a:cxnLst/>
            <a:rect l="0" t="0" r="0" b="0"/>
            <a:pathLst>
              <a:path w="18365" h="16026" fill="none" extrusionOk="0">
                <a:moveTo>
                  <a:pt x="9182" y="0"/>
                </a:moveTo>
                <a:lnTo>
                  <a:pt x="0" y="8841"/>
                </a:lnTo>
                <a:lnTo>
                  <a:pt x="2874" y="8841"/>
                </a:lnTo>
                <a:lnTo>
                  <a:pt x="2874" y="15246"/>
                </a:lnTo>
                <a:lnTo>
                  <a:pt x="2874" y="15246"/>
                </a:lnTo>
                <a:lnTo>
                  <a:pt x="2899" y="15417"/>
                </a:lnTo>
                <a:lnTo>
                  <a:pt x="2947" y="15563"/>
                </a:lnTo>
                <a:lnTo>
                  <a:pt x="3020" y="15685"/>
                </a:lnTo>
                <a:lnTo>
                  <a:pt x="3093" y="15806"/>
                </a:lnTo>
                <a:lnTo>
                  <a:pt x="3215" y="15904"/>
                </a:lnTo>
                <a:lnTo>
                  <a:pt x="3361" y="15977"/>
                </a:lnTo>
                <a:lnTo>
                  <a:pt x="3508" y="16026"/>
                </a:lnTo>
                <a:lnTo>
                  <a:pt x="3654" y="16026"/>
                </a:lnTo>
                <a:lnTo>
                  <a:pt x="7404" y="16026"/>
                </a:lnTo>
                <a:lnTo>
                  <a:pt x="7404" y="13420"/>
                </a:lnTo>
                <a:lnTo>
                  <a:pt x="7404" y="13420"/>
                </a:lnTo>
                <a:lnTo>
                  <a:pt x="7429" y="13127"/>
                </a:lnTo>
                <a:lnTo>
                  <a:pt x="7526" y="12860"/>
                </a:lnTo>
                <a:lnTo>
                  <a:pt x="7648" y="12616"/>
                </a:lnTo>
                <a:lnTo>
                  <a:pt x="7818" y="12421"/>
                </a:lnTo>
                <a:lnTo>
                  <a:pt x="8038" y="12251"/>
                </a:lnTo>
                <a:lnTo>
                  <a:pt x="8257" y="12129"/>
                </a:lnTo>
                <a:lnTo>
                  <a:pt x="8525" y="12031"/>
                </a:lnTo>
                <a:lnTo>
                  <a:pt x="8817" y="12007"/>
                </a:lnTo>
                <a:lnTo>
                  <a:pt x="9548" y="12007"/>
                </a:lnTo>
                <a:lnTo>
                  <a:pt x="9548" y="12007"/>
                </a:lnTo>
                <a:lnTo>
                  <a:pt x="9840" y="12031"/>
                </a:lnTo>
                <a:lnTo>
                  <a:pt x="10108" y="12129"/>
                </a:lnTo>
                <a:lnTo>
                  <a:pt x="10327" y="12251"/>
                </a:lnTo>
                <a:lnTo>
                  <a:pt x="10546" y="12421"/>
                </a:lnTo>
                <a:lnTo>
                  <a:pt x="10717" y="12616"/>
                </a:lnTo>
                <a:lnTo>
                  <a:pt x="10838" y="12860"/>
                </a:lnTo>
                <a:lnTo>
                  <a:pt x="10936" y="13127"/>
                </a:lnTo>
                <a:lnTo>
                  <a:pt x="10960" y="13420"/>
                </a:lnTo>
                <a:lnTo>
                  <a:pt x="10960" y="16026"/>
                </a:lnTo>
                <a:lnTo>
                  <a:pt x="14711" y="16026"/>
                </a:lnTo>
                <a:lnTo>
                  <a:pt x="14711" y="16026"/>
                </a:lnTo>
                <a:lnTo>
                  <a:pt x="14857" y="16026"/>
                </a:lnTo>
                <a:lnTo>
                  <a:pt x="15003" y="15977"/>
                </a:lnTo>
                <a:lnTo>
                  <a:pt x="15149" y="15904"/>
                </a:lnTo>
                <a:lnTo>
                  <a:pt x="15271" y="15806"/>
                </a:lnTo>
                <a:lnTo>
                  <a:pt x="15344" y="15685"/>
                </a:lnTo>
                <a:lnTo>
                  <a:pt x="15417" y="15563"/>
                </a:lnTo>
                <a:lnTo>
                  <a:pt x="15466" y="15417"/>
                </a:lnTo>
                <a:lnTo>
                  <a:pt x="15490" y="15246"/>
                </a:lnTo>
                <a:lnTo>
                  <a:pt x="15490" y="8841"/>
                </a:lnTo>
                <a:lnTo>
                  <a:pt x="18364" y="8841"/>
                </a:lnTo>
                <a:lnTo>
                  <a:pt x="9182" y="0"/>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pic>
        <p:nvPicPr>
          <p:cNvPr id="5" name="Resim 4"/>
          <p:cNvPicPr>
            <a:picLocks noChangeAspect="1"/>
          </p:cNvPicPr>
          <p:nvPr/>
        </p:nvPicPr>
        <p:blipFill>
          <a:blip r:embed="rId3" cstate="print"/>
          <a:stretch>
            <a:fillRect/>
          </a:stretch>
        </p:blipFill>
        <p:spPr>
          <a:xfrm>
            <a:off x="1617785" y="2940148"/>
            <a:ext cx="9884898" cy="3604551"/>
          </a:xfrm>
          <a:prstGeom prst="rect">
            <a:avLst/>
          </a:prstGeom>
        </p:spPr>
      </p:pic>
    </p:spTree>
    <p:extLst>
      <p:ext uri="{BB962C8B-B14F-4D97-AF65-F5344CB8AC3E}">
        <p14:creationId xmlns="" xmlns:p14="http://schemas.microsoft.com/office/powerpoint/2010/main" val="35963798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dirty="0"/>
              <a:t>Örneklem Büyüklüğü </a:t>
            </a:r>
            <a:r>
              <a:rPr lang="tr-TR" sz="2400" dirty="0" smtClean="0"/>
              <a:t>Hesaplaması - Pratik </a:t>
            </a:r>
            <a:r>
              <a:rPr lang="tr-TR" sz="2400" dirty="0"/>
              <a:t>Yöntemler</a:t>
            </a:r>
          </a:p>
        </p:txBody>
      </p:sp>
      <p:sp>
        <p:nvSpPr>
          <p:cNvPr id="3" name="Metin Yer Tutucusu 2"/>
          <p:cNvSpPr>
            <a:spLocks noGrp="1"/>
          </p:cNvSpPr>
          <p:nvPr>
            <p:ph type="body" idx="1"/>
          </p:nvPr>
        </p:nvSpPr>
        <p:spPr>
          <a:xfrm>
            <a:off x="527381" y="2356368"/>
            <a:ext cx="10054400" cy="4211599"/>
          </a:xfrm>
        </p:spPr>
        <p:txBody>
          <a:bodyPr/>
          <a:lstStyle/>
          <a:p>
            <a:pPr algn="just">
              <a:buNone/>
            </a:pPr>
            <a:r>
              <a:rPr lang="tr-TR" sz="1800" dirty="0" smtClean="0"/>
              <a:t>		http</a:t>
            </a:r>
            <a:r>
              <a:rPr lang="tr-TR" sz="1800" dirty="0"/>
              <a:t>://www.surveysystem.com/sscalc.htm</a:t>
            </a:r>
            <a:endParaRPr lang="tr-TR" sz="1800" dirty="0" smtClean="0"/>
          </a:p>
        </p:txBody>
      </p:sp>
      <p:sp>
        <p:nvSpPr>
          <p:cNvPr id="11" name="Shape 272"/>
          <p:cNvSpPr/>
          <p:nvPr/>
        </p:nvSpPr>
        <p:spPr>
          <a:xfrm>
            <a:off x="719403" y="1250401"/>
            <a:ext cx="437087" cy="286064"/>
          </a:xfrm>
          <a:custGeom>
            <a:avLst/>
            <a:gdLst/>
            <a:ahLst/>
            <a:cxnLst/>
            <a:rect l="0" t="0" r="0" b="0"/>
            <a:pathLst>
              <a:path w="18365" h="16026" fill="none" extrusionOk="0">
                <a:moveTo>
                  <a:pt x="9182" y="0"/>
                </a:moveTo>
                <a:lnTo>
                  <a:pt x="0" y="8841"/>
                </a:lnTo>
                <a:lnTo>
                  <a:pt x="2874" y="8841"/>
                </a:lnTo>
                <a:lnTo>
                  <a:pt x="2874" y="15246"/>
                </a:lnTo>
                <a:lnTo>
                  <a:pt x="2874" y="15246"/>
                </a:lnTo>
                <a:lnTo>
                  <a:pt x="2899" y="15417"/>
                </a:lnTo>
                <a:lnTo>
                  <a:pt x="2947" y="15563"/>
                </a:lnTo>
                <a:lnTo>
                  <a:pt x="3020" y="15685"/>
                </a:lnTo>
                <a:lnTo>
                  <a:pt x="3093" y="15806"/>
                </a:lnTo>
                <a:lnTo>
                  <a:pt x="3215" y="15904"/>
                </a:lnTo>
                <a:lnTo>
                  <a:pt x="3361" y="15977"/>
                </a:lnTo>
                <a:lnTo>
                  <a:pt x="3508" y="16026"/>
                </a:lnTo>
                <a:lnTo>
                  <a:pt x="3654" y="16026"/>
                </a:lnTo>
                <a:lnTo>
                  <a:pt x="7404" y="16026"/>
                </a:lnTo>
                <a:lnTo>
                  <a:pt x="7404" y="13420"/>
                </a:lnTo>
                <a:lnTo>
                  <a:pt x="7404" y="13420"/>
                </a:lnTo>
                <a:lnTo>
                  <a:pt x="7429" y="13127"/>
                </a:lnTo>
                <a:lnTo>
                  <a:pt x="7526" y="12860"/>
                </a:lnTo>
                <a:lnTo>
                  <a:pt x="7648" y="12616"/>
                </a:lnTo>
                <a:lnTo>
                  <a:pt x="7818" y="12421"/>
                </a:lnTo>
                <a:lnTo>
                  <a:pt x="8038" y="12251"/>
                </a:lnTo>
                <a:lnTo>
                  <a:pt x="8257" y="12129"/>
                </a:lnTo>
                <a:lnTo>
                  <a:pt x="8525" y="12031"/>
                </a:lnTo>
                <a:lnTo>
                  <a:pt x="8817" y="12007"/>
                </a:lnTo>
                <a:lnTo>
                  <a:pt x="9548" y="12007"/>
                </a:lnTo>
                <a:lnTo>
                  <a:pt x="9548" y="12007"/>
                </a:lnTo>
                <a:lnTo>
                  <a:pt x="9840" y="12031"/>
                </a:lnTo>
                <a:lnTo>
                  <a:pt x="10108" y="12129"/>
                </a:lnTo>
                <a:lnTo>
                  <a:pt x="10327" y="12251"/>
                </a:lnTo>
                <a:lnTo>
                  <a:pt x="10546" y="12421"/>
                </a:lnTo>
                <a:lnTo>
                  <a:pt x="10717" y="12616"/>
                </a:lnTo>
                <a:lnTo>
                  <a:pt x="10838" y="12860"/>
                </a:lnTo>
                <a:lnTo>
                  <a:pt x="10936" y="13127"/>
                </a:lnTo>
                <a:lnTo>
                  <a:pt x="10960" y="13420"/>
                </a:lnTo>
                <a:lnTo>
                  <a:pt x="10960" y="16026"/>
                </a:lnTo>
                <a:lnTo>
                  <a:pt x="14711" y="16026"/>
                </a:lnTo>
                <a:lnTo>
                  <a:pt x="14711" y="16026"/>
                </a:lnTo>
                <a:lnTo>
                  <a:pt x="14857" y="16026"/>
                </a:lnTo>
                <a:lnTo>
                  <a:pt x="15003" y="15977"/>
                </a:lnTo>
                <a:lnTo>
                  <a:pt x="15149" y="15904"/>
                </a:lnTo>
                <a:lnTo>
                  <a:pt x="15271" y="15806"/>
                </a:lnTo>
                <a:lnTo>
                  <a:pt x="15344" y="15685"/>
                </a:lnTo>
                <a:lnTo>
                  <a:pt x="15417" y="15563"/>
                </a:lnTo>
                <a:lnTo>
                  <a:pt x="15466" y="15417"/>
                </a:lnTo>
                <a:lnTo>
                  <a:pt x="15490" y="15246"/>
                </a:lnTo>
                <a:lnTo>
                  <a:pt x="15490" y="8841"/>
                </a:lnTo>
                <a:lnTo>
                  <a:pt x="18364" y="8841"/>
                </a:lnTo>
                <a:lnTo>
                  <a:pt x="9182" y="0"/>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pic>
        <p:nvPicPr>
          <p:cNvPr id="4" name="Resim 3"/>
          <p:cNvPicPr>
            <a:picLocks noChangeAspect="1"/>
          </p:cNvPicPr>
          <p:nvPr/>
        </p:nvPicPr>
        <p:blipFill>
          <a:blip r:embed="rId3" cstate="print"/>
          <a:stretch>
            <a:fillRect/>
          </a:stretch>
        </p:blipFill>
        <p:spPr>
          <a:xfrm>
            <a:off x="6588680" y="1880492"/>
            <a:ext cx="5472608" cy="4687475"/>
          </a:xfrm>
          <a:prstGeom prst="rect">
            <a:avLst/>
          </a:prstGeom>
        </p:spPr>
      </p:pic>
    </p:spTree>
    <p:extLst>
      <p:ext uri="{BB962C8B-B14F-4D97-AF65-F5344CB8AC3E}">
        <p14:creationId xmlns="" xmlns:p14="http://schemas.microsoft.com/office/powerpoint/2010/main" val="23871597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28035" y="707633"/>
            <a:ext cx="4471955" cy="1371600"/>
          </a:xfrm>
        </p:spPr>
        <p:txBody>
          <a:bodyPr/>
          <a:lstStyle/>
          <a:p>
            <a:r>
              <a:rPr lang="tr-TR" sz="2400" dirty="0" smtClean="0"/>
              <a:t>GENELLENEBİLİRLİK ve DIŞ GEÇERLİK</a:t>
            </a:r>
            <a:endParaRPr lang="tr-TR" sz="2400" dirty="0"/>
          </a:p>
        </p:txBody>
      </p:sp>
      <p:sp>
        <p:nvSpPr>
          <p:cNvPr id="3" name="Metin Yer Tutucusu 2"/>
          <p:cNvSpPr>
            <a:spLocks noGrp="1"/>
          </p:cNvSpPr>
          <p:nvPr>
            <p:ph type="body" idx="1"/>
          </p:nvPr>
        </p:nvSpPr>
        <p:spPr/>
        <p:txBody>
          <a:bodyPr/>
          <a:lstStyle/>
          <a:p>
            <a:pPr>
              <a:buNone/>
            </a:pPr>
            <a:endParaRPr lang="tr-TR" sz="1200" dirty="0"/>
          </a:p>
          <a:p>
            <a:pPr>
              <a:buNone/>
            </a:pPr>
            <a:endParaRPr lang="tr-TR" sz="1200" dirty="0"/>
          </a:p>
          <a:p>
            <a:pPr>
              <a:buNone/>
            </a:pPr>
            <a:endParaRPr lang="tr-TR" sz="2400" dirty="0"/>
          </a:p>
        </p:txBody>
      </p:sp>
      <p:grpSp>
        <p:nvGrpSpPr>
          <p:cNvPr id="4" name="Shape 627"/>
          <p:cNvGrpSpPr/>
          <p:nvPr/>
        </p:nvGrpSpPr>
        <p:grpSpPr>
          <a:xfrm>
            <a:off x="623392" y="1279524"/>
            <a:ext cx="418547" cy="227819"/>
            <a:chOff x="3932350" y="3714775"/>
            <a:chExt cx="439650" cy="319075"/>
          </a:xfrm>
        </p:grpSpPr>
        <p:sp>
          <p:nvSpPr>
            <p:cNvPr id="5" name="Shape 628"/>
            <p:cNvSpPr/>
            <p:nvPr/>
          </p:nvSpPr>
          <p:spPr>
            <a:xfrm>
              <a:off x="3932350" y="3714775"/>
              <a:ext cx="439650" cy="319075"/>
            </a:xfrm>
            <a:custGeom>
              <a:avLst/>
              <a:gdLst/>
              <a:ahLst/>
              <a:cxnLst/>
              <a:rect l="0" t="0" r="0" b="0"/>
              <a:pathLst>
                <a:path w="17586" h="12763" fill="none" extrusionOk="0">
                  <a:moveTo>
                    <a:pt x="1" y="1"/>
                  </a:moveTo>
                  <a:lnTo>
                    <a:pt x="1" y="12276"/>
                  </a:lnTo>
                  <a:lnTo>
                    <a:pt x="1" y="12276"/>
                  </a:lnTo>
                  <a:lnTo>
                    <a:pt x="1" y="12373"/>
                  </a:lnTo>
                  <a:lnTo>
                    <a:pt x="25" y="12471"/>
                  </a:lnTo>
                  <a:lnTo>
                    <a:pt x="74" y="12544"/>
                  </a:lnTo>
                  <a:lnTo>
                    <a:pt x="123" y="12617"/>
                  </a:lnTo>
                  <a:lnTo>
                    <a:pt x="196" y="12690"/>
                  </a:lnTo>
                  <a:lnTo>
                    <a:pt x="293" y="12714"/>
                  </a:lnTo>
                  <a:lnTo>
                    <a:pt x="366" y="12763"/>
                  </a:lnTo>
                  <a:lnTo>
                    <a:pt x="488" y="12763"/>
                  </a:lnTo>
                  <a:lnTo>
                    <a:pt x="17585" y="12763"/>
                  </a:lnTo>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 name="Shape 629"/>
            <p:cNvSpPr/>
            <p:nvPr/>
          </p:nvSpPr>
          <p:spPr>
            <a:xfrm>
              <a:off x="39701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 name="Shape 630"/>
            <p:cNvSpPr/>
            <p:nvPr/>
          </p:nvSpPr>
          <p:spPr>
            <a:xfrm>
              <a:off x="42788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0"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 name="Shape 631"/>
            <p:cNvSpPr/>
            <p:nvPr/>
          </p:nvSpPr>
          <p:spPr>
            <a:xfrm>
              <a:off x="4073000" y="3716600"/>
              <a:ext cx="77350" cy="278900"/>
            </a:xfrm>
            <a:custGeom>
              <a:avLst/>
              <a:gdLst/>
              <a:ahLst/>
              <a:cxnLst/>
              <a:rect l="0" t="0" r="0" b="0"/>
              <a:pathLst>
                <a:path w="3094" h="11156" fill="none" extrusionOk="0">
                  <a:moveTo>
                    <a:pt x="3094" y="11155"/>
                  </a:moveTo>
                  <a:lnTo>
                    <a:pt x="3094" y="488"/>
                  </a:lnTo>
                  <a:lnTo>
                    <a:pt x="3094" y="488"/>
                  </a:lnTo>
                  <a:lnTo>
                    <a:pt x="3094" y="391"/>
                  </a:lnTo>
                  <a:lnTo>
                    <a:pt x="3070" y="293"/>
                  </a:lnTo>
                  <a:lnTo>
                    <a:pt x="3021" y="220"/>
                  </a:lnTo>
                  <a:lnTo>
                    <a:pt x="2948" y="147"/>
                  </a:lnTo>
                  <a:lnTo>
                    <a:pt x="2899" y="98"/>
                  </a:lnTo>
                  <a:lnTo>
                    <a:pt x="2802" y="50"/>
                  </a:lnTo>
                  <a:lnTo>
                    <a:pt x="2704" y="25"/>
                  </a:lnTo>
                  <a:lnTo>
                    <a:pt x="2607" y="1"/>
                  </a:lnTo>
                  <a:lnTo>
                    <a:pt x="488" y="1"/>
                  </a:lnTo>
                  <a:lnTo>
                    <a:pt x="488" y="1"/>
                  </a:lnTo>
                  <a:lnTo>
                    <a:pt x="391" y="25"/>
                  </a:lnTo>
                  <a:lnTo>
                    <a:pt x="293" y="50"/>
                  </a:lnTo>
                  <a:lnTo>
                    <a:pt x="220" y="98"/>
                  </a:lnTo>
                  <a:lnTo>
                    <a:pt x="147" y="147"/>
                  </a:lnTo>
                  <a:lnTo>
                    <a:pt x="74" y="220"/>
                  </a:lnTo>
                  <a:lnTo>
                    <a:pt x="50" y="293"/>
                  </a:lnTo>
                  <a:lnTo>
                    <a:pt x="1" y="391"/>
                  </a:lnTo>
                  <a:lnTo>
                    <a:pt x="1" y="488"/>
                  </a:lnTo>
                  <a:lnTo>
                    <a:pt x="1" y="11155"/>
                  </a:lnTo>
                  <a:lnTo>
                    <a:pt x="3094" y="11155"/>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632"/>
            <p:cNvSpPr/>
            <p:nvPr/>
          </p:nvSpPr>
          <p:spPr>
            <a:xfrm>
              <a:off x="4175900" y="3787250"/>
              <a:ext cx="77350" cy="208250"/>
            </a:xfrm>
            <a:custGeom>
              <a:avLst/>
              <a:gdLst/>
              <a:ahLst/>
              <a:cxnLst/>
              <a:rect l="0" t="0" r="0" b="0"/>
              <a:pathLst>
                <a:path w="3094" h="8330" fill="none" extrusionOk="0">
                  <a:moveTo>
                    <a:pt x="3094" y="832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8329"/>
                  </a:lnTo>
                  <a:lnTo>
                    <a:pt x="3094" y="832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
        <p:nvSpPr>
          <p:cNvPr id="10" name="Metin Yer Tutucusu 2"/>
          <p:cNvSpPr txBox="1">
            <a:spLocks/>
          </p:cNvSpPr>
          <p:nvPr/>
        </p:nvSpPr>
        <p:spPr>
          <a:xfrm>
            <a:off x="2011679" y="2475915"/>
            <a:ext cx="9015509" cy="4228582"/>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114454"/>
              </a:buClr>
              <a:buSzPct val="100000"/>
              <a:buFont typeface="Nixie One"/>
              <a:buChar char="▪"/>
              <a:defRPr sz="2800" b="0" i="0" u="none" strike="noStrike" cap="none">
                <a:solidFill>
                  <a:srgbClr val="114454"/>
                </a:solidFill>
                <a:latin typeface="Nixie One"/>
                <a:ea typeface="Nixie One"/>
                <a:cs typeface="Nixie One"/>
                <a:sym typeface="Nixie One"/>
              </a:defRPr>
            </a:lvl1pPr>
            <a:lvl2pPr marR="0" lvl="1" algn="l" rtl="0" eaLnBrk="1" hangingPunct="1">
              <a:lnSpc>
                <a:spcPct val="100000"/>
              </a:lnSpc>
              <a:spcBef>
                <a:spcPts val="0"/>
              </a:spcBef>
              <a:spcAft>
                <a:spcPts val="0"/>
              </a:spcAft>
              <a:buClr>
                <a:srgbClr val="114454"/>
              </a:buClr>
              <a:buSzPct val="100000"/>
              <a:buFont typeface="Nixie One"/>
              <a:buChar char="▫"/>
              <a:defRPr sz="2800" b="0" i="0" u="none" strike="noStrike" cap="none">
                <a:solidFill>
                  <a:srgbClr val="114454"/>
                </a:solidFill>
                <a:latin typeface="Nixie One"/>
                <a:ea typeface="Nixie One"/>
                <a:cs typeface="Nixie One"/>
                <a:sym typeface="Nixie One"/>
              </a:defRPr>
            </a:lvl2pPr>
            <a:lvl3pPr marR="0" lvl="2"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3pPr>
            <a:lvl4pPr marR="0" lvl="3"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4pPr>
            <a:lvl5pPr marR="0" lvl="4"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5pPr>
            <a:lvl6pPr marR="0" lvl="5"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6pPr>
            <a:lvl7pPr marR="0" lvl="6"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7pPr>
            <a:lvl8pPr marR="0" lvl="7"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8pPr>
            <a:lvl9pPr marR="0" lvl="8"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9pPr>
          </a:lstStyle>
          <a:p>
            <a:pPr>
              <a:buFont typeface="Nixie One"/>
              <a:buNone/>
            </a:pPr>
            <a:r>
              <a:rPr lang="tr-TR" sz="2400" kern="0" dirty="0" err="1" smtClean="0"/>
              <a:t>Genellenebilme</a:t>
            </a:r>
            <a:r>
              <a:rPr lang="tr-TR" sz="2400" kern="0" dirty="0" smtClean="0"/>
              <a:t> derecesi nedir?</a:t>
            </a:r>
          </a:p>
          <a:p>
            <a:pPr>
              <a:buFont typeface="Nixie One"/>
              <a:buNone/>
            </a:pPr>
            <a:r>
              <a:rPr lang="tr-TR" sz="2400" kern="0" dirty="0" smtClean="0"/>
              <a:t>Hangi evrene ve zamana genelleyebiliriz?</a:t>
            </a:r>
          </a:p>
          <a:p>
            <a:pPr>
              <a:buFont typeface="Nixie One"/>
              <a:buNone/>
            </a:pPr>
            <a:r>
              <a:rPr lang="tr-TR" sz="2400" kern="0" dirty="0" smtClean="0"/>
              <a:t>Aşırı genelleme nedir?</a:t>
            </a:r>
          </a:p>
          <a:p>
            <a:pPr>
              <a:buFont typeface="Nixie One"/>
              <a:buNone/>
            </a:pPr>
            <a:r>
              <a:rPr lang="tr-TR" sz="2400" kern="0" dirty="0" smtClean="0"/>
              <a:t>Grubun özellik açısından heterojenliği ve örneklem kaybı nedir?</a:t>
            </a:r>
          </a:p>
          <a:p>
            <a:pPr>
              <a:buFont typeface="Nixie One"/>
              <a:buNone/>
            </a:pPr>
            <a:endParaRPr lang="tr-TR" sz="2400" kern="0" dirty="0"/>
          </a:p>
        </p:txBody>
      </p:sp>
    </p:spTree>
    <p:extLst>
      <p:ext uri="{BB962C8B-B14F-4D97-AF65-F5344CB8AC3E}">
        <p14:creationId xmlns="" xmlns:p14="http://schemas.microsoft.com/office/powerpoint/2010/main" val="4974012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dirty="0" smtClean="0"/>
              <a:t>KAYNAKLAR</a:t>
            </a:r>
            <a:endParaRPr lang="tr-TR" sz="2400" dirty="0"/>
          </a:p>
        </p:txBody>
      </p:sp>
      <p:sp>
        <p:nvSpPr>
          <p:cNvPr id="3" name="Metin Yer Tutucusu 2"/>
          <p:cNvSpPr>
            <a:spLocks noGrp="1"/>
          </p:cNvSpPr>
          <p:nvPr>
            <p:ph type="body" idx="1"/>
          </p:nvPr>
        </p:nvSpPr>
        <p:spPr>
          <a:xfrm>
            <a:off x="1617784" y="1589649"/>
            <a:ext cx="9544591" cy="5268351"/>
          </a:xfrm>
        </p:spPr>
        <p:txBody>
          <a:bodyPr/>
          <a:lstStyle/>
          <a:p>
            <a:pPr>
              <a:buNone/>
            </a:pPr>
            <a:endParaRPr lang="tr-TR" sz="2400" dirty="0" smtClean="0"/>
          </a:p>
          <a:p>
            <a:pPr>
              <a:buNone/>
            </a:pPr>
            <a:r>
              <a:rPr lang="tr-TR" sz="1600" dirty="0" err="1" smtClean="0">
                <a:latin typeface="Times New Roman" panose="02020603050405020304" pitchFamily="18" charset="0"/>
                <a:cs typeface="Times New Roman" panose="02020603050405020304" pitchFamily="18" charset="0"/>
              </a:rPr>
              <a:t>Arıkan</a:t>
            </a:r>
            <a:r>
              <a:rPr lang="tr-TR" sz="1600" dirty="0" smtClean="0">
                <a:latin typeface="Times New Roman" panose="02020603050405020304" pitchFamily="18" charset="0"/>
                <a:cs typeface="Times New Roman" panose="02020603050405020304" pitchFamily="18" charset="0"/>
              </a:rPr>
              <a:t>, R. (2004). </a:t>
            </a:r>
            <a:r>
              <a:rPr lang="tr-TR" sz="1600" i="1" dirty="0" smtClean="0">
                <a:latin typeface="Times New Roman" panose="02020603050405020304" pitchFamily="18" charset="0"/>
                <a:cs typeface="Times New Roman" panose="02020603050405020304" pitchFamily="18" charset="0"/>
              </a:rPr>
              <a:t>Araştırma teknikleri ve rapor hazırlama</a:t>
            </a:r>
            <a:r>
              <a:rPr lang="tr-TR" sz="1600" dirty="0" smtClean="0">
                <a:latin typeface="Times New Roman" panose="02020603050405020304" pitchFamily="18" charset="0"/>
                <a:cs typeface="Times New Roman" panose="02020603050405020304" pitchFamily="18" charset="0"/>
              </a:rPr>
              <a:t>. Asil Yayın Dağıtım.</a:t>
            </a:r>
            <a:endParaRPr lang="tr-TR" sz="1600" dirty="0" smtClean="0"/>
          </a:p>
          <a:p>
            <a:pPr>
              <a:buNone/>
            </a:pPr>
            <a:r>
              <a:rPr lang="tr-TR" sz="1600" dirty="0" smtClean="0"/>
              <a:t>Balcı, B. (2016). Sosyal bilimlerde araştırma: Yöntem, teknik ve ilkeler. Ankara: </a:t>
            </a:r>
            <a:r>
              <a:rPr lang="tr-TR" sz="1600" dirty="0" err="1" smtClean="0"/>
              <a:t>Pegem</a:t>
            </a:r>
            <a:r>
              <a:rPr lang="tr-TR" sz="1600" dirty="0" smtClean="0"/>
              <a:t> Akademi </a:t>
            </a:r>
          </a:p>
          <a:p>
            <a:pPr>
              <a:buNone/>
            </a:pPr>
            <a:r>
              <a:rPr lang="tr-TR" sz="1600" dirty="0" err="1" smtClean="0">
                <a:latin typeface="Times New Roman" panose="02020603050405020304" pitchFamily="18" charset="0"/>
                <a:cs typeface="Times New Roman" panose="02020603050405020304" pitchFamily="18" charset="0"/>
              </a:rPr>
              <a:t>Bryman</a:t>
            </a:r>
            <a:r>
              <a:rPr lang="tr-TR" sz="1600" dirty="0" smtClean="0">
                <a:latin typeface="Times New Roman" panose="02020603050405020304" pitchFamily="18" charset="0"/>
                <a:cs typeface="Times New Roman" panose="02020603050405020304" pitchFamily="18" charset="0"/>
              </a:rPr>
              <a:t>, A. (2012). 2001. </a:t>
            </a:r>
            <a:r>
              <a:rPr lang="tr-TR" sz="1600" i="1" dirty="0" err="1" smtClean="0">
                <a:latin typeface="Times New Roman" panose="02020603050405020304" pitchFamily="18" charset="0"/>
                <a:cs typeface="Times New Roman" panose="02020603050405020304" pitchFamily="18" charset="0"/>
              </a:rPr>
              <a:t>Social</a:t>
            </a:r>
            <a:r>
              <a:rPr lang="tr-TR" sz="1600" i="1" dirty="0" smtClean="0">
                <a:latin typeface="Times New Roman" panose="02020603050405020304" pitchFamily="18" charset="0"/>
                <a:cs typeface="Times New Roman" panose="02020603050405020304" pitchFamily="18" charset="0"/>
              </a:rPr>
              <a:t> </a:t>
            </a:r>
            <a:r>
              <a:rPr lang="tr-TR" sz="1600" i="1" dirty="0" err="1" smtClean="0">
                <a:latin typeface="Times New Roman" panose="02020603050405020304" pitchFamily="18" charset="0"/>
                <a:cs typeface="Times New Roman" panose="02020603050405020304" pitchFamily="18" charset="0"/>
              </a:rPr>
              <a:t>research</a:t>
            </a:r>
            <a:r>
              <a:rPr lang="tr-TR" sz="1600" i="1" dirty="0" smtClean="0">
                <a:latin typeface="Times New Roman" panose="02020603050405020304" pitchFamily="18" charset="0"/>
                <a:cs typeface="Times New Roman" panose="02020603050405020304" pitchFamily="18" charset="0"/>
              </a:rPr>
              <a:t> </a:t>
            </a:r>
            <a:r>
              <a:rPr lang="tr-TR" sz="1600" i="1" dirty="0" err="1" smtClean="0">
                <a:latin typeface="Times New Roman" panose="02020603050405020304" pitchFamily="18" charset="0"/>
                <a:cs typeface="Times New Roman" panose="02020603050405020304" pitchFamily="18" charset="0"/>
              </a:rPr>
              <a:t>methods</a:t>
            </a:r>
            <a:r>
              <a:rPr lang="tr-TR" sz="1600" dirty="0" smtClean="0">
                <a:latin typeface="Times New Roman" panose="02020603050405020304" pitchFamily="18" charset="0"/>
                <a:cs typeface="Times New Roman" panose="02020603050405020304" pitchFamily="18" charset="0"/>
              </a:rPr>
              <a:t>.Oxford </a:t>
            </a:r>
            <a:r>
              <a:rPr lang="tr-TR" sz="1600" dirty="0" err="1" smtClean="0">
                <a:latin typeface="Times New Roman" panose="02020603050405020304" pitchFamily="18" charset="0"/>
                <a:cs typeface="Times New Roman" panose="02020603050405020304" pitchFamily="18" charset="0"/>
              </a:rPr>
              <a:t>University</a:t>
            </a:r>
            <a:r>
              <a:rPr lang="tr-TR" sz="1600" dirty="0" smtClean="0">
                <a:latin typeface="Times New Roman" panose="02020603050405020304" pitchFamily="18" charset="0"/>
                <a:cs typeface="Times New Roman" panose="02020603050405020304" pitchFamily="18" charset="0"/>
              </a:rPr>
              <a:t> </a:t>
            </a:r>
            <a:r>
              <a:rPr lang="tr-TR" sz="1600" dirty="0" err="1" smtClean="0">
                <a:latin typeface="Times New Roman" panose="02020603050405020304" pitchFamily="18" charset="0"/>
                <a:cs typeface="Times New Roman" panose="02020603050405020304" pitchFamily="18" charset="0"/>
              </a:rPr>
              <a:t>Press</a:t>
            </a:r>
            <a:r>
              <a:rPr lang="tr-TR" sz="1600" dirty="0" smtClean="0">
                <a:latin typeface="Times New Roman" panose="02020603050405020304" pitchFamily="18" charset="0"/>
                <a:cs typeface="Times New Roman" panose="02020603050405020304" pitchFamily="18" charset="0"/>
              </a:rPr>
              <a:t>.</a:t>
            </a:r>
            <a:endParaRPr lang="tr-TR" sz="1600" dirty="0" smtClean="0"/>
          </a:p>
          <a:p>
            <a:pPr>
              <a:buNone/>
            </a:pPr>
            <a:r>
              <a:rPr lang="tr-TR" sz="1600" dirty="0" err="1" smtClean="0"/>
              <a:t>Büyüköztürk</a:t>
            </a:r>
            <a:r>
              <a:rPr lang="tr-TR" sz="1600" dirty="0" smtClean="0"/>
              <a:t>, Ş. (2012). Örnekleme yöntemleri. Erişim adresi: </a:t>
            </a:r>
            <a:r>
              <a:rPr lang="tr-TR" sz="1600" dirty="0" smtClean="0">
                <a:hlinkClick r:id="rId2"/>
              </a:rPr>
              <a:t>http://w3.</a:t>
            </a:r>
            <a:r>
              <a:rPr lang="tr-TR" sz="1600" dirty="0" err="1" smtClean="0">
                <a:hlinkClick r:id="rId2"/>
              </a:rPr>
              <a:t>balikesir</a:t>
            </a:r>
            <a:r>
              <a:rPr lang="tr-TR" sz="1600" dirty="0" smtClean="0">
                <a:hlinkClick r:id="rId2"/>
              </a:rPr>
              <a:t>.edu.tr/~</a:t>
            </a:r>
            <a:r>
              <a:rPr lang="tr-TR" sz="1600" dirty="0" err="1" smtClean="0">
                <a:hlinkClick r:id="rId2"/>
              </a:rPr>
              <a:t>msackes</a:t>
            </a:r>
            <a:r>
              <a:rPr lang="tr-TR" sz="1600" dirty="0" smtClean="0">
                <a:hlinkClick r:id="rId2"/>
              </a:rPr>
              <a:t>/</a:t>
            </a:r>
            <a:r>
              <a:rPr lang="tr-TR" sz="1600" dirty="0" err="1" smtClean="0">
                <a:hlinkClick r:id="rId2"/>
              </a:rPr>
              <a:t>wp</a:t>
            </a:r>
            <a:r>
              <a:rPr lang="tr-TR" sz="1600" dirty="0" smtClean="0">
                <a:hlinkClick r:id="rId2"/>
              </a:rPr>
              <a:t>/</a:t>
            </a:r>
            <a:r>
              <a:rPr lang="tr-TR" sz="1600" dirty="0" err="1" smtClean="0">
                <a:hlinkClick r:id="rId2"/>
              </a:rPr>
              <a:t>wp</a:t>
            </a:r>
            <a:r>
              <a:rPr lang="tr-TR" sz="1600" dirty="0" smtClean="0">
                <a:hlinkClick r:id="rId2"/>
              </a:rPr>
              <a:t>-</a:t>
            </a:r>
            <a:r>
              <a:rPr lang="tr-TR" sz="1600" dirty="0" err="1" smtClean="0">
                <a:hlinkClick r:id="rId2"/>
              </a:rPr>
              <a:t>content</a:t>
            </a:r>
            <a:r>
              <a:rPr lang="tr-TR" sz="1600" dirty="0" smtClean="0">
                <a:hlinkClick r:id="rId2"/>
              </a:rPr>
              <a:t>/</a:t>
            </a:r>
            <a:r>
              <a:rPr lang="tr-TR" sz="1600" dirty="0" err="1" smtClean="0">
                <a:hlinkClick r:id="rId2"/>
              </a:rPr>
              <a:t>uploads</a:t>
            </a:r>
            <a:r>
              <a:rPr lang="tr-TR" sz="1600" dirty="0" smtClean="0">
                <a:hlinkClick r:id="rId2"/>
              </a:rPr>
              <a:t>/2012/03/BAY-Final-</a:t>
            </a:r>
            <a:r>
              <a:rPr lang="tr-TR" sz="1600" dirty="0" err="1" smtClean="0">
                <a:hlinkClick r:id="rId2"/>
              </a:rPr>
              <a:t>Konulari</a:t>
            </a:r>
            <a:r>
              <a:rPr lang="tr-TR" sz="1600" dirty="0" smtClean="0">
                <a:hlinkClick r:id="rId2"/>
              </a:rPr>
              <a:t>.</a:t>
            </a:r>
            <a:r>
              <a:rPr lang="tr-TR" sz="1600" dirty="0" err="1" smtClean="0">
                <a:hlinkClick r:id="rId2"/>
              </a:rPr>
              <a:t>pdf</a:t>
            </a:r>
            <a:endParaRPr lang="tr-TR" sz="1600" dirty="0" smtClean="0"/>
          </a:p>
        </p:txBody>
      </p:sp>
      <p:grpSp>
        <p:nvGrpSpPr>
          <p:cNvPr id="4" name="Shape 627"/>
          <p:cNvGrpSpPr/>
          <p:nvPr/>
        </p:nvGrpSpPr>
        <p:grpSpPr>
          <a:xfrm>
            <a:off x="623392" y="1279524"/>
            <a:ext cx="418547" cy="227819"/>
            <a:chOff x="3932350" y="3714775"/>
            <a:chExt cx="439650" cy="319075"/>
          </a:xfrm>
        </p:grpSpPr>
        <p:sp>
          <p:nvSpPr>
            <p:cNvPr id="5" name="Shape 628"/>
            <p:cNvSpPr/>
            <p:nvPr/>
          </p:nvSpPr>
          <p:spPr>
            <a:xfrm>
              <a:off x="3932350" y="3714775"/>
              <a:ext cx="439650" cy="319075"/>
            </a:xfrm>
            <a:custGeom>
              <a:avLst/>
              <a:gdLst/>
              <a:ahLst/>
              <a:cxnLst/>
              <a:rect l="0" t="0" r="0" b="0"/>
              <a:pathLst>
                <a:path w="17586" h="12763" fill="none" extrusionOk="0">
                  <a:moveTo>
                    <a:pt x="1" y="1"/>
                  </a:moveTo>
                  <a:lnTo>
                    <a:pt x="1" y="12276"/>
                  </a:lnTo>
                  <a:lnTo>
                    <a:pt x="1" y="12276"/>
                  </a:lnTo>
                  <a:lnTo>
                    <a:pt x="1" y="12373"/>
                  </a:lnTo>
                  <a:lnTo>
                    <a:pt x="25" y="12471"/>
                  </a:lnTo>
                  <a:lnTo>
                    <a:pt x="74" y="12544"/>
                  </a:lnTo>
                  <a:lnTo>
                    <a:pt x="123" y="12617"/>
                  </a:lnTo>
                  <a:lnTo>
                    <a:pt x="196" y="12690"/>
                  </a:lnTo>
                  <a:lnTo>
                    <a:pt x="293" y="12714"/>
                  </a:lnTo>
                  <a:lnTo>
                    <a:pt x="366" y="12763"/>
                  </a:lnTo>
                  <a:lnTo>
                    <a:pt x="488" y="12763"/>
                  </a:lnTo>
                  <a:lnTo>
                    <a:pt x="17585" y="12763"/>
                  </a:lnTo>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6" name="Shape 629"/>
            <p:cNvSpPr/>
            <p:nvPr/>
          </p:nvSpPr>
          <p:spPr>
            <a:xfrm>
              <a:off x="39701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 name="Shape 630"/>
            <p:cNvSpPr/>
            <p:nvPr/>
          </p:nvSpPr>
          <p:spPr>
            <a:xfrm>
              <a:off x="4278800" y="3862750"/>
              <a:ext cx="77350" cy="132750"/>
            </a:xfrm>
            <a:custGeom>
              <a:avLst/>
              <a:gdLst/>
              <a:ahLst/>
              <a:cxnLst/>
              <a:rect l="0" t="0" r="0" b="0"/>
              <a:pathLst>
                <a:path w="3094" h="5310" fill="none" extrusionOk="0">
                  <a:moveTo>
                    <a:pt x="3094" y="530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0" y="24"/>
                  </a:lnTo>
                  <a:lnTo>
                    <a:pt x="293" y="49"/>
                  </a:lnTo>
                  <a:lnTo>
                    <a:pt x="220" y="97"/>
                  </a:lnTo>
                  <a:lnTo>
                    <a:pt x="147" y="146"/>
                  </a:lnTo>
                  <a:lnTo>
                    <a:pt x="74" y="219"/>
                  </a:lnTo>
                  <a:lnTo>
                    <a:pt x="50" y="292"/>
                  </a:lnTo>
                  <a:lnTo>
                    <a:pt x="1" y="390"/>
                  </a:lnTo>
                  <a:lnTo>
                    <a:pt x="1" y="487"/>
                  </a:lnTo>
                  <a:lnTo>
                    <a:pt x="1" y="5309"/>
                  </a:lnTo>
                  <a:lnTo>
                    <a:pt x="3094" y="530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8" name="Shape 631"/>
            <p:cNvSpPr/>
            <p:nvPr/>
          </p:nvSpPr>
          <p:spPr>
            <a:xfrm>
              <a:off x="4073000" y="3716600"/>
              <a:ext cx="77350" cy="278900"/>
            </a:xfrm>
            <a:custGeom>
              <a:avLst/>
              <a:gdLst/>
              <a:ahLst/>
              <a:cxnLst/>
              <a:rect l="0" t="0" r="0" b="0"/>
              <a:pathLst>
                <a:path w="3094" h="11156" fill="none" extrusionOk="0">
                  <a:moveTo>
                    <a:pt x="3094" y="11155"/>
                  </a:moveTo>
                  <a:lnTo>
                    <a:pt x="3094" y="488"/>
                  </a:lnTo>
                  <a:lnTo>
                    <a:pt x="3094" y="488"/>
                  </a:lnTo>
                  <a:lnTo>
                    <a:pt x="3094" y="391"/>
                  </a:lnTo>
                  <a:lnTo>
                    <a:pt x="3070" y="293"/>
                  </a:lnTo>
                  <a:lnTo>
                    <a:pt x="3021" y="220"/>
                  </a:lnTo>
                  <a:lnTo>
                    <a:pt x="2948" y="147"/>
                  </a:lnTo>
                  <a:lnTo>
                    <a:pt x="2899" y="98"/>
                  </a:lnTo>
                  <a:lnTo>
                    <a:pt x="2802" y="50"/>
                  </a:lnTo>
                  <a:lnTo>
                    <a:pt x="2704" y="25"/>
                  </a:lnTo>
                  <a:lnTo>
                    <a:pt x="2607" y="1"/>
                  </a:lnTo>
                  <a:lnTo>
                    <a:pt x="488" y="1"/>
                  </a:lnTo>
                  <a:lnTo>
                    <a:pt x="488" y="1"/>
                  </a:lnTo>
                  <a:lnTo>
                    <a:pt x="391" y="25"/>
                  </a:lnTo>
                  <a:lnTo>
                    <a:pt x="293" y="50"/>
                  </a:lnTo>
                  <a:lnTo>
                    <a:pt x="220" y="98"/>
                  </a:lnTo>
                  <a:lnTo>
                    <a:pt x="147" y="147"/>
                  </a:lnTo>
                  <a:lnTo>
                    <a:pt x="74" y="220"/>
                  </a:lnTo>
                  <a:lnTo>
                    <a:pt x="50" y="293"/>
                  </a:lnTo>
                  <a:lnTo>
                    <a:pt x="1" y="391"/>
                  </a:lnTo>
                  <a:lnTo>
                    <a:pt x="1" y="488"/>
                  </a:lnTo>
                  <a:lnTo>
                    <a:pt x="1" y="11155"/>
                  </a:lnTo>
                  <a:lnTo>
                    <a:pt x="3094" y="11155"/>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9" name="Shape 632"/>
            <p:cNvSpPr/>
            <p:nvPr/>
          </p:nvSpPr>
          <p:spPr>
            <a:xfrm>
              <a:off x="4175900" y="3787250"/>
              <a:ext cx="77350" cy="208250"/>
            </a:xfrm>
            <a:custGeom>
              <a:avLst/>
              <a:gdLst/>
              <a:ahLst/>
              <a:cxnLst/>
              <a:rect l="0" t="0" r="0" b="0"/>
              <a:pathLst>
                <a:path w="3094" h="8330" fill="none" extrusionOk="0">
                  <a:moveTo>
                    <a:pt x="3094" y="8329"/>
                  </a:moveTo>
                  <a:lnTo>
                    <a:pt x="3094" y="487"/>
                  </a:lnTo>
                  <a:lnTo>
                    <a:pt x="3094" y="487"/>
                  </a:lnTo>
                  <a:lnTo>
                    <a:pt x="3094" y="390"/>
                  </a:lnTo>
                  <a:lnTo>
                    <a:pt x="3070" y="292"/>
                  </a:lnTo>
                  <a:lnTo>
                    <a:pt x="3021" y="219"/>
                  </a:lnTo>
                  <a:lnTo>
                    <a:pt x="2948" y="146"/>
                  </a:lnTo>
                  <a:lnTo>
                    <a:pt x="2899" y="97"/>
                  </a:lnTo>
                  <a:lnTo>
                    <a:pt x="2802" y="49"/>
                  </a:lnTo>
                  <a:lnTo>
                    <a:pt x="2704" y="24"/>
                  </a:lnTo>
                  <a:lnTo>
                    <a:pt x="2607" y="0"/>
                  </a:lnTo>
                  <a:lnTo>
                    <a:pt x="488" y="0"/>
                  </a:lnTo>
                  <a:lnTo>
                    <a:pt x="488" y="0"/>
                  </a:lnTo>
                  <a:lnTo>
                    <a:pt x="391" y="24"/>
                  </a:lnTo>
                  <a:lnTo>
                    <a:pt x="293" y="49"/>
                  </a:lnTo>
                  <a:lnTo>
                    <a:pt x="220" y="97"/>
                  </a:lnTo>
                  <a:lnTo>
                    <a:pt x="147" y="146"/>
                  </a:lnTo>
                  <a:lnTo>
                    <a:pt x="74" y="219"/>
                  </a:lnTo>
                  <a:lnTo>
                    <a:pt x="50" y="292"/>
                  </a:lnTo>
                  <a:lnTo>
                    <a:pt x="1" y="390"/>
                  </a:lnTo>
                  <a:lnTo>
                    <a:pt x="1" y="487"/>
                  </a:lnTo>
                  <a:lnTo>
                    <a:pt x="1" y="8329"/>
                  </a:lnTo>
                  <a:lnTo>
                    <a:pt x="3094" y="8329"/>
                  </a:lnTo>
                  <a:close/>
                </a:path>
              </a:pathLst>
            </a:custGeom>
            <a:noFill/>
            <a:ln w="9525" cap="rnd" cmpd="sng">
              <a:solidFill>
                <a:srgbClr val="FFFFFF"/>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grpSp>
      <p:sp>
        <p:nvSpPr>
          <p:cNvPr id="10" name="Metin Yer Tutucusu 2"/>
          <p:cNvSpPr txBox="1">
            <a:spLocks/>
          </p:cNvSpPr>
          <p:nvPr/>
        </p:nvSpPr>
        <p:spPr>
          <a:xfrm>
            <a:off x="1631852" y="1448973"/>
            <a:ext cx="9395336" cy="4206239"/>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114454"/>
              </a:buClr>
              <a:buSzPct val="100000"/>
              <a:buFont typeface="Nixie One"/>
              <a:buChar char="▪"/>
              <a:defRPr sz="2800" b="0" i="0" u="none" strike="noStrike" cap="none">
                <a:solidFill>
                  <a:srgbClr val="114454"/>
                </a:solidFill>
                <a:latin typeface="Nixie One"/>
                <a:ea typeface="Nixie One"/>
                <a:cs typeface="Nixie One"/>
                <a:sym typeface="Nixie One"/>
              </a:defRPr>
            </a:lvl1pPr>
            <a:lvl2pPr marR="0" lvl="1" algn="l" rtl="0" eaLnBrk="1" hangingPunct="1">
              <a:lnSpc>
                <a:spcPct val="100000"/>
              </a:lnSpc>
              <a:spcBef>
                <a:spcPts val="0"/>
              </a:spcBef>
              <a:spcAft>
                <a:spcPts val="0"/>
              </a:spcAft>
              <a:buClr>
                <a:srgbClr val="114454"/>
              </a:buClr>
              <a:buSzPct val="100000"/>
              <a:buFont typeface="Nixie One"/>
              <a:buChar char="▫"/>
              <a:defRPr sz="2800" b="0" i="0" u="none" strike="noStrike" cap="none">
                <a:solidFill>
                  <a:srgbClr val="114454"/>
                </a:solidFill>
                <a:latin typeface="Nixie One"/>
                <a:ea typeface="Nixie One"/>
                <a:cs typeface="Nixie One"/>
                <a:sym typeface="Nixie One"/>
              </a:defRPr>
            </a:lvl2pPr>
            <a:lvl3pPr marR="0" lvl="2"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3pPr>
            <a:lvl4pPr marR="0" lvl="3"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4pPr>
            <a:lvl5pPr marR="0" lvl="4"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5pPr>
            <a:lvl6pPr marR="0" lvl="5"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6pPr>
            <a:lvl7pPr marR="0" lvl="6"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7pPr>
            <a:lvl8pPr marR="0" lvl="7"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8pPr>
            <a:lvl9pPr marR="0" lvl="8" algn="l" rtl="0" eaLnBrk="1" hangingPunct="1">
              <a:lnSpc>
                <a:spcPct val="100000"/>
              </a:lnSpc>
              <a:spcBef>
                <a:spcPts val="0"/>
              </a:spcBef>
              <a:spcAft>
                <a:spcPts val="0"/>
              </a:spcAft>
              <a:buClr>
                <a:srgbClr val="114454"/>
              </a:buClr>
              <a:buSzPct val="100000"/>
              <a:buFont typeface="Nixie One"/>
              <a:buNone/>
              <a:defRPr sz="2800" b="0" i="0" u="none" strike="noStrike" cap="none">
                <a:solidFill>
                  <a:srgbClr val="114454"/>
                </a:solidFill>
                <a:latin typeface="Nixie One"/>
                <a:ea typeface="Nixie One"/>
                <a:cs typeface="Nixie One"/>
                <a:sym typeface="Nixie One"/>
              </a:defRPr>
            </a:lvl9pPr>
          </a:lstStyle>
          <a:p>
            <a:pPr>
              <a:buNone/>
            </a:pPr>
            <a:r>
              <a:rPr lang="tr-TR" sz="1200" dirty="0" smtClean="0">
                <a:latin typeface="Times New Roman" panose="02020603050405020304" pitchFamily="18" charset="0"/>
                <a:cs typeface="Times New Roman" panose="02020603050405020304" pitchFamily="18" charset="0"/>
              </a:rPr>
              <a:t>      </a:t>
            </a:r>
          </a:p>
          <a:p>
            <a:pPr>
              <a:buNone/>
            </a:pPr>
            <a:endParaRPr lang="tr-TR" sz="1200" dirty="0" smtClean="0">
              <a:latin typeface="Times New Roman" panose="02020603050405020304" pitchFamily="18" charset="0"/>
              <a:cs typeface="Times New Roman" panose="02020603050405020304" pitchFamily="18" charset="0"/>
            </a:endParaRPr>
          </a:p>
          <a:p>
            <a:pPr>
              <a:buNone/>
            </a:pPr>
            <a:endParaRPr lang="tr-TR" sz="1200" dirty="0" smtClean="0">
              <a:latin typeface="Times New Roman" panose="02020603050405020304" pitchFamily="18" charset="0"/>
              <a:cs typeface="Times New Roman" panose="02020603050405020304" pitchFamily="18" charset="0"/>
            </a:endParaRPr>
          </a:p>
          <a:p>
            <a:pPr>
              <a:buNone/>
            </a:pPr>
            <a:r>
              <a:rPr lang="tr-TR" sz="1200" dirty="0" smtClean="0">
                <a:latin typeface="Times New Roman" panose="02020603050405020304" pitchFamily="18" charset="0"/>
                <a:cs typeface="Times New Roman" panose="02020603050405020304" pitchFamily="18" charset="0"/>
              </a:rPr>
              <a:t> </a:t>
            </a:r>
          </a:p>
          <a:p>
            <a:pPr>
              <a:buNone/>
            </a:pPr>
            <a:endParaRPr lang="tr-TR" sz="1200" dirty="0" smtClean="0">
              <a:latin typeface="Times New Roman" panose="02020603050405020304" pitchFamily="18" charset="0"/>
              <a:cs typeface="Times New Roman" panose="02020603050405020304" pitchFamily="18" charset="0"/>
            </a:endParaRPr>
          </a:p>
          <a:p>
            <a:pPr>
              <a:buNone/>
            </a:pPr>
            <a:endParaRPr lang="tr-TR" sz="1200" dirty="0" smtClean="0">
              <a:latin typeface="Times New Roman" panose="02020603050405020304" pitchFamily="18" charset="0"/>
              <a:cs typeface="Times New Roman" panose="02020603050405020304" pitchFamily="18" charset="0"/>
            </a:endParaRPr>
          </a:p>
          <a:p>
            <a:pPr>
              <a:buNone/>
            </a:pPr>
            <a:endParaRPr lang="tr-TR" sz="1200" dirty="0" smtClean="0">
              <a:latin typeface="Times New Roman" panose="02020603050405020304" pitchFamily="18" charset="0"/>
              <a:cs typeface="Times New Roman" panose="02020603050405020304" pitchFamily="18" charset="0"/>
            </a:endParaRPr>
          </a:p>
          <a:p>
            <a:pPr>
              <a:buNone/>
            </a:pPr>
            <a:r>
              <a:rPr lang="tr-TR" sz="1200" dirty="0" smtClean="0">
                <a:latin typeface="Times New Roman" panose="02020603050405020304" pitchFamily="18" charset="0"/>
                <a:cs typeface="Times New Roman" panose="02020603050405020304" pitchFamily="18" charset="0"/>
              </a:rPr>
              <a:t> </a:t>
            </a:r>
          </a:p>
          <a:p>
            <a:pPr>
              <a:buNone/>
            </a:pPr>
            <a:endParaRPr lang="tr-TR" sz="2400" dirty="0" smtClean="0">
              <a:solidFill>
                <a:schemeClr val="tx1"/>
              </a:solidFill>
              <a:latin typeface="+mj-lt"/>
            </a:endParaRPr>
          </a:p>
          <a:p>
            <a:pPr>
              <a:buNone/>
            </a:pPr>
            <a:r>
              <a:rPr lang="tr-TR" sz="1600" dirty="0" err="1" smtClean="0">
                <a:solidFill>
                  <a:schemeClr val="tx1"/>
                </a:solidFill>
                <a:latin typeface="+mj-lt"/>
              </a:rPr>
              <a:t>Fraenkel</a:t>
            </a:r>
            <a:r>
              <a:rPr lang="tr-TR" sz="1600" dirty="0" smtClean="0">
                <a:solidFill>
                  <a:schemeClr val="tx1"/>
                </a:solidFill>
                <a:latin typeface="+mj-lt"/>
              </a:rPr>
              <a:t>, J. R., </a:t>
            </a:r>
            <a:r>
              <a:rPr lang="tr-TR" sz="1600" dirty="0" err="1" smtClean="0">
                <a:solidFill>
                  <a:schemeClr val="tx1"/>
                </a:solidFill>
                <a:latin typeface="+mj-lt"/>
              </a:rPr>
              <a:t>Wallen</a:t>
            </a:r>
            <a:r>
              <a:rPr lang="tr-TR" sz="1600" dirty="0" smtClean="0">
                <a:solidFill>
                  <a:schemeClr val="tx1"/>
                </a:solidFill>
                <a:latin typeface="+mj-lt"/>
              </a:rPr>
              <a:t>, N. E., ve </a:t>
            </a:r>
            <a:r>
              <a:rPr lang="tr-TR" sz="1600" dirty="0" err="1" smtClean="0">
                <a:solidFill>
                  <a:schemeClr val="tx1"/>
                </a:solidFill>
                <a:latin typeface="+mj-lt"/>
              </a:rPr>
              <a:t>Hyun</a:t>
            </a:r>
            <a:r>
              <a:rPr lang="tr-TR" sz="1600" dirty="0" smtClean="0">
                <a:solidFill>
                  <a:schemeClr val="tx1"/>
                </a:solidFill>
                <a:latin typeface="+mj-lt"/>
              </a:rPr>
              <a:t>, H. H.(2012). </a:t>
            </a:r>
            <a:r>
              <a:rPr lang="tr-TR" sz="1600" dirty="0" err="1" smtClean="0">
                <a:solidFill>
                  <a:schemeClr val="tx1"/>
                </a:solidFill>
                <a:latin typeface="+mj-lt"/>
              </a:rPr>
              <a:t>How</a:t>
            </a:r>
            <a:r>
              <a:rPr lang="tr-TR" sz="1600" dirty="0" smtClean="0">
                <a:solidFill>
                  <a:schemeClr val="tx1"/>
                </a:solidFill>
                <a:latin typeface="+mj-lt"/>
              </a:rPr>
              <a:t> </a:t>
            </a:r>
            <a:r>
              <a:rPr lang="tr-TR" sz="1600" dirty="0" err="1" smtClean="0">
                <a:solidFill>
                  <a:schemeClr val="tx1"/>
                </a:solidFill>
                <a:latin typeface="+mj-lt"/>
              </a:rPr>
              <a:t>to</a:t>
            </a:r>
            <a:r>
              <a:rPr lang="tr-TR" sz="1600" dirty="0" smtClean="0">
                <a:solidFill>
                  <a:schemeClr val="tx1"/>
                </a:solidFill>
                <a:latin typeface="+mj-lt"/>
              </a:rPr>
              <a:t> </a:t>
            </a:r>
            <a:r>
              <a:rPr lang="tr-TR" sz="1600" dirty="0" err="1" smtClean="0">
                <a:solidFill>
                  <a:schemeClr val="tx1"/>
                </a:solidFill>
                <a:latin typeface="+mj-lt"/>
              </a:rPr>
              <a:t>design</a:t>
            </a:r>
            <a:r>
              <a:rPr lang="tr-TR" sz="1600" dirty="0" smtClean="0">
                <a:solidFill>
                  <a:schemeClr val="tx1"/>
                </a:solidFill>
                <a:latin typeface="+mj-lt"/>
              </a:rPr>
              <a:t> </a:t>
            </a:r>
            <a:r>
              <a:rPr lang="tr-TR" sz="1600" dirty="0" err="1" smtClean="0">
                <a:solidFill>
                  <a:schemeClr val="tx1"/>
                </a:solidFill>
                <a:latin typeface="+mj-lt"/>
              </a:rPr>
              <a:t>and</a:t>
            </a:r>
            <a:endParaRPr lang="tr-TR" sz="1600" dirty="0" smtClean="0">
              <a:solidFill>
                <a:schemeClr val="tx1"/>
              </a:solidFill>
              <a:latin typeface="+mj-lt"/>
            </a:endParaRPr>
          </a:p>
          <a:p>
            <a:pPr>
              <a:buNone/>
            </a:pPr>
            <a:r>
              <a:rPr lang="tr-TR" sz="1600" dirty="0" smtClean="0">
                <a:solidFill>
                  <a:schemeClr val="tx1"/>
                </a:solidFill>
                <a:latin typeface="+mj-lt"/>
              </a:rPr>
              <a:t>	 </a:t>
            </a:r>
            <a:r>
              <a:rPr lang="tr-TR" sz="1600" dirty="0" err="1" smtClean="0">
                <a:solidFill>
                  <a:schemeClr val="tx1"/>
                </a:solidFill>
                <a:latin typeface="+mj-lt"/>
              </a:rPr>
              <a:t>evaluate</a:t>
            </a:r>
            <a:r>
              <a:rPr lang="tr-TR" sz="1600" dirty="0" smtClean="0">
                <a:solidFill>
                  <a:schemeClr val="tx1"/>
                </a:solidFill>
                <a:latin typeface="+mj-lt"/>
              </a:rPr>
              <a:t> </a:t>
            </a:r>
            <a:r>
              <a:rPr lang="tr-TR" sz="1600" dirty="0" err="1" smtClean="0">
                <a:solidFill>
                  <a:schemeClr val="tx1"/>
                </a:solidFill>
                <a:latin typeface="+mj-lt"/>
              </a:rPr>
              <a:t>research</a:t>
            </a:r>
            <a:r>
              <a:rPr lang="tr-TR" sz="1600" dirty="0" smtClean="0">
                <a:solidFill>
                  <a:schemeClr val="tx1"/>
                </a:solidFill>
                <a:latin typeface="+mj-lt"/>
              </a:rPr>
              <a:t> in </a:t>
            </a:r>
            <a:r>
              <a:rPr lang="tr-TR" sz="1600" dirty="0" err="1" smtClean="0">
                <a:solidFill>
                  <a:schemeClr val="tx1"/>
                </a:solidFill>
                <a:latin typeface="+mj-lt"/>
              </a:rPr>
              <a:t>education</a:t>
            </a:r>
            <a:r>
              <a:rPr lang="tr-TR" sz="1600" dirty="0" smtClean="0">
                <a:solidFill>
                  <a:schemeClr val="tx1"/>
                </a:solidFill>
                <a:latin typeface="+mj-lt"/>
              </a:rPr>
              <a:t>. (8th </a:t>
            </a:r>
            <a:r>
              <a:rPr lang="tr-TR" sz="1600" dirty="0" err="1" smtClean="0">
                <a:solidFill>
                  <a:schemeClr val="tx1"/>
                </a:solidFill>
                <a:latin typeface="+mj-lt"/>
              </a:rPr>
              <a:t>Edition</a:t>
            </a:r>
            <a:r>
              <a:rPr lang="tr-TR" sz="1600" dirty="0" smtClean="0">
                <a:solidFill>
                  <a:schemeClr val="tx1"/>
                </a:solidFill>
                <a:latin typeface="+mj-lt"/>
              </a:rPr>
              <a:t>). New York: </a:t>
            </a:r>
            <a:r>
              <a:rPr lang="tr-TR" sz="1600" dirty="0" err="1" smtClean="0">
                <a:solidFill>
                  <a:schemeClr val="tx1"/>
                </a:solidFill>
                <a:latin typeface="+mj-lt"/>
              </a:rPr>
              <a:t>McGraw</a:t>
            </a:r>
            <a:r>
              <a:rPr lang="tr-TR" sz="1600" dirty="0" smtClean="0">
                <a:solidFill>
                  <a:schemeClr val="tx1"/>
                </a:solidFill>
                <a:latin typeface="+mj-lt"/>
              </a:rPr>
              <a:t>-	</a:t>
            </a:r>
            <a:r>
              <a:rPr lang="tr-TR" sz="1600" dirty="0" err="1" smtClean="0">
                <a:solidFill>
                  <a:schemeClr val="tx1"/>
                </a:solidFill>
                <a:latin typeface="+mj-lt"/>
              </a:rPr>
              <a:t>Hill</a:t>
            </a:r>
            <a:endParaRPr lang="tr-TR" sz="1600" dirty="0" smtClean="0">
              <a:solidFill>
                <a:schemeClr val="tx1"/>
              </a:solidFill>
              <a:latin typeface="+mj-lt"/>
            </a:endParaRPr>
          </a:p>
          <a:p>
            <a:pPr>
              <a:buNone/>
            </a:pPr>
            <a:r>
              <a:rPr lang="tr-TR" sz="1600" dirty="0" err="1" smtClean="0">
                <a:solidFill>
                  <a:schemeClr val="tx1"/>
                </a:solidFill>
                <a:latin typeface="Times New Roman" panose="02020603050405020304" pitchFamily="18" charset="0"/>
                <a:cs typeface="Times New Roman" panose="02020603050405020304" pitchFamily="18" charset="0"/>
              </a:rPr>
              <a:t>Karasar</a:t>
            </a:r>
            <a:r>
              <a:rPr lang="tr-TR" sz="1600" dirty="0" smtClean="0">
                <a:solidFill>
                  <a:schemeClr val="tx1"/>
                </a:solidFill>
                <a:latin typeface="Times New Roman" panose="02020603050405020304" pitchFamily="18" charset="0"/>
                <a:cs typeface="Times New Roman" panose="02020603050405020304" pitchFamily="18" charset="0"/>
              </a:rPr>
              <a:t>, N. (2005). </a:t>
            </a:r>
            <a:r>
              <a:rPr lang="tr-TR" sz="1600" i="1" dirty="0" smtClean="0">
                <a:solidFill>
                  <a:schemeClr val="tx1"/>
                </a:solidFill>
                <a:latin typeface="Times New Roman" panose="02020603050405020304" pitchFamily="18" charset="0"/>
                <a:cs typeface="Times New Roman" panose="02020603050405020304" pitchFamily="18" charset="0"/>
              </a:rPr>
              <a:t>Bilimsel Araştırma Yöntemi:Kavramlar, İlkeler, Teknikler</a:t>
            </a:r>
            <a:r>
              <a:rPr lang="tr-TR" sz="1600" dirty="0" smtClean="0">
                <a:solidFill>
                  <a:schemeClr val="tx1"/>
                </a:solidFill>
                <a:latin typeface="Times New Roman" panose="02020603050405020304" pitchFamily="18" charset="0"/>
                <a:cs typeface="Times New Roman" panose="02020603050405020304" pitchFamily="18" charset="0"/>
              </a:rPr>
              <a:t>. Ankara:Nobel</a:t>
            </a:r>
            <a:r>
              <a:rPr lang="tr-TR" sz="1600" dirty="0" smtClean="0">
                <a:solidFill>
                  <a:schemeClr val="tx1"/>
                </a:solidFill>
                <a:latin typeface="Times New Roman" panose="02020603050405020304" pitchFamily="18" charset="0"/>
                <a:cs typeface="Times New Roman" panose="02020603050405020304" pitchFamily="18" charset="0"/>
              </a:rPr>
              <a:t>.</a:t>
            </a:r>
          </a:p>
          <a:p>
            <a:pPr>
              <a:buNone/>
            </a:pPr>
            <a:r>
              <a:rPr lang="tr-TR" sz="1600" dirty="0" smtClean="0">
                <a:solidFill>
                  <a:schemeClr val="tx1"/>
                </a:solidFill>
              </a:rPr>
              <a:t>Kumar, R. (2011). </a:t>
            </a:r>
            <a:r>
              <a:rPr lang="tr-TR" sz="1600" i="1" dirty="0" smtClean="0">
                <a:solidFill>
                  <a:schemeClr val="tx1"/>
                </a:solidFill>
              </a:rPr>
              <a:t>Araştırma Yöntemleri. </a:t>
            </a:r>
            <a:r>
              <a:rPr lang="tr-TR" sz="1600" dirty="0" smtClean="0">
                <a:solidFill>
                  <a:schemeClr val="tx1"/>
                </a:solidFill>
              </a:rPr>
              <a:t>Ankara: </a:t>
            </a:r>
            <a:r>
              <a:rPr lang="tr-TR" sz="1600" dirty="0" err="1" smtClean="0">
                <a:solidFill>
                  <a:schemeClr val="tx1"/>
                </a:solidFill>
              </a:rPr>
              <a:t>Edge</a:t>
            </a:r>
            <a:r>
              <a:rPr lang="tr-TR" sz="1600" dirty="0" smtClean="0">
                <a:solidFill>
                  <a:schemeClr val="tx1"/>
                </a:solidFill>
              </a:rPr>
              <a:t> Akademi </a:t>
            </a:r>
            <a:r>
              <a:rPr lang="tr-TR" sz="1600" dirty="0" smtClean="0">
                <a:solidFill>
                  <a:schemeClr val="tx1"/>
                </a:solidFill>
              </a:rPr>
              <a:t>Yayınları</a:t>
            </a:r>
            <a:endParaRPr lang="tr-TR" sz="1600" dirty="0" smtClean="0">
              <a:solidFill>
                <a:schemeClr val="tx1"/>
              </a:solidFill>
              <a:latin typeface="+mj-lt"/>
            </a:endParaRPr>
          </a:p>
          <a:p>
            <a:pPr>
              <a:buNone/>
            </a:pPr>
            <a:r>
              <a:rPr lang="tr-TR" sz="1600" dirty="0" smtClean="0">
                <a:solidFill>
                  <a:schemeClr val="tx1"/>
                </a:solidFill>
                <a:latin typeface="+mj-lt"/>
              </a:rPr>
              <a:t> </a:t>
            </a:r>
            <a:r>
              <a:rPr lang="tr-TR" sz="1600" dirty="0" err="1" smtClean="0">
                <a:solidFill>
                  <a:schemeClr val="tx1"/>
                </a:solidFill>
                <a:latin typeface="+mj-lt"/>
              </a:rPr>
              <a:t>Yamane</a:t>
            </a:r>
            <a:r>
              <a:rPr lang="tr-TR" sz="1600" dirty="0" smtClean="0">
                <a:solidFill>
                  <a:schemeClr val="tx1"/>
                </a:solidFill>
                <a:latin typeface="+mj-lt"/>
              </a:rPr>
              <a:t>, T. (2006). Temel Örnekleme Yöntemleri,(Çevirenler: Esin, A., </a:t>
            </a:r>
          </a:p>
          <a:p>
            <a:pPr>
              <a:buNone/>
            </a:pPr>
            <a:r>
              <a:rPr lang="tr-TR" sz="1600" dirty="0" smtClean="0">
                <a:solidFill>
                  <a:schemeClr val="tx1"/>
                </a:solidFill>
                <a:latin typeface="+mj-lt"/>
              </a:rPr>
              <a:t>	Aydın, C. Bakır, MA, Gürbüzsel, E.). İstanbul: Literatür Yayınları.</a:t>
            </a:r>
          </a:p>
          <a:p>
            <a:pPr>
              <a:buNone/>
            </a:pPr>
            <a:endParaRPr lang="tr-TR" sz="1200" dirty="0" smtClean="0">
              <a:latin typeface="Times New Roman" panose="02020603050405020304" pitchFamily="18" charset="0"/>
              <a:cs typeface="Times New Roman" panose="02020603050405020304" pitchFamily="18" charset="0"/>
            </a:endParaRPr>
          </a:p>
          <a:p>
            <a:pPr>
              <a:buNone/>
            </a:pPr>
            <a:endParaRPr lang="tr-TR" sz="1200" kern="0" dirty="0" smtClean="0">
              <a:latin typeface="Times New Roman" panose="02020603050405020304" pitchFamily="18" charset="0"/>
              <a:cs typeface="Times New Roman" panose="02020603050405020304" pitchFamily="18" charset="0"/>
            </a:endParaRPr>
          </a:p>
          <a:p>
            <a:pPr>
              <a:buNone/>
            </a:pPr>
            <a:endParaRPr lang="tr-TR" sz="2400" dirty="0" smtClean="0">
              <a:solidFill>
                <a:schemeClr val="tx1"/>
              </a:solidFill>
              <a:latin typeface="+mj-lt"/>
            </a:endParaRPr>
          </a:p>
        </p:txBody>
      </p:sp>
    </p:spTree>
    <p:extLst>
      <p:ext uri="{BB962C8B-B14F-4D97-AF65-F5344CB8AC3E}">
        <p14:creationId xmlns="" xmlns:p14="http://schemas.microsoft.com/office/powerpoint/2010/main" val="37571116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Örnekleme Sürecinin Aşamaları </a:t>
            </a:r>
            <a:r>
              <a:rPr lang="tr-TR" sz="2800" dirty="0"/>
              <a:t>(</a:t>
            </a:r>
            <a:r>
              <a:rPr lang="tr-TR" sz="2800" dirty="0" err="1"/>
              <a:t>Karasar</a:t>
            </a:r>
            <a:r>
              <a:rPr lang="tr-TR" sz="2800" dirty="0"/>
              <a:t>, 2005</a:t>
            </a:r>
            <a:r>
              <a:rPr lang="tr-TR" sz="2800" dirty="0" smtClean="0"/>
              <a:t>):</a:t>
            </a:r>
            <a:endParaRPr lang="tr-TR" sz="2800" dirty="0"/>
          </a:p>
        </p:txBody>
      </p:sp>
      <p:sp>
        <p:nvSpPr>
          <p:cNvPr id="3" name="İçerik Yer Tutucusu 2"/>
          <p:cNvSpPr>
            <a:spLocks noGrp="1"/>
          </p:cNvSpPr>
          <p:nvPr>
            <p:ph idx="1"/>
          </p:nvPr>
        </p:nvSpPr>
        <p:spPr/>
        <p:txBody>
          <a:bodyPr>
            <a:normAutofit/>
          </a:bodyPr>
          <a:lstStyle/>
          <a:p>
            <a:pPr marL="0" indent="0">
              <a:lnSpc>
                <a:spcPct val="150000"/>
              </a:lnSpc>
              <a:buNone/>
            </a:pPr>
            <a:r>
              <a:rPr lang="tr-TR" sz="3000" dirty="0"/>
              <a:t>1. Çalışma evreninin tanımlanması</a:t>
            </a:r>
          </a:p>
          <a:p>
            <a:pPr marL="0" indent="0">
              <a:lnSpc>
                <a:spcPct val="150000"/>
              </a:lnSpc>
              <a:buNone/>
            </a:pPr>
            <a:r>
              <a:rPr lang="tr-TR" sz="3000" dirty="0"/>
              <a:t>2. Evrendekilerin listelenmesi</a:t>
            </a:r>
          </a:p>
          <a:p>
            <a:pPr marL="0" indent="0">
              <a:lnSpc>
                <a:spcPct val="150000"/>
              </a:lnSpc>
              <a:buNone/>
            </a:pPr>
            <a:r>
              <a:rPr lang="tr-TR" sz="3000" dirty="0"/>
              <a:t>3. Örnekleme yönteminin </a:t>
            </a:r>
            <a:r>
              <a:rPr lang="tr-TR" sz="3000" dirty="0" smtClean="0"/>
              <a:t>belirlenmesi</a:t>
            </a:r>
            <a:endParaRPr lang="tr-TR" sz="3000" dirty="0"/>
          </a:p>
        </p:txBody>
      </p:sp>
    </p:spTree>
    <p:extLst>
      <p:ext uri="{BB962C8B-B14F-4D97-AF65-F5344CB8AC3E}">
        <p14:creationId xmlns="" xmlns:p14="http://schemas.microsoft.com/office/powerpoint/2010/main" val="4040063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Örnekleme Sürecinin Aşamaları </a:t>
            </a:r>
            <a:r>
              <a:rPr lang="tr-TR" sz="2500" dirty="0"/>
              <a:t>(</a:t>
            </a:r>
            <a:r>
              <a:rPr lang="tr-TR" sz="2500" dirty="0" err="1"/>
              <a:t>Karasar</a:t>
            </a:r>
            <a:r>
              <a:rPr lang="tr-TR" sz="2500" dirty="0"/>
              <a:t>, 2005</a:t>
            </a:r>
            <a:r>
              <a:rPr lang="tr-TR" sz="2500" dirty="0" smtClean="0"/>
              <a:t>):</a:t>
            </a:r>
            <a:endParaRPr lang="tr-TR" sz="2500" dirty="0"/>
          </a:p>
        </p:txBody>
      </p:sp>
      <p:sp>
        <p:nvSpPr>
          <p:cNvPr id="3" name="İçerik Yer Tutucusu 2"/>
          <p:cNvSpPr>
            <a:spLocks noGrp="1"/>
          </p:cNvSpPr>
          <p:nvPr>
            <p:ph idx="1"/>
          </p:nvPr>
        </p:nvSpPr>
        <p:spPr/>
        <p:txBody>
          <a:bodyPr>
            <a:normAutofit/>
          </a:bodyPr>
          <a:lstStyle/>
          <a:p>
            <a:pPr marL="0" indent="0">
              <a:lnSpc>
                <a:spcPct val="150000"/>
              </a:lnSpc>
              <a:buNone/>
            </a:pPr>
            <a:r>
              <a:rPr lang="tr-TR" sz="3000" dirty="0" smtClean="0"/>
              <a:t>4</a:t>
            </a:r>
            <a:r>
              <a:rPr lang="tr-TR" sz="3000" dirty="0"/>
              <a:t>. Örneklem büyüklüğünün kararlaştırılması</a:t>
            </a:r>
          </a:p>
          <a:p>
            <a:pPr marL="0" indent="0">
              <a:lnSpc>
                <a:spcPct val="150000"/>
              </a:lnSpc>
              <a:buNone/>
            </a:pPr>
            <a:r>
              <a:rPr lang="tr-TR" sz="3000" dirty="0"/>
              <a:t>5. Örneklemin alınması</a:t>
            </a:r>
          </a:p>
          <a:p>
            <a:pPr marL="0" indent="0">
              <a:lnSpc>
                <a:spcPct val="150000"/>
              </a:lnSpc>
              <a:buNone/>
            </a:pPr>
            <a:r>
              <a:rPr lang="tr-TR" sz="3000" dirty="0"/>
              <a:t>6. </a:t>
            </a:r>
            <a:r>
              <a:rPr lang="tr-TR" sz="3000" dirty="0" err="1"/>
              <a:t>Temsilliğin</a:t>
            </a:r>
            <a:r>
              <a:rPr lang="tr-TR" sz="3000" dirty="0"/>
              <a:t> sınanması </a:t>
            </a:r>
          </a:p>
        </p:txBody>
      </p:sp>
    </p:spTree>
    <p:extLst>
      <p:ext uri="{BB962C8B-B14F-4D97-AF65-F5344CB8AC3E}">
        <p14:creationId xmlns="" xmlns:p14="http://schemas.microsoft.com/office/powerpoint/2010/main" val="2775624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Örneklemenin Avantajları</a:t>
            </a:r>
            <a:endParaRPr lang="tr-TR" dirty="0"/>
          </a:p>
        </p:txBody>
      </p:sp>
      <p:sp>
        <p:nvSpPr>
          <p:cNvPr id="3" name="Metin Yer Tutucusu 2"/>
          <p:cNvSpPr>
            <a:spLocks noGrp="1"/>
          </p:cNvSpPr>
          <p:nvPr>
            <p:ph type="body" idx="1"/>
          </p:nvPr>
        </p:nvSpPr>
        <p:spPr/>
        <p:txBody>
          <a:bodyPr/>
          <a:lstStyle/>
          <a:p>
            <a:pPr>
              <a:buNone/>
            </a:pPr>
            <a:r>
              <a:rPr lang="tr-TR" dirty="0" smtClean="0"/>
              <a:t>	</a:t>
            </a:r>
            <a:r>
              <a:rPr lang="tr-TR" dirty="0" err="1" smtClean="0"/>
              <a:t>Yamane’ye</a:t>
            </a:r>
            <a:r>
              <a:rPr lang="tr-TR" dirty="0" smtClean="0"/>
              <a:t> </a:t>
            </a:r>
            <a:r>
              <a:rPr lang="tr-TR" dirty="0"/>
              <a:t>(2006) göre tamsayım yerine örneklemenin avantajları:</a:t>
            </a:r>
          </a:p>
          <a:p>
            <a:pPr lvl="0"/>
            <a:r>
              <a:rPr lang="tr-TR" dirty="0" smtClean="0"/>
              <a:t>daha </a:t>
            </a:r>
            <a:r>
              <a:rPr lang="tr-TR" dirty="0"/>
              <a:t>az maliyetlidir.</a:t>
            </a:r>
          </a:p>
          <a:p>
            <a:pPr lvl="0"/>
            <a:r>
              <a:rPr lang="tr-TR" dirty="0" smtClean="0"/>
              <a:t>bilgi </a:t>
            </a:r>
            <a:r>
              <a:rPr lang="tr-TR" dirty="0"/>
              <a:t>daha çabuk </a:t>
            </a:r>
            <a:r>
              <a:rPr lang="tr-TR" dirty="0" smtClean="0"/>
              <a:t>toplanır</a:t>
            </a:r>
            <a:r>
              <a:rPr lang="tr-TR" dirty="0"/>
              <a:t>.</a:t>
            </a:r>
          </a:p>
          <a:p>
            <a:pPr lvl="0"/>
            <a:r>
              <a:rPr lang="tr-TR" dirty="0" smtClean="0"/>
              <a:t>daha </a:t>
            </a:r>
            <a:r>
              <a:rPr lang="tr-TR" dirty="0"/>
              <a:t>ayrıntılı </a:t>
            </a:r>
            <a:r>
              <a:rPr lang="tr-TR" dirty="0" smtClean="0"/>
              <a:t>veriler</a:t>
            </a:r>
            <a:endParaRPr lang="tr-TR" dirty="0"/>
          </a:p>
          <a:p>
            <a:pPr lvl="0"/>
            <a:r>
              <a:rPr lang="tr-TR" dirty="0" smtClean="0"/>
              <a:t>başka </a:t>
            </a:r>
            <a:r>
              <a:rPr lang="tr-TR" dirty="0"/>
              <a:t>şekilde elde edilemeyecek </a:t>
            </a:r>
            <a:r>
              <a:rPr lang="tr-TR" dirty="0" smtClean="0"/>
              <a:t>veri</a:t>
            </a:r>
          </a:p>
          <a:p>
            <a:pPr lvl="0"/>
            <a:r>
              <a:rPr lang="tr-TR" dirty="0" smtClean="0"/>
              <a:t>güvenirliğin </a:t>
            </a:r>
            <a:r>
              <a:rPr lang="tr-TR" dirty="0"/>
              <a:t>bir </a:t>
            </a:r>
            <a:r>
              <a:rPr lang="tr-TR" dirty="0" smtClean="0"/>
              <a:t>ölçüsü</a:t>
            </a:r>
            <a:endParaRPr lang="tr-TR" dirty="0"/>
          </a:p>
        </p:txBody>
      </p:sp>
    </p:spTree>
    <p:extLst>
      <p:ext uri="{BB962C8B-B14F-4D97-AF65-F5344CB8AC3E}">
        <p14:creationId xmlns="" xmlns:p14="http://schemas.microsoft.com/office/powerpoint/2010/main" val="1471642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p:txBody>
          <a:bodyPr/>
          <a:lstStyle/>
          <a:p>
            <a:r>
              <a:rPr lang="tr-TR" sz="2400" dirty="0" smtClean="0"/>
              <a:t>Örnekleme Hatası ve Örnekleme Yanlılığı</a:t>
            </a:r>
            <a:endParaRPr lang="tr-TR" sz="2400" dirty="0"/>
          </a:p>
        </p:txBody>
      </p:sp>
      <p:sp>
        <p:nvSpPr>
          <p:cNvPr id="9" name="Metin Yer Tutucusu 8"/>
          <p:cNvSpPr>
            <a:spLocks noGrp="1"/>
          </p:cNvSpPr>
          <p:nvPr>
            <p:ph type="body" idx="1"/>
          </p:nvPr>
        </p:nvSpPr>
        <p:spPr/>
        <p:txBody>
          <a:bodyPr/>
          <a:lstStyle/>
          <a:p>
            <a:pPr algn="just">
              <a:buNone/>
            </a:pPr>
            <a:r>
              <a:rPr lang="tr-TR" sz="2400" dirty="0" smtClean="0"/>
              <a:t>Örnekleme hatası nedir?</a:t>
            </a:r>
          </a:p>
          <a:p>
            <a:pPr algn="just">
              <a:buNone/>
            </a:pPr>
            <a:r>
              <a:rPr lang="tr-TR" sz="2400" dirty="0" smtClean="0"/>
              <a:t>Örnekleme yanlılığı nedir?</a:t>
            </a:r>
          </a:p>
          <a:p>
            <a:pPr algn="just">
              <a:buNone/>
            </a:pPr>
            <a:endParaRPr lang="tr-TR" sz="2400" dirty="0" smtClean="0"/>
          </a:p>
          <a:p>
            <a:pPr algn="just">
              <a:buNone/>
            </a:pPr>
            <a:r>
              <a:rPr lang="tr-TR" sz="2400" dirty="0" smtClean="0"/>
              <a:t>Örneklem yanlılığının sebepleri (</a:t>
            </a:r>
            <a:r>
              <a:rPr lang="tr-TR" sz="2400" dirty="0" err="1" smtClean="0"/>
              <a:t>Bryman</a:t>
            </a:r>
            <a:r>
              <a:rPr lang="tr-TR" sz="2400" dirty="0" smtClean="0"/>
              <a:t>, 2012):</a:t>
            </a:r>
          </a:p>
          <a:p>
            <a:pPr marL="342900" indent="-342900" algn="just"/>
            <a:r>
              <a:rPr lang="tr-TR" sz="2400" dirty="0" smtClean="0"/>
              <a:t>Olasılıklı olmayan örnekleme yöntemleri</a:t>
            </a:r>
          </a:p>
          <a:p>
            <a:pPr marL="342900" indent="-342900" algn="just"/>
            <a:r>
              <a:rPr lang="tr-TR" sz="2400" dirty="0" smtClean="0"/>
              <a:t>Örnekleme çerçevesinin yanlış belirlenmesi</a:t>
            </a:r>
          </a:p>
          <a:p>
            <a:pPr marL="342900" indent="-342900" algn="just"/>
            <a:r>
              <a:rPr lang="tr-TR" sz="2400" dirty="0" smtClean="0"/>
              <a:t>Katılımcıların yanıtlamama davranışı</a:t>
            </a:r>
            <a:endParaRPr lang="tr-TR" sz="2400" dirty="0"/>
          </a:p>
        </p:txBody>
      </p:sp>
    </p:spTree>
    <p:extLst>
      <p:ext uri="{BB962C8B-B14F-4D97-AF65-F5344CB8AC3E}">
        <p14:creationId xmlns="" xmlns:p14="http://schemas.microsoft.com/office/powerpoint/2010/main" val="34340715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p:txBody>
          <a:bodyPr/>
          <a:lstStyle/>
          <a:p>
            <a:pPr lvl="0">
              <a:lnSpc>
                <a:spcPct val="83333"/>
              </a:lnSpc>
              <a:buSzPct val="25000"/>
            </a:pPr>
            <a:r>
              <a:rPr lang="tr-TR" sz="2400" dirty="0">
                <a:ea typeface="Nixie One"/>
                <a:cs typeface="Nixie One"/>
                <a:sym typeface="Nixie One"/>
              </a:rPr>
              <a:t>ÖRNEKLEM </a:t>
            </a:r>
            <a:r>
              <a:rPr lang="tr-TR" sz="2400" dirty="0" smtClean="0">
                <a:ea typeface="Nixie One"/>
                <a:cs typeface="Nixie One"/>
                <a:sym typeface="Nixie One"/>
              </a:rPr>
              <a:t>BELİRLEME</a:t>
            </a:r>
            <a:endParaRPr lang="en" sz="2400" dirty="0">
              <a:solidFill>
                <a:schemeClr val="lt1"/>
              </a:solidFill>
              <a:ea typeface="Nixie One"/>
              <a:cs typeface="Nixie One"/>
              <a:sym typeface="Nixie One"/>
            </a:endParaRPr>
          </a:p>
        </p:txBody>
      </p:sp>
      <p:sp>
        <p:nvSpPr>
          <p:cNvPr id="9" name="Metin Yer Tutucusu 8"/>
          <p:cNvSpPr>
            <a:spLocks noGrp="1"/>
          </p:cNvSpPr>
          <p:nvPr>
            <p:ph type="body" idx="1"/>
          </p:nvPr>
        </p:nvSpPr>
        <p:spPr/>
        <p:txBody>
          <a:bodyPr/>
          <a:lstStyle/>
          <a:p>
            <a:pPr algn="just">
              <a:buNone/>
            </a:pPr>
            <a:r>
              <a:rPr lang="tr-TR" sz="1400" dirty="0" smtClean="0"/>
              <a:t>Fraenkel, Wallen </a:t>
            </a:r>
          </a:p>
          <a:p>
            <a:pPr algn="just">
              <a:buNone/>
            </a:pPr>
            <a:r>
              <a:rPr lang="tr-TR" sz="1400" dirty="0" smtClean="0"/>
              <a:t>ve </a:t>
            </a:r>
            <a:r>
              <a:rPr lang="tr-TR" sz="1400" dirty="0" err="1" smtClean="0"/>
              <a:t>Hyun’dan</a:t>
            </a:r>
            <a:r>
              <a:rPr lang="tr-TR" sz="1400" dirty="0" smtClean="0"/>
              <a:t> (2012) alınmıştır.</a:t>
            </a:r>
            <a:endParaRPr lang="tr-TR" sz="1400" dirty="0"/>
          </a:p>
        </p:txBody>
      </p:sp>
      <p:pic>
        <p:nvPicPr>
          <p:cNvPr id="2" name="Resim 1"/>
          <p:cNvPicPr>
            <a:picLocks noChangeAspect="1"/>
          </p:cNvPicPr>
          <p:nvPr/>
        </p:nvPicPr>
        <p:blipFill>
          <a:blip r:embed="rId3" cstate="print"/>
          <a:stretch>
            <a:fillRect/>
          </a:stretch>
        </p:blipFill>
        <p:spPr>
          <a:xfrm>
            <a:off x="5976727" y="908721"/>
            <a:ext cx="5615947" cy="5496965"/>
          </a:xfrm>
          <a:prstGeom prst="rect">
            <a:avLst/>
          </a:prstGeom>
        </p:spPr>
      </p:pic>
    </p:spTree>
    <p:extLst>
      <p:ext uri="{BB962C8B-B14F-4D97-AF65-F5344CB8AC3E}">
        <p14:creationId xmlns="" xmlns:p14="http://schemas.microsoft.com/office/powerpoint/2010/main" val="1285073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p:txBody>
          <a:bodyPr/>
          <a:lstStyle/>
          <a:p>
            <a:pPr lvl="0">
              <a:lnSpc>
                <a:spcPct val="83333"/>
              </a:lnSpc>
              <a:buSzPct val="25000"/>
            </a:pPr>
            <a:r>
              <a:rPr lang="tr-TR" sz="2400" dirty="0">
                <a:ea typeface="Nixie One"/>
                <a:cs typeface="Nixie One"/>
                <a:sym typeface="Nixie One"/>
              </a:rPr>
              <a:t>ÖRNEKLEM </a:t>
            </a:r>
            <a:r>
              <a:rPr lang="tr-TR" sz="2400" dirty="0" smtClean="0">
                <a:ea typeface="Nixie One"/>
                <a:cs typeface="Nixie One"/>
                <a:sym typeface="Nixie One"/>
              </a:rPr>
              <a:t>BELİRLEME</a:t>
            </a:r>
            <a:endParaRPr lang="en" sz="2400" dirty="0">
              <a:solidFill>
                <a:schemeClr val="lt1"/>
              </a:solidFill>
              <a:ea typeface="Nixie One"/>
              <a:cs typeface="Nixie One"/>
              <a:sym typeface="Nixie One"/>
            </a:endParaRPr>
          </a:p>
        </p:txBody>
      </p:sp>
      <p:sp>
        <p:nvSpPr>
          <p:cNvPr id="9" name="Metin Yer Tutucusu 8"/>
          <p:cNvSpPr>
            <a:spLocks noGrp="1"/>
          </p:cNvSpPr>
          <p:nvPr>
            <p:ph type="body" idx="1"/>
          </p:nvPr>
        </p:nvSpPr>
        <p:spPr/>
        <p:txBody>
          <a:bodyPr/>
          <a:lstStyle/>
          <a:p>
            <a:pPr algn="just">
              <a:buNone/>
            </a:pPr>
            <a:r>
              <a:rPr lang="tr-TR" sz="2400" dirty="0" smtClean="0"/>
              <a:t>Evrenden örneklem seçilirken kullanılan ölçütler (</a:t>
            </a:r>
            <a:r>
              <a:rPr lang="tr-TR" sz="2400" dirty="0" err="1" smtClean="0"/>
              <a:t>Yamane</a:t>
            </a:r>
            <a:r>
              <a:rPr lang="tr-TR" sz="2400" dirty="0" smtClean="0"/>
              <a:t>, 2006):</a:t>
            </a:r>
          </a:p>
          <a:p>
            <a:pPr marL="342900" indent="-342900" algn="just"/>
            <a:r>
              <a:rPr lang="tr-TR" sz="2400" dirty="0" smtClean="0"/>
              <a:t>Örneklem, evreni temsil eder.</a:t>
            </a:r>
          </a:p>
          <a:p>
            <a:pPr marL="342900" indent="-342900" algn="just"/>
            <a:r>
              <a:rPr lang="tr-TR" sz="2400" dirty="0" smtClean="0"/>
              <a:t>Örneklemden elde edilen parametreler hassastır.</a:t>
            </a:r>
          </a:p>
          <a:p>
            <a:pPr marL="342900" indent="-342900" algn="just"/>
            <a:r>
              <a:rPr lang="tr-TR" sz="2400" dirty="0" smtClean="0"/>
              <a:t>Örneklem seçme maliyeti düşüktür.</a:t>
            </a:r>
          </a:p>
        </p:txBody>
      </p:sp>
    </p:spTree>
    <p:extLst>
      <p:ext uri="{BB962C8B-B14F-4D97-AF65-F5344CB8AC3E}">
        <p14:creationId xmlns="" xmlns:p14="http://schemas.microsoft.com/office/powerpoint/2010/main" val="32354592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6040383" cy="1371600"/>
          </a:xfrm>
        </p:spPr>
        <p:txBody>
          <a:bodyPr>
            <a:normAutofit/>
          </a:bodyPr>
          <a:lstStyle/>
          <a:p>
            <a:r>
              <a:rPr lang="tr-TR" dirty="0" smtClean="0"/>
              <a:t>Örnekleme Yöntemleri </a:t>
            </a:r>
            <a:r>
              <a:rPr lang="tr-TR" sz="3100" dirty="0" err="1" smtClean="0"/>
              <a:t>Büyüköztürk</a:t>
            </a:r>
            <a:r>
              <a:rPr lang="tr-TR" sz="3100" dirty="0" smtClean="0"/>
              <a:t>, 2012</a:t>
            </a:r>
            <a:endParaRPr lang="tr-TR" sz="3100" dirty="0"/>
          </a:p>
        </p:txBody>
      </p:sp>
      <p:sp>
        <p:nvSpPr>
          <p:cNvPr id="3" name="2 Metin Yer Tutucusu"/>
          <p:cNvSpPr>
            <a:spLocks noGrp="1"/>
          </p:cNvSpPr>
          <p:nvPr>
            <p:ph type="body" idx="1"/>
          </p:nvPr>
        </p:nvSpPr>
        <p:spPr/>
        <p:txBody>
          <a:bodyPr/>
          <a:lstStyle/>
          <a:p>
            <a:endParaRPr lang="tr-TR" dirty="0"/>
          </a:p>
        </p:txBody>
      </p:sp>
      <p:pic>
        <p:nvPicPr>
          <p:cNvPr id="1026" name="Picture 2"/>
          <p:cNvPicPr>
            <a:picLocks noChangeAspect="1" noChangeArrowheads="1"/>
          </p:cNvPicPr>
          <p:nvPr/>
        </p:nvPicPr>
        <p:blipFill>
          <a:blip r:embed="rId2" cstate="print"/>
          <a:srcRect/>
          <a:stretch>
            <a:fillRect/>
          </a:stretch>
        </p:blipFill>
        <p:spPr bwMode="auto">
          <a:xfrm>
            <a:off x="2199909" y="2329635"/>
            <a:ext cx="7689679" cy="3905869"/>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1364</TotalTime>
  <Words>693</Words>
  <Application>Microsoft Office PowerPoint</Application>
  <PresentationFormat>Özel</PresentationFormat>
  <Paragraphs>112</Paragraphs>
  <Slides>24</Slides>
  <Notes>9</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Gündönümü</vt:lpstr>
      <vt:lpstr>ÖDE6024  DAVRANIŞ BİLİMLERİNDE İLERİ ARAŞTIRMA</vt:lpstr>
      <vt:lpstr>Bölüm II: Yöntem Evren ve Örneklem </vt:lpstr>
      <vt:lpstr>Örnekleme Sürecinin Aşamaları (Karasar, 2005):</vt:lpstr>
      <vt:lpstr>Örnekleme Sürecinin Aşamaları (Karasar, 2005):</vt:lpstr>
      <vt:lpstr>Örneklemenin Avantajları</vt:lpstr>
      <vt:lpstr>Örnekleme Hatası ve Örnekleme Yanlılığı</vt:lpstr>
      <vt:lpstr>ÖRNEKLEM BELİRLEME</vt:lpstr>
      <vt:lpstr>ÖRNEKLEM BELİRLEME</vt:lpstr>
      <vt:lpstr>Örnekleme Yöntemleri Büyüköztürk, 2012</vt:lpstr>
      <vt:lpstr>Basit Seçkisiz Örnekleme</vt:lpstr>
      <vt:lpstr>Tabakalı Seçkisiz Örnekleme</vt:lpstr>
      <vt:lpstr>Seçkisiz Olmayan Örnekleme Yöntemleri</vt:lpstr>
      <vt:lpstr>Sistematik Örnekleme</vt:lpstr>
      <vt:lpstr>Uygun Örnekleme</vt:lpstr>
      <vt:lpstr>Uygun örnekleme (Fraenkel ve Wallen, 2009)</vt:lpstr>
      <vt:lpstr>Amaçsal Örnekleme</vt:lpstr>
      <vt:lpstr>ÖRNEKLEM BÜYÜKLÜĞÜ</vt:lpstr>
      <vt:lpstr>ÖRNEKLEM BÜYÜKLÜĞÜ</vt:lpstr>
      <vt:lpstr>ÖRNEKLEM BÜYÜKLÜĞÜ</vt:lpstr>
      <vt:lpstr>ÖRNEKLEM BÜYÜKLÜĞÜ</vt:lpstr>
      <vt:lpstr>Örneklem Büyüklüğü Hesaplaması - Pratik Yöntemler</vt:lpstr>
      <vt:lpstr>Örneklem Büyüklüğü Hesaplaması - Pratik Yöntemler</vt:lpstr>
      <vt:lpstr>GENELLENEBİLİRLİK ve DIŞ GEÇERLİK</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ebru</cp:lastModifiedBy>
  <cp:revision>66</cp:revision>
  <dcterms:created xsi:type="dcterms:W3CDTF">2017-05-17T14:13:10Z</dcterms:created>
  <dcterms:modified xsi:type="dcterms:W3CDTF">2018-01-29T14:07:07Z</dcterms:modified>
</cp:coreProperties>
</file>