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3"/>
  </p:notesMasterIdLst>
  <p:sldIdLst>
    <p:sldId id="256" r:id="rId2"/>
    <p:sldId id="257" r:id="rId3"/>
    <p:sldId id="458" r:id="rId4"/>
    <p:sldId id="459" r:id="rId5"/>
    <p:sldId id="460" r:id="rId6"/>
    <p:sldId id="461" r:id="rId7"/>
    <p:sldId id="462" r:id="rId8"/>
    <p:sldId id="463" r:id="rId9"/>
    <p:sldId id="464" r:id="rId10"/>
    <p:sldId id="465" r:id="rId11"/>
    <p:sldId id="429" r:id="rId12"/>
    <p:sldId id="434" r:id="rId13"/>
    <p:sldId id="438" r:id="rId14"/>
    <p:sldId id="435" r:id="rId15"/>
    <p:sldId id="439" r:id="rId16"/>
    <p:sldId id="440" r:id="rId17"/>
    <p:sldId id="436" r:id="rId18"/>
    <p:sldId id="437" r:id="rId19"/>
    <p:sldId id="441" r:id="rId20"/>
    <p:sldId id="442" r:id="rId21"/>
    <p:sldId id="443" r:id="rId22"/>
    <p:sldId id="444" r:id="rId23"/>
    <p:sldId id="445" r:id="rId24"/>
    <p:sldId id="446" r:id="rId25"/>
    <p:sldId id="448" r:id="rId26"/>
    <p:sldId id="451" r:id="rId27"/>
    <p:sldId id="452" r:id="rId28"/>
    <p:sldId id="455" r:id="rId29"/>
    <p:sldId id="456" r:id="rId30"/>
    <p:sldId id="453" r:id="rId31"/>
    <p:sldId id="457" r:id="rId3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Açık Stil 2 - Vurgu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79" autoAdjust="0"/>
    <p:restoredTop sz="96800" autoAdjust="0"/>
  </p:normalViewPr>
  <p:slideViewPr>
    <p:cSldViewPr>
      <p:cViewPr varScale="1">
        <p:scale>
          <a:sx n="89" d="100"/>
          <a:sy n="89" d="100"/>
        </p:scale>
        <p:origin x="1181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BD45B-E730-475D-BD20-F78503D34471}" type="datetimeFigureOut">
              <a:rPr lang="tr-TR" smtClean="0"/>
              <a:pPr/>
              <a:t>8.03.2018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C859D-B9DD-4026-99DC-E9A994B59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C859D-B9DD-4026-99DC-E9A994B5962C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C859D-B9DD-4026-99DC-E9A994B5962C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770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C859D-B9DD-4026-99DC-E9A994B5962C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6395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C859D-B9DD-4026-99DC-E9A994B5962C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91375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5A7C830-3EF5-4F50-B65B-0E4CD2225AE0}" type="slidenum">
              <a:rPr lang="tr-TR" altLang="tr-TR"/>
              <a:pPr>
                <a:spcBef>
                  <a:spcPct val="0"/>
                </a:spcBef>
              </a:pPr>
              <a:t>31</a:t>
            </a:fld>
            <a:endParaRPr lang="tr-TR" altLang="tr-T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106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8.03.2018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8.03.2018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8.03.2018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8.03.2018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8.03.2018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3857628"/>
            <a:ext cx="7072362" cy="1285884"/>
          </a:xfrm>
        </p:spPr>
        <p:txBody>
          <a:bodyPr>
            <a:noAutofit/>
          </a:bodyPr>
          <a:lstStyle/>
          <a:p>
            <a:r>
              <a:rPr lang="tr-TR" sz="2600" dirty="0" smtClean="0">
                <a:latin typeface="+mn-lt"/>
              </a:rPr>
              <a:t>DBB124 Karşılaştırmalı Dil İncelemeleri – </a:t>
            </a:r>
            <a:br>
              <a:rPr lang="tr-TR" sz="2600" dirty="0" smtClean="0">
                <a:latin typeface="+mn-lt"/>
              </a:rPr>
            </a:br>
            <a:r>
              <a:rPr lang="tr-TR" sz="2600" b="1" dirty="0" smtClean="0">
                <a:latin typeface="+mn-lt"/>
              </a:rPr>
              <a:t>Sesbilimsel  Tipoloji</a:t>
            </a:r>
            <a:endParaRPr lang="tr-TR" sz="26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600" dirty="0" smtClean="0">
                <a:ea typeface="+mj-ea"/>
                <a:cs typeface="+mj-cs"/>
              </a:rPr>
              <a:t>Salı, 15.30-17.45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Dr. İpek Pınar</a:t>
            </a:r>
            <a:r>
              <a:rPr kumimoji="0" lang="tr-TR" sz="1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 Uzun</a:t>
            </a:r>
            <a:endParaRPr kumimoji="0" lang="tr-TR" sz="16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85804" y="1484784"/>
            <a:ext cx="8229600" cy="4289688"/>
          </a:xfrm>
        </p:spPr>
        <p:txBody>
          <a:bodyPr>
            <a:noAutofit/>
          </a:bodyPr>
          <a:lstStyle/>
          <a:p>
            <a:pPr algn="just"/>
            <a:r>
              <a:rPr lang="tr-TR" sz="2400" b="1" dirty="0" smtClean="0">
                <a:latin typeface="Book Antiqua" panose="02040602050305030304" pitchFamily="18" charset="0"/>
              </a:rPr>
              <a:t>Ötümlü ünsüzler: </a:t>
            </a:r>
            <a:r>
              <a:rPr lang="tr-TR" sz="2400" dirty="0" smtClean="0">
                <a:latin typeface="Book Antiqua" panose="02040602050305030304" pitchFamily="18" charset="0"/>
              </a:rPr>
              <a:t>Üretilirken </a:t>
            </a:r>
            <a:r>
              <a:rPr lang="tr-TR" sz="2400" dirty="0">
                <a:latin typeface="Book Antiqua" panose="02040602050305030304" pitchFamily="18" charset="0"/>
              </a:rPr>
              <a:t>ses tellerinin titreştiği ünsüzler</a:t>
            </a:r>
            <a:r>
              <a:rPr lang="tr-TR" sz="2400" dirty="0" smtClean="0">
                <a:latin typeface="Book Antiqua" panose="02040602050305030304" pitchFamily="18" charset="0"/>
              </a:rPr>
              <a:t>; </a:t>
            </a:r>
            <a:r>
              <a:rPr lang="tr-TR" sz="2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Türkçedeki</a:t>
            </a:r>
            <a:r>
              <a:rPr lang="tr-TR" sz="2400" dirty="0" smtClean="0">
                <a:latin typeface="Book Antiqua" panose="02040602050305030304" pitchFamily="18" charset="0"/>
              </a:rPr>
              <a:t> /b </a:t>
            </a:r>
            <a:r>
              <a:rPr lang="tr-TR" sz="2400" dirty="0">
                <a:latin typeface="Book Antiqua" panose="02040602050305030304" pitchFamily="18" charset="0"/>
              </a:rPr>
              <a:t>d z/ </a:t>
            </a:r>
            <a:r>
              <a:rPr lang="tr-TR" sz="2400" dirty="0" smtClean="0">
                <a:latin typeface="Book Antiqua" panose="02040602050305030304" pitchFamily="18" charset="0"/>
              </a:rPr>
              <a:t>ünsüzleri, </a:t>
            </a:r>
            <a:r>
              <a:rPr lang="tr-TR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İngilizcedeki</a:t>
            </a:r>
            <a:r>
              <a:rPr lang="tr-TR" sz="2400" dirty="0">
                <a:latin typeface="Book Antiqua" panose="02040602050305030304" pitchFamily="18" charset="0"/>
              </a:rPr>
              <a:t> /d/ unsuzu</a:t>
            </a:r>
            <a:r>
              <a:rPr lang="tr-TR" sz="2400" dirty="0" smtClean="0">
                <a:latin typeface="Book Antiqua" panose="02040602050305030304" pitchFamily="18" charset="0"/>
              </a:rPr>
              <a:t>;</a:t>
            </a:r>
          </a:p>
          <a:p>
            <a:pPr algn="just"/>
            <a:endParaRPr lang="tr-TR" sz="2400" b="1" dirty="0">
              <a:latin typeface="Book Antiqua" panose="02040602050305030304" pitchFamily="18" charset="0"/>
            </a:endParaRPr>
          </a:p>
          <a:p>
            <a:pPr algn="just"/>
            <a:r>
              <a:rPr lang="tr-TR" sz="2400" b="1" dirty="0" smtClean="0">
                <a:latin typeface="Book Antiqua" panose="02040602050305030304" pitchFamily="18" charset="0"/>
              </a:rPr>
              <a:t>Ötümsüz ünsüzler: </a:t>
            </a:r>
            <a:r>
              <a:rPr lang="tr-TR" sz="2400" dirty="0">
                <a:latin typeface="Book Antiqua" panose="02040602050305030304" pitchFamily="18" charset="0"/>
              </a:rPr>
              <a:t>Ü</a:t>
            </a:r>
            <a:r>
              <a:rPr lang="tr-TR" sz="2400" dirty="0" smtClean="0">
                <a:latin typeface="Book Antiqua" panose="02040602050305030304" pitchFamily="18" charset="0"/>
              </a:rPr>
              <a:t>retilirken </a:t>
            </a:r>
            <a:r>
              <a:rPr lang="tr-TR" sz="2400" dirty="0">
                <a:latin typeface="Book Antiqua" panose="02040602050305030304" pitchFamily="18" charset="0"/>
              </a:rPr>
              <a:t>ses tellerinin titreşmediği ünsüzler</a:t>
            </a:r>
            <a:r>
              <a:rPr lang="tr-TR" sz="2400" dirty="0" smtClean="0">
                <a:latin typeface="Book Antiqua" panose="02040602050305030304" pitchFamily="18" charset="0"/>
              </a:rPr>
              <a:t>; </a:t>
            </a:r>
            <a:r>
              <a:rPr lang="tr-TR" sz="2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Türkçedeki</a:t>
            </a:r>
            <a:r>
              <a:rPr lang="tr-TR" sz="2400" dirty="0" smtClean="0">
                <a:latin typeface="Book Antiqua" panose="02040602050305030304" pitchFamily="18" charset="0"/>
              </a:rPr>
              <a:t> /p </a:t>
            </a:r>
            <a:r>
              <a:rPr lang="tr-TR" sz="2400" dirty="0">
                <a:latin typeface="Book Antiqua" panose="02040602050305030304" pitchFamily="18" charset="0"/>
              </a:rPr>
              <a:t>t s/ </a:t>
            </a:r>
            <a:r>
              <a:rPr lang="tr-TR" sz="2400" dirty="0" smtClean="0">
                <a:latin typeface="Book Antiqua" panose="02040602050305030304" pitchFamily="18" charset="0"/>
              </a:rPr>
              <a:t>ünsüzleri, </a:t>
            </a:r>
            <a:r>
              <a:rPr lang="tr-TR" sz="2400" b="1" dirty="0">
                <a:solidFill>
                  <a:srgbClr val="FF0000"/>
                </a:solidFill>
                <a:latin typeface="Book Antiqua" panose="02040602050305030304" pitchFamily="18" charset="0"/>
              </a:rPr>
              <a:t>Arapçadaki</a:t>
            </a:r>
            <a:r>
              <a:rPr lang="tr-TR" sz="2400" dirty="0">
                <a:latin typeface="Book Antiqua" panose="02040602050305030304" pitchFamily="18" charset="0"/>
              </a:rPr>
              <a:t> /</a:t>
            </a:r>
            <a:r>
              <a:rPr lang="el-GR" sz="2400" dirty="0">
                <a:latin typeface="Book Antiqua" panose="02040602050305030304" pitchFamily="18" charset="0"/>
              </a:rPr>
              <a:t>χ/ </a:t>
            </a:r>
            <a:r>
              <a:rPr lang="tr-TR" sz="2400" dirty="0">
                <a:latin typeface="Book Antiqua" panose="02040602050305030304" pitchFamily="18" charset="0"/>
              </a:rPr>
              <a:t>unsuzu.</a:t>
            </a:r>
            <a:endParaRPr lang="tr-TR" sz="1000" dirty="0">
              <a:latin typeface="Book Antiqua" panose="02040602050305030304" pitchFamily="18" charset="0"/>
            </a:endParaRPr>
          </a:p>
        </p:txBody>
      </p:sp>
      <p:sp>
        <p:nvSpPr>
          <p:cNvPr id="7" name="TextBox 5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Tipolojik Örüntüler 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(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Ses Tellerinin Titreşimi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sz="2800" b="1" dirty="0"/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5539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ChangeArrowheads="1"/>
          </p:cNvSpPr>
          <p:nvPr/>
        </p:nvSpPr>
        <p:spPr bwMode="auto">
          <a:xfrm>
            <a:off x="395537" y="1484784"/>
            <a:ext cx="831986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2000" b="1" i="1" dirty="0">
                <a:latin typeface="Book Antiqua" panose="02040602050305030304" pitchFamily="18" charset="0"/>
              </a:rPr>
              <a:t>Seslem</a:t>
            </a:r>
            <a:r>
              <a:rPr lang="tr-TR" sz="2000" dirty="0">
                <a:latin typeface="Book Antiqua" panose="02040602050305030304" pitchFamily="18" charset="0"/>
              </a:rPr>
              <a:t>, </a:t>
            </a:r>
            <a:r>
              <a:rPr lang="tr-TR" sz="2000" dirty="0" err="1">
                <a:latin typeface="Book Antiqua" panose="02040602050305030304" pitchFamily="18" charset="0"/>
              </a:rPr>
              <a:t>sesletimin</a:t>
            </a:r>
            <a:r>
              <a:rPr lang="tr-TR" sz="2000" dirty="0">
                <a:latin typeface="Book Antiqua" panose="02040602050305030304" pitchFamily="18" charset="0"/>
              </a:rPr>
              <a:t> temel mekanizmasını oluşturan ve merkezinde bir ünlü ve o ünlünün etrafında ünsüzlerin bulunduğu birimlerdir.</a:t>
            </a:r>
          </a:p>
        </p:txBody>
      </p:sp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Seslem ve Yapısı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Syllable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Structure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grpSp>
        <p:nvGrpSpPr>
          <p:cNvPr id="2" name="Grup 1"/>
          <p:cNvGrpSpPr/>
          <p:nvPr/>
        </p:nvGrpSpPr>
        <p:grpSpPr>
          <a:xfrm>
            <a:off x="1547664" y="3140968"/>
            <a:ext cx="5760640" cy="1152128"/>
            <a:chOff x="899592" y="2911922"/>
            <a:chExt cx="5472609" cy="1093142"/>
          </a:xfrm>
          <a:solidFill>
            <a:schemeClr val="accent2"/>
          </a:solidFill>
        </p:grpSpPr>
        <p:sp>
          <p:nvSpPr>
            <p:cNvPr id="7" name="Metin Kutusu 4"/>
            <p:cNvSpPr txBox="1"/>
            <p:nvPr/>
          </p:nvSpPr>
          <p:spPr>
            <a:xfrm>
              <a:off x="3822859" y="2911922"/>
              <a:ext cx="2549342" cy="1093142"/>
            </a:xfrm>
            <a:prstGeom prst="rect">
              <a:avLst/>
            </a:prstGeom>
            <a:grpFill/>
            <a:ln w="6350">
              <a:solidFill>
                <a:schemeClr val="bg1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tr-TR" sz="2000" b="1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Çekirdek</a:t>
              </a:r>
              <a:r>
                <a:rPr lang="tr-TR" sz="2000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(</a:t>
              </a:r>
              <a:r>
                <a:rPr lang="tr-TR" sz="2000" dirty="0" err="1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Nucleus</a:t>
              </a:r>
              <a:r>
                <a:rPr lang="tr-TR" sz="2000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)</a:t>
              </a:r>
              <a:endParaRPr lang="tr-TR" sz="2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tr-TR" sz="2000" b="1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Önses</a:t>
              </a:r>
              <a:r>
                <a:rPr lang="tr-TR" sz="2000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(</a:t>
              </a:r>
              <a:r>
                <a:rPr lang="tr-TR" sz="2000" dirty="0" err="1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Onset</a:t>
              </a:r>
              <a:r>
                <a:rPr lang="tr-TR" sz="2000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)</a:t>
              </a:r>
              <a:endParaRPr lang="tr-TR" sz="2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tr-TR" sz="2000" b="1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Sonses</a:t>
              </a:r>
              <a:r>
                <a:rPr lang="tr-TR" sz="2000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(</a:t>
              </a:r>
              <a:r>
                <a:rPr lang="tr-TR" sz="2000" dirty="0" err="1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Coda</a:t>
              </a:r>
              <a:r>
                <a:rPr lang="tr-TR" sz="2000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)</a:t>
              </a:r>
              <a:endParaRPr lang="tr-TR" sz="2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Metin Kutusu 3"/>
            <p:cNvSpPr txBox="1"/>
            <p:nvPr/>
          </p:nvSpPr>
          <p:spPr>
            <a:xfrm>
              <a:off x="899592" y="3275776"/>
              <a:ext cx="2216836" cy="441255"/>
            </a:xfrm>
            <a:prstGeom prst="rect">
              <a:avLst/>
            </a:prstGeom>
            <a:grpFill/>
            <a:ln w="6350">
              <a:solidFill>
                <a:schemeClr val="bg1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tr-TR" sz="2000" b="1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Seslemin İç Yapısı</a:t>
              </a:r>
              <a:endParaRPr lang="tr-TR" sz="28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Sağ Ok 8"/>
            <p:cNvSpPr/>
            <p:nvPr/>
          </p:nvSpPr>
          <p:spPr>
            <a:xfrm>
              <a:off x="3282571" y="3362022"/>
              <a:ext cx="422275" cy="268763"/>
            </a:xfrm>
            <a:prstGeom prst="rightArrow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tr-TR" sz="4400">
                <a:latin typeface="Book Antiqua" panose="02040602050305030304" pitchFamily="18" charset="0"/>
              </a:endParaRPr>
            </a:p>
          </p:txBody>
        </p:sp>
      </p:grpSp>
      <p:sp>
        <p:nvSpPr>
          <p:cNvPr id="10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1231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ChangeArrowheads="1"/>
          </p:cNvSpPr>
          <p:nvPr/>
        </p:nvSpPr>
        <p:spPr bwMode="auto">
          <a:xfrm>
            <a:off x="395537" y="1484784"/>
            <a:ext cx="8319868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 algn="just"/>
            <a:r>
              <a:rPr lang="tr-TR" sz="2400" b="1" dirty="0" smtClean="0">
                <a:latin typeface="Book Antiqua" panose="02040602050305030304" pitchFamily="18" charset="0"/>
              </a:rPr>
              <a:t>ÇEKİRDEK</a:t>
            </a:r>
            <a:r>
              <a:rPr lang="tr-TR" sz="2400" dirty="0" smtClean="0">
                <a:latin typeface="Book Antiqua" panose="02040602050305030304" pitchFamily="18" charset="0"/>
              </a:rPr>
              <a:t>; </a:t>
            </a:r>
          </a:p>
          <a:p>
            <a:pPr lvl="0" algn="just"/>
            <a:endParaRPr lang="tr-TR" sz="2000" dirty="0">
              <a:latin typeface="Book Antiqua" panose="02040602050305030304" pitchFamily="18" charset="0"/>
            </a:endParaRPr>
          </a:p>
          <a:p>
            <a:pPr lvl="0" algn="just"/>
            <a:r>
              <a:rPr lang="tr-TR" sz="2000" dirty="0" smtClean="0">
                <a:latin typeface="Book Antiqua" panose="02040602050305030304" pitchFamily="18" charset="0"/>
              </a:rPr>
              <a:t>seslemdeki </a:t>
            </a:r>
            <a:r>
              <a:rPr lang="tr-TR" sz="2000" dirty="0">
                <a:latin typeface="Book Antiqua" panose="02040602050305030304" pitchFamily="18" charset="0"/>
              </a:rPr>
              <a:t>en temel birimdir ve her seslemde mutlaka bir çekirdek olmak zorundadır. </a:t>
            </a:r>
            <a:r>
              <a:rPr lang="tr-TR" sz="2000" b="1" i="1" dirty="0">
                <a:latin typeface="Book Antiqua" panose="02040602050305030304" pitchFamily="18" charset="0"/>
              </a:rPr>
              <a:t>Çekirdek</a:t>
            </a:r>
            <a:r>
              <a:rPr lang="tr-TR" sz="2000" dirty="0">
                <a:latin typeface="Book Antiqua" panose="02040602050305030304" pitchFamily="18" charset="0"/>
              </a:rPr>
              <a:t> yapılar genellikle ünlülerden oluşur, ancak kimi dillerde ünsüzler de çekirdek olabilmektedir.</a:t>
            </a:r>
          </a:p>
          <a:p>
            <a:pPr algn="just"/>
            <a:r>
              <a:rPr lang="tr-TR" sz="2000" b="1" i="1" dirty="0">
                <a:latin typeface="Book Antiqua" panose="02040602050305030304" pitchFamily="18" charset="0"/>
              </a:rPr>
              <a:t> </a:t>
            </a:r>
            <a:endParaRPr lang="tr-TR" sz="2000" b="1" i="1" dirty="0" smtClean="0">
              <a:latin typeface="Book Antiqua" panose="02040602050305030304" pitchFamily="18" charset="0"/>
            </a:endParaRPr>
          </a:p>
          <a:p>
            <a:pPr algn="just"/>
            <a:endParaRPr lang="tr-TR" sz="2000" b="1" i="1" dirty="0">
              <a:latin typeface="Book Antiqua" panose="02040602050305030304" pitchFamily="18" charset="0"/>
            </a:endParaRPr>
          </a:p>
          <a:p>
            <a:pPr algn="just"/>
            <a:endParaRPr lang="tr-TR" sz="2000" b="1" i="1" dirty="0" smtClean="0">
              <a:latin typeface="Book Antiqua" panose="02040602050305030304" pitchFamily="18" charset="0"/>
            </a:endParaRPr>
          </a:p>
          <a:p>
            <a:pPr lvl="0" algn="just"/>
            <a:r>
              <a:rPr lang="tr-TR" sz="2400" b="1" dirty="0" smtClean="0">
                <a:latin typeface="Book Antiqua" panose="02040602050305030304" pitchFamily="18" charset="0"/>
              </a:rPr>
              <a:t>ÖNSES</a:t>
            </a:r>
            <a:r>
              <a:rPr lang="tr-TR" sz="2400" dirty="0" smtClean="0">
                <a:latin typeface="Book Antiqua" panose="02040602050305030304" pitchFamily="18" charset="0"/>
              </a:rPr>
              <a:t> ve </a:t>
            </a:r>
            <a:r>
              <a:rPr lang="tr-TR" sz="2400" b="1" dirty="0" smtClean="0">
                <a:latin typeface="Book Antiqua" panose="02040602050305030304" pitchFamily="18" charset="0"/>
              </a:rPr>
              <a:t>SONSES</a:t>
            </a:r>
            <a:r>
              <a:rPr lang="tr-TR" sz="2400" dirty="0" smtClean="0">
                <a:latin typeface="Book Antiqua" panose="02040602050305030304" pitchFamily="18" charset="0"/>
              </a:rPr>
              <a:t>; </a:t>
            </a:r>
          </a:p>
          <a:p>
            <a:pPr lvl="0" algn="just"/>
            <a:endParaRPr lang="tr-TR" sz="2000" dirty="0">
              <a:latin typeface="Book Antiqua" panose="02040602050305030304" pitchFamily="18" charset="0"/>
            </a:endParaRPr>
          </a:p>
          <a:p>
            <a:pPr lvl="0" algn="just"/>
            <a:r>
              <a:rPr lang="tr-TR" sz="2000" dirty="0" smtClean="0">
                <a:latin typeface="Book Antiqua" panose="02040602050305030304" pitchFamily="18" charset="0"/>
              </a:rPr>
              <a:t>çekirdek </a:t>
            </a:r>
            <a:r>
              <a:rPr lang="tr-TR" sz="2000" dirty="0">
                <a:latin typeface="Book Antiqua" panose="02040602050305030304" pitchFamily="18" charset="0"/>
              </a:rPr>
              <a:t>yapıdan farklı olarak zorunlu olmayan seslem birimleridir. </a:t>
            </a:r>
            <a:r>
              <a:rPr lang="tr-TR" sz="2000" b="1" i="1" dirty="0">
                <a:latin typeface="Book Antiqua" panose="02040602050305030304" pitchFamily="18" charset="0"/>
              </a:rPr>
              <a:t>Önses</a:t>
            </a:r>
            <a:r>
              <a:rPr lang="tr-TR" sz="2000" dirty="0">
                <a:latin typeface="Book Antiqua" panose="02040602050305030304" pitchFamily="18" charset="0"/>
              </a:rPr>
              <a:t>, çekirdekten önce gelen bir ya da daha fazla ünsüzden oluşur. </a:t>
            </a:r>
            <a:r>
              <a:rPr lang="tr-TR" sz="2000" i="1" dirty="0">
                <a:latin typeface="Book Antiqua" panose="02040602050305030304" pitchFamily="18" charset="0"/>
              </a:rPr>
              <a:t>Sonses</a:t>
            </a:r>
            <a:r>
              <a:rPr lang="tr-TR" sz="2000" dirty="0">
                <a:latin typeface="Book Antiqua" panose="02040602050305030304" pitchFamily="18" charset="0"/>
              </a:rPr>
              <a:t> ise, çekirdek sonra bir ya da daha fazla ünsüzden oluşmaktadır.</a:t>
            </a:r>
          </a:p>
          <a:p>
            <a:pPr algn="just"/>
            <a:endParaRPr lang="tr-TR" sz="2400" dirty="0">
              <a:latin typeface="Book Antiqua" panose="02040602050305030304" pitchFamily="18" charset="0"/>
            </a:endParaRPr>
          </a:p>
        </p:txBody>
      </p:sp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Seslem ve Yapısı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Syllable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Structure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5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98491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484784"/>
            <a:ext cx="8319868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 algn="just"/>
            <a:r>
              <a:rPr lang="tr-TR" sz="2600" b="1" dirty="0" smtClean="0">
                <a:latin typeface="Book Antiqua" panose="02040602050305030304" pitchFamily="18" charset="0"/>
              </a:rPr>
              <a:t>Ünlüler</a:t>
            </a:r>
            <a:r>
              <a:rPr lang="tr-TR" sz="2600" dirty="0" smtClean="0">
                <a:latin typeface="Book Antiqua" panose="02040602050305030304" pitchFamily="18" charset="0"/>
              </a:rPr>
              <a:t> </a:t>
            </a:r>
            <a:r>
              <a:rPr lang="tr-TR" sz="2600" dirty="0">
                <a:latin typeface="Book Antiqua" panose="02040602050305030304" pitchFamily="18" charset="0"/>
              </a:rPr>
              <a:t>(ü) tek başlarına seslem oluşturabilen </a:t>
            </a:r>
            <a:r>
              <a:rPr lang="tr-TR" sz="2600" dirty="0" smtClean="0">
                <a:latin typeface="Book Antiqua" panose="02040602050305030304" pitchFamily="18" charset="0"/>
              </a:rPr>
              <a:t>seslerdir</a:t>
            </a:r>
            <a:r>
              <a:rPr lang="tr-TR" sz="2600" dirty="0">
                <a:latin typeface="Book Antiqua" panose="02040602050305030304" pitchFamily="18" charset="0"/>
              </a:rPr>
              <a:t>;</a:t>
            </a:r>
            <a:endParaRPr lang="tr-TR" sz="2600" dirty="0" smtClean="0">
              <a:latin typeface="Book Antiqua" panose="02040602050305030304" pitchFamily="18" charset="0"/>
            </a:endParaRPr>
          </a:p>
          <a:p>
            <a:pPr lvl="0" algn="just"/>
            <a:endParaRPr lang="tr-TR" sz="2600" dirty="0" smtClean="0">
              <a:latin typeface="Book Antiqua" panose="02040602050305030304" pitchFamily="18" charset="0"/>
            </a:endParaRPr>
          </a:p>
          <a:p>
            <a:pPr lvl="0" algn="just"/>
            <a:endParaRPr lang="tr-TR" sz="2600" dirty="0" smtClean="0">
              <a:latin typeface="Book Antiqua" panose="02040602050305030304" pitchFamily="18" charset="0"/>
            </a:endParaRPr>
          </a:p>
          <a:p>
            <a:pPr lvl="0" algn="just"/>
            <a:r>
              <a:rPr lang="tr-TR" sz="2600" b="1" dirty="0" smtClean="0">
                <a:latin typeface="Book Antiqua" panose="02040602050305030304" pitchFamily="18" charset="0"/>
              </a:rPr>
              <a:t>Ünsüzler</a:t>
            </a:r>
            <a:r>
              <a:rPr lang="tr-TR" sz="2600" dirty="0" smtClean="0">
                <a:latin typeface="Book Antiqua" panose="02040602050305030304" pitchFamily="18" charset="0"/>
              </a:rPr>
              <a:t> </a:t>
            </a:r>
            <a:r>
              <a:rPr lang="tr-TR" sz="2600" dirty="0">
                <a:latin typeface="Book Antiqua" panose="02040602050305030304" pitchFamily="18" charset="0"/>
              </a:rPr>
              <a:t>(z) ise mutlaka bir ünlüyle birlikte seslem oluşturabilmektedir. </a:t>
            </a:r>
            <a:endParaRPr lang="tr-TR" sz="2600" dirty="0" smtClean="0">
              <a:latin typeface="Book Antiqua" panose="02040602050305030304" pitchFamily="18" charset="0"/>
            </a:endParaRPr>
          </a:p>
          <a:p>
            <a:pPr lvl="0" algn="just"/>
            <a:endParaRPr lang="tr-TR" sz="2600" dirty="0" smtClean="0">
              <a:latin typeface="Book Antiqua" panose="02040602050305030304" pitchFamily="18" charset="0"/>
            </a:endParaRPr>
          </a:p>
          <a:p>
            <a:pPr lvl="0" algn="just"/>
            <a:endParaRPr lang="tr-TR" sz="2600" dirty="0" smtClean="0">
              <a:latin typeface="Book Antiqua" panose="02040602050305030304" pitchFamily="18" charset="0"/>
            </a:endParaRPr>
          </a:p>
          <a:p>
            <a:pPr lvl="0" algn="just"/>
            <a:endParaRPr lang="tr-TR" sz="2600" dirty="0">
              <a:latin typeface="Book Antiqua" panose="02040602050305030304" pitchFamily="18" charset="0"/>
            </a:endParaRPr>
          </a:p>
          <a:p>
            <a:pPr lvl="0" algn="just"/>
            <a:endParaRPr lang="tr-TR" sz="2600" i="1" dirty="0" smtClean="0">
              <a:latin typeface="Book Antiqua" panose="02040602050305030304" pitchFamily="18" charset="0"/>
            </a:endParaRPr>
          </a:p>
          <a:p>
            <a:pPr lvl="0" algn="just"/>
            <a:r>
              <a:rPr lang="tr-TR" sz="2600" i="1" dirty="0" smtClean="0">
                <a:latin typeface="Book Antiqua" panose="02040602050305030304" pitchFamily="18" charset="0"/>
              </a:rPr>
              <a:t>Türkçenin </a:t>
            </a:r>
            <a:r>
              <a:rPr lang="tr-TR" sz="2600" i="1" dirty="0">
                <a:latin typeface="Book Antiqua" panose="02040602050305030304" pitchFamily="18" charset="0"/>
              </a:rPr>
              <a:t>seslem yapısı da, bu ilkeler çerçevesinde oluşmuştur. </a:t>
            </a:r>
            <a:endParaRPr lang="tr-TR" sz="2600" dirty="0">
              <a:latin typeface="Book Antiqua" panose="02040602050305030304" pitchFamily="18" charset="0"/>
            </a:endParaRPr>
          </a:p>
        </p:txBody>
      </p:sp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Seslem ve Yapısı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Syllable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Structure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2" name="Sağ Ayraç 1"/>
          <p:cNvSpPr/>
          <p:nvPr/>
        </p:nvSpPr>
        <p:spPr>
          <a:xfrm rot="5400000">
            <a:off x="3923928" y="2492896"/>
            <a:ext cx="504056" cy="3672408"/>
          </a:xfrm>
          <a:prstGeom prst="rightBrac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10499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Seslem ve Yapısı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Syllable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Structure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5" name="Metin Kutusu 8"/>
          <p:cNvSpPr txBox="1"/>
          <p:nvPr/>
        </p:nvSpPr>
        <p:spPr>
          <a:xfrm>
            <a:off x="3137234" y="1412776"/>
            <a:ext cx="5971270" cy="3356389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1190625" algn="l"/>
              </a:tabLst>
            </a:pPr>
            <a:r>
              <a:rPr lang="tr-TR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V: 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Ünlü (</a:t>
            </a:r>
            <a:r>
              <a:rPr lang="tr-TR" i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tr-TR" sz="16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1190625" algn="l"/>
              </a:tabLst>
            </a:pPr>
            <a:endParaRPr lang="tr-TR" b="1" dirty="0" smtClean="0">
              <a:effectLst/>
              <a:latin typeface="Book Antiqua" panose="0204060205030503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1190625" algn="l"/>
              </a:tabLst>
            </a:pPr>
            <a:r>
              <a:rPr lang="tr-TR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VC: 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Ünlü + Ünsüz (</a:t>
            </a:r>
            <a:r>
              <a:rPr lang="tr-TR" i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tr-TR" sz="16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1190625" algn="l"/>
              </a:tabLst>
            </a:pPr>
            <a:endParaRPr lang="tr-TR" b="1" dirty="0" smtClean="0">
              <a:effectLst/>
              <a:latin typeface="Book Antiqua" panose="0204060205030503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1190625" algn="l"/>
              </a:tabLst>
            </a:pPr>
            <a:r>
              <a:rPr lang="tr-TR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CV: 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Ünsüz + Ünlü (</a:t>
            </a:r>
            <a:r>
              <a:rPr lang="tr-TR" i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bu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tr-TR" sz="16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1190625" algn="l"/>
              </a:tabLst>
            </a:pPr>
            <a:endParaRPr lang="tr-TR" b="1" dirty="0" smtClean="0">
              <a:effectLst/>
              <a:latin typeface="Book Antiqua" panose="0204060205030503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1190625" algn="l"/>
              </a:tabLst>
            </a:pPr>
            <a:r>
              <a:rPr lang="tr-TR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CVC: 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Ünsüz + Ünlü + Ünsüz (</a:t>
            </a:r>
            <a:r>
              <a:rPr lang="tr-TR" i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kat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tr-TR" sz="16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1190625" algn="l"/>
              </a:tabLst>
            </a:pPr>
            <a:endParaRPr lang="tr-TR" b="1" dirty="0" smtClean="0">
              <a:effectLst/>
              <a:latin typeface="Book Antiqua" panose="0204060205030503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1190625" algn="l"/>
              </a:tabLst>
            </a:pPr>
            <a:r>
              <a:rPr lang="tr-TR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VCC: 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Ünlü + Ünsüz + Ünsüz (</a:t>
            </a:r>
            <a:r>
              <a:rPr lang="tr-TR" i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ilk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1190625" algn="l"/>
              </a:tabLst>
            </a:pPr>
            <a:endParaRPr lang="tr-TR" sz="2400" b="1" dirty="0">
              <a:latin typeface="Book Antiqua" panose="0204060205030503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1190625" algn="l"/>
              </a:tabLst>
            </a:pPr>
            <a:r>
              <a:rPr lang="tr-TR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CVCC: 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Ünsüz + Ünlü + Ünsüz + Ünsüz (</a:t>
            </a:r>
            <a:r>
              <a:rPr lang="tr-TR" i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dört</a:t>
            </a:r>
            <a:r>
              <a:rPr lang="tr-T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tr-TR" sz="16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sz="16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7" name="Metin Kutusu 9"/>
          <p:cNvSpPr txBox="1"/>
          <p:nvPr/>
        </p:nvSpPr>
        <p:spPr>
          <a:xfrm>
            <a:off x="251520" y="2756176"/>
            <a:ext cx="2411213" cy="827454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000" b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Türkçedeki Seslem Türleri</a:t>
            </a:r>
            <a:endParaRPr lang="tr-TR" sz="28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Sağ Ok 7"/>
          <p:cNvSpPr/>
          <p:nvPr/>
        </p:nvSpPr>
        <p:spPr>
          <a:xfrm>
            <a:off x="2915816" y="2991325"/>
            <a:ext cx="638299" cy="35715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 sz="3200">
              <a:latin typeface="Book Antiqua" panose="02040602050305030304" pitchFamily="18" charset="0"/>
            </a:endParaRPr>
          </a:p>
        </p:txBody>
      </p:sp>
      <p:sp>
        <p:nvSpPr>
          <p:cNvPr id="9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25449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err="1" smtClean="0">
                <a:latin typeface="Gill Sans MT" panose="020B0502020104020203" pitchFamily="34" charset="0"/>
              </a:rPr>
              <a:t>Büyükçül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 Önses İlkesi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Maximal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Onset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Principle</a:t>
            </a:r>
            <a:r>
              <a:rPr lang="tr-TR" altLang="tr-TR" sz="2800" b="1" dirty="0">
                <a:latin typeface="Gill Sans MT" panose="020B0502020104020203" pitchFamily="34" charset="0"/>
              </a:rPr>
              <a:t>)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484784"/>
            <a:ext cx="8319868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dirty="0">
                <a:latin typeface="Book Antiqua" panose="02040602050305030304" pitchFamily="18" charset="0"/>
              </a:rPr>
              <a:t>İki ünlü arasına gelen bir ünsüz, sonses konumunda değil, önses konumunda </a:t>
            </a:r>
            <a:r>
              <a:rPr lang="tr-TR" dirty="0" err="1">
                <a:latin typeface="Book Antiqua" panose="02040602050305030304" pitchFamily="18" charset="0"/>
              </a:rPr>
              <a:t>seslemleştirilmiş</a:t>
            </a:r>
            <a:r>
              <a:rPr lang="tr-TR" dirty="0">
                <a:latin typeface="Book Antiqua" panose="02040602050305030304" pitchFamily="18" charset="0"/>
              </a:rPr>
              <a:t> olarak kabul edilmektedir. </a:t>
            </a:r>
            <a:r>
              <a:rPr lang="tr-TR" dirty="0" smtClean="0">
                <a:latin typeface="Book Antiqua" panose="02040602050305030304" pitchFamily="18" charset="0"/>
              </a:rPr>
              <a:t>Bu </a:t>
            </a:r>
            <a:r>
              <a:rPr lang="tr-TR" dirty="0">
                <a:latin typeface="Book Antiqua" panose="02040602050305030304" pitchFamily="18" charset="0"/>
              </a:rPr>
              <a:t>durum; </a:t>
            </a:r>
            <a:r>
              <a:rPr lang="tr-TR" b="1" dirty="0" err="1">
                <a:latin typeface="Book Antiqua" panose="02040602050305030304" pitchFamily="18" charset="0"/>
              </a:rPr>
              <a:t>Büyükçül</a:t>
            </a:r>
            <a:r>
              <a:rPr lang="tr-TR" b="1" dirty="0">
                <a:latin typeface="Book Antiqua" panose="02040602050305030304" pitchFamily="18" charset="0"/>
              </a:rPr>
              <a:t> Önses İlkesi (</a:t>
            </a:r>
            <a:r>
              <a:rPr lang="tr-TR" b="1" dirty="0" err="1">
                <a:latin typeface="Book Antiqua" panose="02040602050305030304" pitchFamily="18" charset="0"/>
              </a:rPr>
              <a:t>Maximal</a:t>
            </a:r>
            <a:r>
              <a:rPr lang="tr-TR" b="1" dirty="0">
                <a:latin typeface="Book Antiqua" panose="02040602050305030304" pitchFamily="18" charset="0"/>
              </a:rPr>
              <a:t> </a:t>
            </a:r>
            <a:r>
              <a:rPr lang="tr-TR" b="1" dirty="0" err="1">
                <a:latin typeface="Book Antiqua" panose="02040602050305030304" pitchFamily="18" charset="0"/>
              </a:rPr>
              <a:t>Onset</a:t>
            </a:r>
            <a:r>
              <a:rPr lang="tr-TR" b="1" dirty="0">
                <a:latin typeface="Book Antiqua" panose="02040602050305030304" pitchFamily="18" charset="0"/>
              </a:rPr>
              <a:t> </a:t>
            </a:r>
            <a:r>
              <a:rPr lang="tr-TR" b="1" dirty="0" err="1">
                <a:latin typeface="Book Antiqua" panose="02040602050305030304" pitchFamily="18" charset="0"/>
              </a:rPr>
              <a:t>Principle</a:t>
            </a:r>
            <a:r>
              <a:rPr lang="tr-TR" b="1" dirty="0">
                <a:latin typeface="Book Antiqua" panose="02040602050305030304" pitchFamily="18" charset="0"/>
              </a:rPr>
              <a:t>) </a:t>
            </a:r>
            <a:r>
              <a:rPr lang="tr-TR" dirty="0">
                <a:latin typeface="Book Antiqua" panose="02040602050305030304" pitchFamily="18" charset="0"/>
              </a:rPr>
              <a:t>biçiminde tanımlanmaktadır. </a:t>
            </a:r>
            <a:endParaRPr lang="tr-TR" dirty="0" smtClean="0">
              <a:latin typeface="Book Antiqua" panose="02040602050305030304" pitchFamily="18" charset="0"/>
            </a:endParaRPr>
          </a:p>
          <a:p>
            <a:pPr algn="just"/>
            <a:endParaRPr lang="tr-TR" dirty="0" smtClean="0">
              <a:latin typeface="Book Antiqua" panose="02040602050305030304" pitchFamily="18" charset="0"/>
            </a:endParaRPr>
          </a:p>
          <a:p>
            <a:pPr algn="just"/>
            <a:endParaRPr lang="tr-TR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dirty="0" smtClean="0">
                <a:latin typeface="Book Antiqua" panose="02040602050305030304" pitchFamily="18" charset="0"/>
              </a:rPr>
              <a:t>Bu </a:t>
            </a:r>
            <a:r>
              <a:rPr lang="tr-TR" dirty="0">
                <a:latin typeface="Book Antiqua" panose="02040602050305030304" pitchFamily="18" charset="0"/>
              </a:rPr>
              <a:t>ilkeye göre, çekirdek yapı belirlendikten sonra, öncelikli olarak önses konumuna, o dilin izin verdiği ölçüde ünsüz yerleştirilmesini ve geri kalan ünsüzlerin de sonses konumuna yerleştirilmesini öngörmektedir. </a:t>
            </a:r>
          </a:p>
          <a:p>
            <a:pPr algn="just"/>
            <a:endParaRPr lang="tr-TR" sz="3200" dirty="0">
              <a:latin typeface="Book Antiqua" panose="02040602050305030304" pitchFamily="18" charset="0"/>
            </a:endParaRPr>
          </a:p>
        </p:txBody>
      </p:sp>
      <p:pic>
        <p:nvPicPr>
          <p:cNvPr id="5" name="Resim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6254" y="3861048"/>
            <a:ext cx="2344887" cy="2280886"/>
          </a:xfrm>
          <a:prstGeom prst="rect">
            <a:avLst/>
          </a:prstGeom>
        </p:spPr>
      </p:pic>
      <p:sp>
        <p:nvSpPr>
          <p:cNvPr id="8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61508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Evrensel İşleyiş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484784"/>
            <a:ext cx="8319868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2000" dirty="0">
                <a:latin typeface="Book Antiqua" panose="02040602050305030304" pitchFamily="18" charset="0"/>
              </a:rPr>
              <a:t>Ünlülerin ünsüzlerin yönetmesi ilkesi çerçevesinde, diller arasında her ne kadar pek çok farklılık gözlemlenmiş olsa da, temelde seslem yapısı oluşturulurken </a:t>
            </a:r>
            <a:r>
              <a:rPr lang="tr-TR" sz="2000" b="1" dirty="0">
                <a:latin typeface="Book Antiqua" panose="02040602050305030304" pitchFamily="18" charset="0"/>
              </a:rPr>
              <a:t>bir ünsüz genellikle sonses konumu yerine</a:t>
            </a:r>
            <a:r>
              <a:rPr lang="tr-TR" sz="2000" dirty="0">
                <a:latin typeface="Book Antiqua" panose="02040602050305030304" pitchFamily="18" charset="0"/>
              </a:rPr>
              <a:t>; -gırtlak çarpmasının da etkisiyle- </a:t>
            </a:r>
            <a:r>
              <a:rPr lang="tr-TR" sz="2000" b="1" dirty="0">
                <a:latin typeface="Book Antiqua" panose="02040602050305030304" pitchFamily="18" charset="0"/>
              </a:rPr>
              <a:t>önses konumunda bulunmaktadır</a:t>
            </a:r>
            <a:r>
              <a:rPr lang="tr-TR" sz="2000" dirty="0">
                <a:latin typeface="Book Antiqua" panose="02040602050305030304" pitchFamily="18" charset="0"/>
              </a:rPr>
              <a:t>. </a:t>
            </a:r>
            <a:endParaRPr lang="tr-TR" sz="2000" dirty="0" smtClean="0">
              <a:latin typeface="Book Antiqua" panose="02040602050305030304" pitchFamily="18" charset="0"/>
            </a:endParaRPr>
          </a:p>
          <a:p>
            <a:pPr algn="just"/>
            <a:endParaRPr lang="tr-TR" sz="2000" dirty="0" smtClean="0">
              <a:latin typeface="Book Antiqua" panose="02040602050305030304" pitchFamily="18" charset="0"/>
            </a:endParaRPr>
          </a:p>
          <a:p>
            <a:pPr algn="just"/>
            <a:endParaRPr lang="tr-TR" sz="2000" dirty="0">
              <a:latin typeface="Book Antiqua" panose="02040602050305030304" pitchFamily="18" charset="0"/>
            </a:endParaRPr>
          </a:p>
          <a:p>
            <a:pPr algn="just"/>
            <a:r>
              <a:rPr lang="tr-TR" sz="2000" dirty="0" smtClean="0">
                <a:latin typeface="Book Antiqua" panose="02040602050305030304" pitchFamily="18" charset="0"/>
              </a:rPr>
              <a:t>Bu </a:t>
            </a:r>
            <a:r>
              <a:rPr lang="tr-TR" sz="2000" dirty="0">
                <a:latin typeface="Book Antiqua" panose="02040602050305030304" pitchFamily="18" charset="0"/>
              </a:rPr>
              <a:t>durum, seslem yapısına ilişkin </a:t>
            </a:r>
            <a:r>
              <a:rPr lang="tr-TR" sz="2000" b="1" dirty="0">
                <a:latin typeface="Book Antiqua" panose="02040602050305030304" pitchFamily="18" charset="0"/>
              </a:rPr>
              <a:t>evrensel bir ilke özelliği </a:t>
            </a:r>
            <a:r>
              <a:rPr lang="tr-TR" sz="2000" dirty="0">
                <a:latin typeface="Book Antiqua" panose="02040602050305030304" pitchFamily="18" charset="0"/>
              </a:rPr>
              <a:t>göstermektedir. </a:t>
            </a:r>
            <a:r>
              <a:rPr lang="tr-TR" sz="2000" dirty="0" smtClean="0">
                <a:latin typeface="Book Antiqua" panose="02040602050305030304" pitchFamily="18" charset="0"/>
              </a:rPr>
              <a:t>Buna göre, ünsüzlerin </a:t>
            </a:r>
            <a:r>
              <a:rPr lang="tr-TR" sz="2000" dirty="0">
                <a:latin typeface="Book Antiqua" panose="02040602050305030304" pitchFamily="18" charset="0"/>
              </a:rPr>
              <a:t>seslemdeki konumlanışları kurallara dayalı olarak </a:t>
            </a:r>
            <a:r>
              <a:rPr lang="tr-TR" sz="2000" dirty="0" err="1">
                <a:latin typeface="Book Antiqua" panose="02040602050305030304" pitchFamily="18" charset="0"/>
              </a:rPr>
              <a:t>işlemlenirken</a:t>
            </a:r>
            <a:r>
              <a:rPr lang="tr-TR" sz="2000" dirty="0">
                <a:latin typeface="Book Antiqua" panose="02040602050305030304" pitchFamily="18" charset="0"/>
              </a:rPr>
              <a:t>; ünlülerin seslemdeki konumlanışı daha kurallı bir diziliş içermektedir. </a:t>
            </a:r>
            <a:endParaRPr lang="tr-TR" sz="2000" dirty="0" smtClean="0">
              <a:latin typeface="Book Antiqua" panose="02040602050305030304" pitchFamily="18" charset="0"/>
            </a:endParaRPr>
          </a:p>
          <a:p>
            <a:pPr algn="just"/>
            <a:endParaRPr lang="tr-TR" dirty="0" smtClean="0">
              <a:latin typeface="Book Antiqua" panose="02040602050305030304" pitchFamily="18" charset="0"/>
            </a:endParaRP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  <a:p>
            <a:pPr algn="ctr"/>
            <a:r>
              <a:rPr lang="tr-TR" sz="3200" b="1" dirty="0" smtClean="0">
                <a:latin typeface="Book Antiqua" panose="02040602050305030304" pitchFamily="18" charset="0"/>
              </a:rPr>
              <a:t>VCV    &gt;         V.CV        *VC.V          </a:t>
            </a:r>
            <a:endParaRPr lang="tr-TR" dirty="0">
              <a:latin typeface="Book Antiqua" panose="02040602050305030304" pitchFamily="18" charset="0"/>
            </a:endParaRPr>
          </a:p>
          <a:p>
            <a:pPr algn="just"/>
            <a:endParaRPr lang="tr-TR" sz="3200" dirty="0">
              <a:latin typeface="Book Antiqua" panose="02040602050305030304" pitchFamily="18" charset="0"/>
            </a:endParaRPr>
          </a:p>
        </p:txBody>
      </p:sp>
      <p:sp>
        <p:nvSpPr>
          <p:cNvPr id="5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88425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Tipolojik Örüntüler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484784"/>
            <a:ext cx="8319868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2400" dirty="0">
                <a:latin typeface="Book Antiqua" panose="02040602050305030304" pitchFamily="18" charset="0"/>
              </a:rPr>
              <a:t>Her dilde </a:t>
            </a:r>
            <a:r>
              <a:rPr lang="tr-TR" sz="2400" b="1" dirty="0">
                <a:latin typeface="Book Antiqua" panose="02040602050305030304" pitchFamily="18" charset="0"/>
              </a:rPr>
              <a:t>önseste ve sonseste bulunan ünsüz sayısı </a:t>
            </a:r>
            <a:r>
              <a:rPr lang="tr-TR" sz="2400" dirty="0">
                <a:latin typeface="Book Antiqua" panose="02040602050305030304" pitchFamily="18" charset="0"/>
              </a:rPr>
              <a:t>dilden dile değişim göstermektedir. Buna göre her dilin kendi içinde farklı kısıtlamaları bulunmaktadır. </a:t>
            </a:r>
            <a:endParaRPr lang="tr-TR" sz="2400" dirty="0" smtClean="0">
              <a:latin typeface="Book Antiqua" panose="02040602050305030304" pitchFamily="18" charset="0"/>
            </a:endParaRPr>
          </a:p>
          <a:p>
            <a:pPr algn="just"/>
            <a:endParaRPr lang="tr-TR" sz="2400" dirty="0" smtClean="0">
              <a:latin typeface="Book Antiqua" panose="02040602050305030304" pitchFamily="18" charset="0"/>
            </a:endParaRPr>
          </a:p>
          <a:p>
            <a:pPr algn="just"/>
            <a:endParaRPr lang="tr-TR" sz="2400" dirty="0" smtClean="0">
              <a:latin typeface="Book Antiqua" panose="02040602050305030304" pitchFamily="18" charset="0"/>
            </a:endParaRPr>
          </a:p>
          <a:p>
            <a:pPr algn="just"/>
            <a:endParaRPr lang="tr-TR" sz="2400" dirty="0">
              <a:latin typeface="Book Antiqua" panose="02040602050305030304" pitchFamily="18" charset="0"/>
            </a:endParaRP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Örneğin </a:t>
            </a:r>
            <a:r>
              <a:rPr lang="tr-TR" sz="2400" b="1" dirty="0">
                <a:latin typeface="Book Antiqua" panose="02040602050305030304" pitchFamily="18" charset="0"/>
              </a:rPr>
              <a:t>Türkçede</a:t>
            </a:r>
            <a:r>
              <a:rPr lang="tr-TR" sz="2400" dirty="0">
                <a:latin typeface="Book Antiqua" panose="02040602050305030304" pitchFamily="18" charset="0"/>
              </a:rPr>
              <a:t> önseste birden fazla ünsüzün </a:t>
            </a:r>
            <a:r>
              <a:rPr lang="tr-TR" sz="2400" dirty="0" smtClean="0">
                <a:latin typeface="Book Antiqua" panose="02040602050305030304" pitchFamily="18" charset="0"/>
              </a:rPr>
              <a:t>bir arada </a:t>
            </a:r>
            <a:r>
              <a:rPr lang="tr-TR" sz="2400" dirty="0">
                <a:latin typeface="Book Antiqua" panose="02040602050305030304" pitchFamily="18" charset="0"/>
              </a:rPr>
              <a:t>bulunabilmesi, yani </a:t>
            </a:r>
            <a:r>
              <a:rPr lang="tr-TR" sz="2400" b="1" dirty="0">
                <a:latin typeface="Book Antiqua" panose="02040602050305030304" pitchFamily="18" charset="0"/>
              </a:rPr>
              <a:t>ünsüz yığılması </a:t>
            </a:r>
            <a:r>
              <a:rPr lang="tr-TR" sz="2400" dirty="0">
                <a:latin typeface="Book Antiqua" panose="02040602050305030304" pitchFamily="18" charset="0"/>
              </a:rPr>
              <a:t>söz konusu değildir; ancak </a:t>
            </a:r>
            <a:r>
              <a:rPr lang="tr-TR" sz="2400" b="1" dirty="0">
                <a:latin typeface="Book Antiqua" panose="02040602050305030304" pitchFamily="18" charset="0"/>
              </a:rPr>
              <a:t>İngilizce</a:t>
            </a:r>
            <a:r>
              <a:rPr lang="tr-TR" sz="2400" dirty="0">
                <a:latin typeface="Book Antiqua" panose="02040602050305030304" pitchFamily="18" charset="0"/>
              </a:rPr>
              <a:t> önseste üç tane ünsüz </a:t>
            </a:r>
            <a:r>
              <a:rPr lang="tr-TR" sz="2400" dirty="0" smtClean="0">
                <a:latin typeface="Book Antiqua" panose="02040602050305030304" pitchFamily="18" charset="0"/>
              </a:rPr>
              <a:t>bir arada </a:t>
            </a:r>
            <a:r>
              <a:rPr lang="tr-TR" sz="2400" dirty="0">
                <a:latin typeface="Book Antiqua" panose="02040602050305030304" pitchFamily="18" charset="0"/>
              </a:rPr>
              <a:t>bulunabilmektedir. Bu özellik, seslemlerin değiştirgen özelliğidir: ‘</a:t>
            </a:r>
            <a:r>
              <a:rPr lang="tr-TR" sz="2400" i="1" dirty="0" err="1">
                <a:latin typeface="Book Antiqua" panose="02040602050305030304" pitchFamily="18" charset="0"/>
              </a:rPr>
              <a:t>scream</a:t>
            </a:r>
            <a:r>
              <a:rPr lang="tr-TR" sz="2400" dirty="0">
                <a:latin typeface="Book Antiqua" panose="02040602050305030304" pitchFamily="18" charset="0"/>
              </a:rPr>
              <a:t>’ gibi. </a:t>
            </a:r>
            <a:endParaRPr lang="tr-TR" sz="3200" dirty="0">
              <a:latin typeface="Book Antiqua" panose="02040602050305030304" pitchFamily="18" charset="0"/>
            </a:endParaRPr>
          </a:p>
        </p:txBody>
      </p:sp>
      <p:sp>
        <p:nvSpPr>
          <p:cNvPr id="5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75145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Tipolojik Örüntüler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484784"/>
            <a:ext cx="8319868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Benzer </a:t>
            </a:r>
            <a:r>
              <a:rPr lang="tr-TR" sz="2400" dirty="0">
                <a:latin typeface="Book Antiqua" panose="02040602050305030304" pitchFamily="18" charset="0"/>
              </a:rPr>
              <a:t>durum, </a:t>
            </a:r>
            <a:r>
              <a:rPr lang="tr-TR" sz="2400" b="1" dirty="0">
                <a:latin typeface="Book Antiqua" panose="02040602050305030304" pitchFamily="18" charset="0"/>
              </a:rPr>
              <a:t>sonseste bulunan ünsüz sayısına göre</a:t>
            </a:r>
            <a:r>
              <a:rPr lang="tr-TR" sz="2400" dirty="0">
                <a:latin typeface="Book Antiqua" panose="02040602050305030304" pitchFamily="18" charset="0"/>
              </a:rPr>
              <a:t> de değişim göstermektedir. </a:t>
            </a:r>
            <a:endParaRPr lang="tr-TR" sz="2400" dirty="0" smtClean="0">
              <a:latin typeface="Book Antiqua" panose="02040602050305030304" pitchFamily="18" charset="0"/>
            </a:endParaRPr>
          </a:p>
          <a:p>
            <a:pPr algn="just"/>
            <a:endParaRPr lang="tr-TR" sz="2400" dirty="0" smtClean="0">
              <a:latin typeface="Book Antiqua" panose="02040602050305030304" pitchFamily="18" charset="0"/>
            </a:endParaRPr>
          </a:p>
          <a:p>
            <a:pPr algn="just"/>
            <a:endParaRPr lang="tr-TR" sz="2400" dirty="0">
              <a:latin typeface="Book Antiqua" panose="02040602050305030304" pitchFamily="18" charset="0"/>
            </a:endParaRP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Örneğin</a:t>
            </a:r>
            <a:r>
              <a:rPr lang="tr-TR" sz="2400" dirty="0">
                <a:latin typeface="Book Antiqua" panose="02040602050305030304" pitchFamily="18" charset="0"/>
              </a:rPr>
              <a:t>, </a:t>
            </a:r>
            <a:r>
              <a:rPr lang="tr-TR" sz="2400" b="1" dirty="0">
                <a:latin typeface="Book Antiqua" panose="02040602050305030304" pitchFamily="18" charset="0"/>
              </a:rPr>
              <a:t>Türkçede</a:t>
            </a:r>
            <a:r>
              <a:rPr lang="tr-TR" sz="2400" dirty="0">
                <a:latin typeface="Book Antiqua" panose="02040602050305030304" pitchFamily="18" charset="0"/>
              </a:rPr>
              <a:t> sonseste belirli sayıda ses birleşimlerinin bulunmasına izin verilirken; </a:t>
            </a:r>
            <a:r>
              <a:rPr lang="tr-TR" sz="2400" b="1" dirty="0">
                <a:latin typeface="Book Antiqua" panose="02040602050305030304" pitchFamily="18" charset="0"/>
              </a:rPr>
              <a:t>İtalyancada</a:t>
            </a:r>
            <a:r>
              <a:rPr lang="tr-TR" sz="2400" dirty="0">
                <a:latin typeface="Book Antiqua" panose="02040602050305030304" pitchFamily="18" charset="0"/>
              </a:rPr>
              <a:t> birden fazla ünsüz sonseste yer alamamaktadır. Ancak </a:t>
            </a:r>
            <a:r>
              <a:rPr lang="tr-TR" sz="2400" b="1" dirty="0">
                <a:latin typeface="Book Antiqua" panose="02040602050305030304" pitchFamily="18" charset="0"/>
              </a:rPr>
              <a:t>İngilizcede</a:t>
            </a:r>
            <a:r>
              <a:rPr lang="tr-TR" sz="2400" dirty="0">
                <a:latin typeface="Book Antiqua" panose="02040602050305030304" pitchFamily="18" charset="0"/>
              </a:rPr>
              <a:t> dört ünsüze kadar sonseste ünsüz yer </a:t>
            </a:r>
            <a:r>
              <a:rPr lang="tr-TR" sz="2400" dirty="0" smtClean="0">
                <a:latin typeface="Book Antiqua" panose="02040602050305030304" pitchFamily="18" charset="0"/>
              </a:rPr>
              <a:t>alabilmektedir.</a:t>
            </a:r>
          </a:p>
          <a:p>
            <a:pPr algn="just"/>
            <a:endParaRPr lang="tr-TR" sz="2400" dirty="0">
              <a:latin typeface="Book Antiqua" panose="02040602050305030304" pitchFamily="18" charset="0"/>
            </a:endParaRP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[san.to</a:t>
            </a:r>
            <a:r>
              <a:rPr lang="tr-TR" sz="2400" dirty="0">
                <a:latin typeface="Book Antiqua" panose="02040602050305030304" pitchFamily="18" charset="0"/>
              </a:rPr>
              <a:t>] ‘aziz’ </a:t>
            </a:r>
            <a:r>
              <a:rPr lang="tr-TR" sz="2400" i="1" dirty="0">
                <a:latin typeface="Book Antiqua" panose="02040602050305030304" pitchFamily="18" charset="0"/>
              </a:rPr>
              <a:t>İtalyanca örneği.</a:t>
            </a:r>
            <a:endParaRPr lang="tr-TR" sz="2400" dirty="0">
              <a:latin typeface="Book Antiqua" panose="02040602050305030304" pitchFamily="18" charset="0"/>
            </a:endParaRPr>
          </a:p>
          <a:p>
            <a:pPr algn="just"/>
            <a:endParaRPr lang="tr-TR" sz="3200" dirty="0">
              <a:latin typeface="Book Antiqua" panose="02040602050305030304" pitchFamily="18" charset="0"/>
            </a:endParaRPr>
          </a:p>
        </p:txBody>
      </p:sp>
      <p:sp>
        <p:nvSpPr>
          <p:cNvPr id="5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6334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Tipolojik Örüntüler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484784"/>
            <a:ext cx="8319868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 algn="just"/>
            <a:r>
              <a:rPr lang="tr-TR" sz="2400" dirty="0">
                <a:latin typeface="Book Antiqua" panose="02040602050305030304" pitchFamily="18" charset="0"/>
              </a:rPr>
              <a:t>Her seslemin bir çekirdek yapısının olması evrensel bir ilkedir, ancak bazı durumlarda örneğin </a:t>
            </a:r>
            <a:r>
              <a:rPr lang="tr-TR" sz="2400" b="1" dirty="0" err="1">
                <a:latin typeface="Book Antiqua" panose="02040602050305030304" pitchFamily="18" charset="0"/>
              </a:rPr>
              <a:t>Senufo</a:t>
            </a:r>
            <a:r>
              <a:rPr lang="tr-TR" sz="2400" dirty="0">
                <a:latin typeface="Book Antiqua" panose="02040602050305030304" pitchFamily="18" charset="0"/>
              </a:rPr>
              <a:t> dilinde (</a:t>
            </a:r>
            <a:r>
              <a:rPr lang="tr-TR" sz="2400" i="1" dirty="0" err="1">
                <a:latin typeface="Book Antiqua" panose="02040602050305030304" pitchFamily="18" charset="0"/>
              </a:rPr>
              <a:t>Kientz</a:t>
            </a:r>
            <a:r>
              <a:rPr lang="tr-TR" sz="2400" i="1" dirty="0">
                <a:latin typeface="Book Antiqua" panose="02040602050305030304" pitchFamily="18" charset="0"/>
              </a:rPr>
              <a:t>, 1979</a:t>
            </a:r>
            <a:r>
              <a:rPr lang="tr-TR" sz="2400" dirty="0">
                <a:latin typeface="Book Antiqua" panose="02040602050305030304" pitchFamily="18" charset="0"/>
              </a:rPr>
              <a:t>) önses konumu bulunurken; sonses konumu bulunmamaktadır. </a:t>
            </a:r>
            <a:endParaRPr lang="tr-TR" sz="2400" dirty="0" smtClean="0">
              <a:latin typeface="Book Antiqua" panose="02040602050305030304" pitchFamily="18" charset="0"/>
            </a:endParaRPr>
          </a:p>
          <a:p>
            <a:pPr lvl="0" algn="just"/>
            <a:endParaRPr lang="tr-TR" sz="2400" dirty="0">
              <a:latin typeface="Book Antiqua" panose="02040602050305030304" pitchFamily="18" charset="0"/>
            </a:endParaRPr>
          </a:p>
          <a:p>
            <a:pPr lvl="0" algn="just"/>
            <a:endParaRPr lang="tr-TR" sz="2400" dirty="0" smtClean="0">
              <a:latin typeface="Book Antiqua" panose="02040602050305030304" pitchFamily="18" charset="0"/>
            </a:endParaRPr>
          </a:p>
          <a:p>
            <a:pPr lvl="0" algn="just"/>
            <a:r>
              <a:rPr lang="tr-TR" sz="2400" b="1" dirty="0" err="1" smtClean="0">
                <a:latin typeface="Book Antiqua" panose="02040602050305030304" pitchFamily="18" charset="0"/>
              </a:rPr>
              <a:t>Fijian</a:t>
            </a:r>
            <a:r>
              <a:rPr lang="tr-TR" sz="2400" b="1" dirty="0" smtClean="0">
                <a:latin typeface="Book Antiqua" panose="02040602050305030304" pitchFamily="18" charset="0"/>
              </a:rPr>
              <a:t> </a:t>
            </a:r>
            <a:r>
              <a:rPr lang="tr-TR" sz="2400" b="1" dirty="0">
                <a:latin typeface="Book Antiqua" panose="02040602050305030304" pitchFamily="18" charset="0"/>
              </a:rPr>
              <a:t>gibi dillerde</a:t>
            </a:r>
            <a:r>
              <a:rPr lang="tr-TR" sz="2400" dirty="0">
                <a:latin typeface="Book Antiqua" panose="02040602050305030304" pitchFamily="18" charset="0"/>
              </a:rPr>
              <a:t> </a:t>
            </a:r>
            <a:r>
              <a:rPr lang="tr-TR" sz="2400" b="1" dirty="0">
                <a:latin typeface="Book Antiqua" panose="02040602050305030304" pitchFamily="18" charset="0"/>
              </a:rPr>
              <a:t>de</a:t>
            </a:r>
            <a:r>
              <a:rPr lang="tr-TR" sz="2400" dirty="0">
                <a:latin typeface="Book Antiqua" panose="02040602050305030304" pitchFamily="18" charset="0"/>
              </a:rPr>
              <a:t> (</a:t>
            </a:r>
            <a:r>
              <a:rPr lang="tr-TR" sz="2400" i="1" dirty="0" err="1">
                <a:latin typeface="Book Antiqua" panose="02040602050305030304" pitchFamily="18" charset="0"/>
              </a:rPr>
              <a:t>Schütz</a:t>
            </a:r>
            <a:r>
              <a:rPr lang="tr-TR" sz="2400" i="1" dirty="0">
                <a:latin typeface="Book Antiqua" panose="02040602050305030304" pitchFamily="18" charset="0"/>
              </a:rPr>
              <a:t>, 1985; </a:t>
            </a:r>
            <a:r>
              <a:rPr lang="tr-TR" sz="2400" i="1" dirty="0" err="1">
                <a:latin typeface="Book Antiqua" panose="02040602050305030304" pitchFamily="18" charset="0"/>
              </a:rPr>
              <a:t>Dixon</a:t>
            </a:r>
            <a:r>
              <a:rPr lang="tr-TR" sz="2400" i="1" dirty="0">
                <a:latin typeface="Book Antiqua" panose="02040602050305030304" pitchFamily="18" charset="0"/>
              </a:rPr>
              <a:t>, 1988; Hayes, 1995</a:t>
            </a:r>
            <a:r>
              <a:rPr lang="tr-TR" sz="2400" dirty="0">
                <a:latin typeface="Book Antiqua" panose="02040602050305030304" pitchFamily="18" charset="0"/>
              </a:rPr>
              <a:t>) önses konumu seçimliktir. Buna göre, sonses konumu olmayan sistemlerde önses konumu zorunlu olduğunda CV; </a:t>
            </a:r>
            <a:r>
              <a:rPr lang="tr-TR" sz="2400" dirty="0" smtClean="0">
                <a:latin typeface="Book Antiqua" panose="02040602050305030304" pitchFamily="18" charset="0"/>
              </a:rPr>
              <a:t>önses </a:t>
            </a:r>
            <a:r>
              <a:rPr lang="tr-TR" sz="2400" dirty="0">
                <a:latin typeface="Book Antiqua" panose="02040602050305030304" pitchFamily="18" charset="0"/>
              </a:rPr>
              <a:t>konumu seçimlik olduğunda ise CV ya V seslem türleri gözlemlenmektedir. </a:t>
            </a:r>
          </a:p>
        </p:txBody>
      </p:sp>
      <p:sp>
        <p:nvSpPr>
          <p:cNvPr id="5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79802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İZLENCE – 20.03.2018</a:t>
            </a:r>
            <a:endParaRPr lang="tr-TR" sz="2800" b="1" dirty="0"/>
          </a:p>
        </p:txBody>
      </p: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500034" y="1704180"/>
            <a:ext cx="7929618" cy="415498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Book Antiqua" panose="02040602050305030304" pitchFamily="18" charset="0"/>
              </a:rPr>
              <a:t>Ünsüzlerde </a:t>
            </a:r>
            <a:r>
              <a:rPr lang="tr-TR" sz="2400" smtClean="0">
                <a:latin typeface="Book Antiqua" panose="02040602050305030304" pitchFamily="18" charset="0"/>
              </a:rPr>
              <a:t>Çıkış Yeri ve </a:t>
            </a:r>
            <a:r>
              <a:rPr lang="tr-TR" sz="2400" dirty="0" smtClean="0">
                <a:latin typeface="Book Antiqua" panose="02040602050305030304" pitchFamily="18" charset="0"/>
              </a:rPr>
              <a:t>Çıkış Biçimi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tr-TR" sz="2400" dirty="0">
              <a:latin typeface="Book Antiqua" panose="02040602050305030304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Book Antiqua" panose="02040602050305030304" pitchFamily="18" charset="0"/>
              </a:rPr>
              <a:t>Seslem </a:t>
            </a:r>
            <a:r>
              <a:rPr lang="tr-TR" sz="2400" dirty="0">
                <a:latin typeface="Book Antiqua" panose="02040602050305030304" pitchFamily="18" charset="0"/>
              </a:rPr>
              <a:t>Yapısına Genel Giriş: </a:t>
            </a:r>
            <a:r>
              <a:rPr lang="tr-TR" sz="2400" i="1" dirty="0" smtClean="0">
                <a:latin typeface="Book Antiqua" panose="02040602050305030304" pitchFamily="18" charset="0"/>
              </a:rPr>
              <a:t>Seslem</a:t>
            </a:r>
            <a:r>
              <a:rPr lang="tr-TR" sz="2400" i="1" dirty="0">
                <a:latin typeface="Book Antiqua" panose="02040602050305030304" pitchFamily="18" charset="0"/>
              </a:rPr>
              <a:t>, Çekirdek, Önses, Sonses </a:t>
            </a:r>
            <a:r>
              <a:rPr lang="tr-TR" sz="2400" i="1" dirty="0" smtClean="0">
                <a:latin typeface="Book Antiqua" panose="02040602050305030304" pitchFamily="18" charset="0"/>
              </a:rPr>
              <a:t>Hiyerarşisi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tr-TR" sz="2400" i="1" dirty="0">
              <a:latin typeface="Book Antiqua" panose="02040602050305030304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tr-TR" sz="2400" dirty="0" smtClean="0">
              <a:latin typeface="Book Antiqua" panose="02040602050305030304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Book Antiqua" panose="02040602050305030304" pitchFamily="18" charset="0"/>
              </a:rPr>
              <a:t>Seslem </a:t>
            </a:r>
            <a:r>
              <a:rPr lang="tr-TR" sz="2400" dirty="0">
                <a:latin typeface="Book Antiqua" panose="02040602050305030304" pitchFamily="18" charset="0"/>
              </a:rPr>
              <a:t>Yapılarının WALS Sınıflandırması: </a:t>
            </a:r>
            <a:r>
              <a:rPr lang="tr-TR" sz="2400" i="1" dirty="0">
                <a:latin typeface="Book Antiqua" panose="02040602050305030304" pitchFamily="18" charset="0"/>
              </a:rPr>
              <a:t>Basit, Yarı karmaşık, </a:t>
            </a:r>
            <a:r>
              <a:rPr lang="tr-TR" sz="2400" i="1" dirty="0" smtClean="0">
                <a:latin typeface="Book Antiqua" panose="02040602050305030304" pitchFamily="18" charset="0"/>
              </a:rPr>
              <a:t>Karmaşık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tr-TR" sz="2400" dirty="0">
              <a:latin typeface="Book Antiqua" panose="02040602050305030304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tr-TR" sz="2400" dirty="0" smtClean="0">
              <a:latin typeface="Book Antiqua" panose="02040602050305030304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tr-TR" sz="2400" dirty="0" err="1" smtClean="0">
                <a:latin typeface="Book Antiqua" panose="02040602050305030304" pitchFamily="18" charset="0"/>
              </a:rPr>
              <a:t>Parçalarüstü</a:t>
            </a:r>
            <a:r>
              <a:rPr lang="tr-TR" sz="2400" dirty="0" smtClean="0">
                <a:latin typeface="Book Antiqua" panose="02040602050305030304" pitchFamily="18" charset="0"/>
              </a:rPr>
              <a:t> </a:t>
            </a:r>
            <a:r>
              <a:rPr lang="tr-TR" sz="2400" dirty="0">
                <a:latin typeface="Book Antiqua" panose="02040602050305030304" pitchFamily="18" charset="0"/>
              </a:rPr>
              <a:t>Sesbirimler: </a:t>
            </a:r>
            <a:r>
              <a:rPr lang="tr-TR" sz="2400" i="1" dirty="0">
                <a:latin typeface="Book Antiqua" panose="02040602050305030304" pitchFamily="18" charset="0"/>
              </a:rPr>
              <a:t>TON, VURGU, EZGİ</a:t>
            </a:r>
            <a:endParaRPr lang="tr-TR" sz="2400" dirty="0">
              <a:latin typeface="Book Antiqua" panose="02040602050305030304" pitchFamily="18" charset="0"/>
            </a:endParaRPr>
          </a:p>
        </p:txBody>
      </p:sp>
      <p:sp>
        <p:nvSpPr>
          <p:cNvPr id="8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2" y="571500"/>
            <a:ext cx="83924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>
                <a:latin typeface="Gill Sans MT" panose="020B0502020104020203" pitchFamily="34" charset="0"/>
              </a:rPr>
              <a:t>Tipolojik 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Örüntüler (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Önses ve Sonses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Sezdirimleri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grpSp>
        <p:nvGrpSpPr>
          <p:cNvPr id="15" name="Grup 14"/>
          <p:cNvGrpSpPr/>
          <p:nvPr/>
        </p:nvGrpSpPr>
        <p:grpSpPr>
          <a:xfrm>
            <a:off x="1115616" y="1844824"/>
            <a:ext cx="6552728" cy="3672408"/>
            <a:chOff x="1115616" y="2564904"/>
            <a:chExt cx="6552728" cy="3672408"/>
          </a:xfrm>
        </p:grpSpPr>
        <p:grpSp>
          <p:nvGrpSpPr>
            <p:cNvPr id="5" name="Grup 4"/>
            <p:cNvGrpSpPr/>
            <p:nvPr/>
          </p:nvGrpSpPr>
          <p:grpSpPr>
            <a:xfrm>
              <a:off x="1115616" y="2564904"/>
              <a:ext cx="6552728" cy="3024336"/>
              <a:chOff x="0" y="0"/>
              <a:chExt cx="3986645" cy="2247900"/>
            </a:xfrm>
          </p:grpSpPr>
          <p:cxnSp>
            <p:nvCxnSpPr>
              <p:cNvPr id="8" name="Düz Ok Bağlayıcısı 7"/>
              <p:cNvCxnSpPr/>
              <p:nvPr/>
            </p:nvCxnSpPr>
            <p:spPr>
              <a:xfrm>
                <a:off x="106680" y="556260"/>
                <a:ext cx="373380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Metin Kutusu 12"/>
              <p:cNvSpPr txBox="1"/>
              <p:nvPr/>
            </p:nvSpPr>
            <p:spPr>
              <a:xfrm>
                <a:off x="0" y="7620"/>
                <a:ext cx="1510145" cy="45720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r-TR" sz="2000" b="1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Daha az belirtili önsesler</a:t>
                </a:r>
                <a:endParaRPr lang="tr-TR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Metin Kutusu 13"/>
              <p:cNvSpPr txBox="1"/>
              <p:nvPr/>
            </p:nvSpPr>
            <p:spPr>
              <a:xfrm>
                <a:off x="2461260" y="0"/>
                <a:ext cx="1510145" cy="45720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r-TR" sz="2000" b="1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Daha çok belirtili önsesler</a:t>
                </a:r>
                <a:endParaRPr lang="tr-TR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1" name="Düz Ok Bağlayıcısı 10"/>
              <p:cNvCxnSpPr/>
              <p:nvPr/>
            </p:nvCxnSpPr>
            <p:spPr>
              <a:xfrm>
                <a:off x="114300" y="2247900"/>
                <a:ext cx="373380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Metin Kutusu 15"/>
              <p:cNvSpPr txBox="1"/>
              <p:nvPr/>
            </p:nvSpPr>
            <p:spPr>
              <a:xfrm>
                <a:off x="144780" y="1607820"/>
                <a:ext cx="1510145" cy="45720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r-TR" sz="2000" b="1" dirty="0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Daha az belirtili sonsesler</a:t>
                </a:r>
                <a:endParaRPr lang="tr-TR" dirty="0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Metin Kutusu 16"/>
              <p:cNvSpPr txBox="1"/>
              <p:nvPr/>
            </p:nvSpPr>
            <p:spPr>
              <a:xfrm>
                <a:off x="2476500" y="1600200"/>
                <a:ext cx="1510145" cy="45720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r-TR" sz="2000" b="1">
                    <a:effectLst/>
                    <a:latin typeface="Book Antiqua" panose="0204060205030503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Daha çok belirtili sonsesler</a:t>
                </a:r>
                <a:endParaRPr lang="tr-TR">
                  <a:effectLst/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" name="Grup 3"/>
            <p:cNvGrpSpPr/>
            <p:nvPr/>
          </p:nvGrpSpPr>
          <p:grpSpPr>
            <a:xfrm>
              <a:off x="1619673" y="3356992"/>
              <a:ext cx="5823669" cy="2880320"/>
              <a:chOff x="1619673" y="2780928"/>
              <a:chExt cx="5823669" cy="2880320"/>
            </a:xfrm>
          </p:grpSpPr>
          <p:sp>
            <p:nvSpPr>
              <p:cNvPr id="2" name="Dikdörtgen 1"/>
              <p:cNvSpPr/>
              <p:nvPr/>
            </p:nvSpPr>
            <p:spPr>
              <a:xfrm>
                <a:off x="1619673" y="2780928"/>
                <a:ext cx="5808424" cy="10700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r-TR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CV &gt;&gt; 		CCV &gt;&gt; CCCV</a:t>
                </a:r>
                <a:endParaRPr lang="tr-TR" sz="32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r-TR" sz="24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CV </a:t>
                </a:r>
                <a:r>
                  <a:rPr lang="tr-TR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&gt;&gt; 		V</a:t>
                </a:r>
                <a:endParaRPr lang="tr-TR" sz="3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Dikdörtgen 13"/>
              <p:cNvSpPr/>
              <p:nvPr/>
            </p:nvSpPr>
            <p:spPr>
              <a:xfrm>
                <a:off x="1634918" y="5199583"/>
                <a:ext cx="580842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CV &gt;&gt; 		CVC &gt;&gt; CVCC &gt;&gt; CVCCC</a:t>
                </a:r>
              </a:p>
            </p:txBody>
          </p:sp>
        </p:grpSp>
      </p:grpSp>
      <p:sp>
        <p:nvSpPr>
          <p:cNvPr id="1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88983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Tipolojik Örüntüler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484784"/>
            <a:ext cx="83198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 algn="just"/>
            <a:endParaRPr lang="tr-TR" sz="2400" dirty="0">
              <a:latin typeface="Book Antiqua" panose="02040602050305030304" pitchFamily="18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63" y="1961543"/>
            <a:ext cx="8358215" cy="2679173"/>
          </a:xfrm>
          <a:prstGeom prst="rect">
            <a:avLst/>
          </a:prstGeom>
        </p:spPr>
      </p:pic>
      <p:sp>
        <p:nvSpPr>
          <p:cNvPr id="8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34664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Tipolojik Örüntüler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484784"/>
            <a:ext cx="8319868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2400" b="1" dirty="0" smtClean="0">
                <a:latin typeface="Book Antiqua" panose="02040602050305030304" pitchFamily="18" charset="0"/>
              </a:rPr>
              <a:t>Seslem </a:t>
            </a:r>
            <a:r>
              <a:rPr lang="tr-TR" sz="2400" b="1" dirty="0">
                <a:latin typeface="Book Antiqua" panose="02040602050305030304" pitchFamily="18" charset="0"/>
              </a:rPr>
              <a:t>ç</a:t>
            </a:r>
            <a:r>
              <a:rPr lang="tr-TR" sz="2400" b="1" dirty="0" smtClean="0">
                <a:latin typeface="Book Antiqua" panose="02040602050305030304" pitchFamily="18" charset="0"/>
              </a:rPr>
              <a:t>ekirdeğinde ünlü </a:t>
            </a:r>
            <a:r>
              <a:rPr lang="tr-TR" sz="2400" b="1" dirty="0">
                <a:latin typeface="Book Antiqua" panose="02040602050305030304" pitchFamily="18" charset="0"/>
              </a:rPr>
              <a:t>ö</a:t>
            </a:r>
            <a:r>
              <a:rPr lang="tr-TR" sz="2400" b="1" dirty="0" smtClean="0">
                <a:latin typeface="Book Antiqua" panose="02040602050305030304" pitchFamily="18" charset="0"/>
              </a:rPr>
              <a:t>zelliği </a:t>
            </a:r>
            <a:r>
              <a:rPr lang="tr-TR" sz="2400" b="1" dirty="0">
                <a:latin typeface="Book Antiqua" panose="02040602050305030304" pitchFamily="18" charset="0"/>
              </a:rPr>
              <a:t>taşıyan sesler dışında </a:t>
            </a:r>
            <a:r>
              <a:rPr lang="tr-TR" sz="2400" b="1" dirty="0" err="1">
                <a:latin typeface="Book Antiqua" panose="02040602050305030304" pitchFamily="18" charset="0"/>
              </a:rPr>
              <a:t>seslemsel</a:t>
            </a:r>
            <a:r>
              <a:rPr lang="tr-TR" sz="2400" b="1" dirty="0">
                <a:latin typeface="Book Antiqua" panose="02040602050305030304" pitchFamily="18" charset="0"/>
              </a:rPr>
              <a:t> </a:t>
            </a:r>
            <a:r>
              <a:rPr lang="tr-TR" sz="2400" b="1" dirty="0" smtClean="0">
                <a:latin typeface="Book Antiqua" panose="02040602050305030304" pitchFamily="18" charset="0"/>
              </a:rPr>
              <a:t>ünsüzler</a:t>
            </a:r>
            <a:r>
              <a:rPr lang="tr-TR" sz="2400" b="1" dirty="0">
                <a:latin typeface="Book Antiqua" panose="02040602050305030304" pitchFamily="18" charset="0"/>
              </a:rPr>
              <a:t> </a:t>
            </a:r>
            <a:r>
              <a:rPr lang="tr-TR" sz="2400" b="1" dirty="0" smtClean="0">
                <a:latin typeface="Book Antiqua" panose="02040602050305030304" pitchFamily="18" charset="0"/>
              </a:rPr>
              <a:t>de </a:t>
            </a:r>
            <a:r>
              <a:rPr lang="tr-TR" sz="2400" b="1" dirty="0">
                <a:latin typeface="Book Antiqua" panose="02040602050305030304" pitchFamily="18" charset="0"/>
              </a:rPr>
              <a:t>olabilir. </a:t>
            </a:r>
            <a:endParaRPr lang="tr-TR" sz="2400" b="1" dirty="0" smtClean="0">
              <a:latin typeface="Book Antiqua" panose="02040602050305030304" pitchFamily="18" charset="0"/>
            </a:endParaRPr>
          </a:p>
          <a:p>
            <a:pPr algn="just"/>
            <a:endParaRPr lang="tr-TR" sz="2400" b="1" dirty="0">
              <a:latin typeface="Book Antiqua" panose="02040602050305030304" pitchFamily="18" charset="0"/>
            </a:endParaRP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Birçok </a:t>
            </a:r>
            <a:r>
              <a:rPr lang="tr-TR" sz="2400" dirty="0">
                <a:latin typeface="Book Antiqua" panose="02040602050305030304" pitchFamily="18" charset="0"/>
              </a:rPr>
              <a:t>dilde seslem ç</a:t>
            </a:r>
            <a:r>
              <a:rPr lang="tr-TR" sz="2400" dirty="0" smtClean="0">
                <a:latin typeface="Book Antiqua" panose="02040602050305030304" pitchFamily="18" charset="0"/>
              </a:rPr>
              <a:t>ekirdeğinde </a:t>
            </a:r>
            <a:r>
              <a:rPr lang="tr-TR" sz="2400" dirty="0">
                <a:latin typeface="Book Antiqua" panose="02040602050305030304" pitchFamily="18" charset="0"/>
              </a:rPr>
              <a:t>yalnızca </a:t>
            </a:r>
            <a:r>
              <a:rPr lang="tr-TR" sz="2400" dirty="0" smtClean="0">
                <a:latin typeface="Book Antiqua" panose="02040602050305030304" pitchFamily="18" charset="0"/>
              </a:rPr>
              <a:t>ünlülere </a:t>
            </a:r>
            <a:r>
              <a:rPr lang="tr-TR" sz="2400" dirty="0">
                <a:latin typeface="Book Antiqua" panose="02040602050305030304" pitchFamily="18" charset="0"/>
              </a:rPr>
              <a:t>izin </a:t>
            </a:r>
            <a:r>
              <a:rPr lang="tr-TR" sz="2400" dirty="0" smtClean="0">
                <a:latin typeface="Book Antiqua" panose="02040602050305030304" pitchFamily="18" charset="0"/>
              </a:rPr>
              <a:t>verilirken, bazı </a:t>
            </a:r>
            <a:r>
              <a:rPr lang="tr-TR" sz="2400" dirty="0">
                <a:latin typeface="Book Antiqua" panose="02040602050305030304" pitchFamily="18" charset="0"/>
              </a:rPr>
              <a:t>dillerde belli </a:t>
            </a:r>
            <a:r>
              <a:rPr lang="tr-TR" sz="2400" dirty="0" smtClean="0">
                <a:latin typeface="Book Antiqua" panose="02040602050305030304" pitchFamily="18" charset="0"/>
              </a:rPr>
              <a:t>ünsüz </a:t>
            </a:r>
            <a:r>
              <a:rPr lang="tr-TR" sz="2400" dirty="0">
                <a:latin typeface="Book Antiqua" panose="02040602050305030304" pitchFamily="18" charset="0"/>
              </a:rPr>
              <a:t>sesler seslem ç</a:t>
            </a:r>
            <a:r>
              <a:rPr lang="tr-TR" sz="2400" dirty="0" smtClean="0">
                <a:latin typeface="Book Antiqua" panose="02040602050305030304" pitchFamily="18" charset="0"/>
              </a:rPr>
              <a:t>ekirdeğini </a:t>
            </a:r>
            <a:r>
              <a:rPr lang="tr-TR" sz="2400" dirty="0">
                <a:latin typeface="Book Antiqua" panose="02040602050305030304" pitchFamily="18" charset="0"/>
              </a:rPr>
              <a:t>oluşturabilmektedir. </a:t>
            </a:r>
            <a:r>
              <a:rPr lang="tr-TR" sz="2400" dirty="0" smtClean="0">
                <a:latin typeface="Book Antiqua" panose="02040602050305030304" pitchFamily="18" charset="0"/>
              </a:rPr>
              <a:t>Bu ünsüzler </a:t>
            </a:r>
            <a:r>
              <a:rPr lang="tr-TR" sz="2400" dirty="0">
                <a:latin typeface="Book Antiqua" panose="02040602050305030304" pitchFamily="18" charset="0"/>
              </a:rPr>
              <a:t>genellikle </a:t>
            </a:r>
            <a:r>
              <a:rPr lang="tr-TR" sz="2400" dirty="0" err="1" smtClean="0">
                <a:latin typeface="Book Antiqua" panose="02040602050305030304" pitchFamily="18" charset="0"/>
              </a:rPr>
              <a:t>genizsil</a:t>
            </a:r>
            <a:r>
              <a:rPr lang="tr-TR" sz="2400" dirty="0" smtClean="0">
                <a:latin typeface="Book Antiqua" panose="02040602050305030304" pitchFamily="18" charset="0"/>
              </a:rPr>
              <a:t>, akıcı </a:t>
            </a:r>
            <a:r>
              <a:rPr lang="tr-TR" sz="2400" dirty="0">
                <a:latin typeface="Book Antiqua" panose="02040602050305030304" pitchFamily="18" charset="0"/>
              </a:rPr>
              <a:t>ve </a:t>
            </a:r>
            <a:r>
              <a:rPr lang="tr-TR" sz="2400" dirty="0" err="1">
                <a:latin typeface="Book Antiqua" panose="02040602050305030304" pitchFamily="18" charset="0"/>
              </a:rPr>
              <a:t>titreşimlilik</a:t>
            </a:r>
            <a:r>
              <a:rPr lang="tr-TR" sz="2400" dirty="0">
                <a:latin typeface="Book Antiqua" panose="02040602050305030304" pitchFamily="18" charset="0"/>
              </a:rPr>
              <a:t> ö</a:t>
            </a:r>
            <a:r>
              <a:rPr lang="tr-TR" sz="2400" dirty="0" smtClean="0">
                <a:latin typeface="Book Antiqua" panose="02040602050305030304" pitchFamily="18" charset="0"/>
              </a:rPr>
              <a:t>zelliğine sahip ünsüzlerdir</a:t>
            </a:r>
            <a:r>
              <a:rPr lang="tr-TR" sz="2400" dirty="0">
                <a:latin typeface="Book Antiqua" panose="02040602050305030304" pitchFamily="18" charset="0"/>
              </a:rPr>
              <a:t>. </a:t>
            </a:r>
            <a:endParaRPr lang="tr-TR" sz="2400" dirty="0" smtClean="0">
              <a:latin typeface="Book Antiqua" panose="02040602050305030304" pitchFamily="18" charset="0"/>
            </a:endParaRPr>
          </a:p>
          <a:p>
            <a:pPr algn="just"/>
            <a:endParaRPr lang="tr-TR" sz="2400" i="1" dirty="0" smtClean="0">
              <a:latin typeface="Book Antiqua" panose="02040602050305030304" pitchFamily="18" charset="0"/>
            </a:endParaRPr>
          </a:p>
          <a:p>
            <a:pPr algn="just"/>
            <a:endParaRPr lang="tr-TR" sz="2400" i="1" dirty="0">
              <a:latin typeface="Book Antiqua" panose="02040602050305030304" pitchFamily="18" charset="0"/>
            </a:endParaRP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Örneğin,</a:t>
            </a:r>
            <a:r>
              <a:rPr lang="tr-TR" sz="2400" i="1" dirty="0" smtClean="0">
                <a:latin typeface="Book Antiqua" panose="02040602050305030304" pitchFamily="18" charset="0"/>
              </a:rPr>
              <a:t> </a:t>
            </a:r>
            <a:r>
              <a:rPr lang="tr-TR" sz="2400" b="1" dirty="0" err="1" smtClean="0">
                <a:latin typeface="Book Antiqua" panose="02040602050305030304" pitchFamily="18" charset="0"/>
              </a:rPr>
              <a:t>Lendu</a:t>
            </a:r>
            <a:r>
              <a:rPr lang="tr-TR" sz="2400" i="1" dirty="0" smtClean="0">
                <a:latin typeface="Book Antiqua" panose="02040602050305030304" pitchFamily="18" charset="0"/>
              </a:rPr>
              <a:t> </a:t>
            </a:r>
            <a:r>
              <a:rPr lang="tr-TR" sz="2400" dirty="0">
                <a:latin typeface="Book Antiqua" panose="02040602050305030304" pitchFamily="18" charset="0"/>
              </a:rPr>
              <a:t>dili </a:t>
            </a:r>
            <a:r>
              <a:rPr lang="tr-TR" sz="2400" b="1" dirty="0">
                <a:latin typeface="Book Antiqua" panose="02040602050305030304" pitchFamily="18" charset="0"/>
              </a:rPr>
              <a:t>daha </a:t>
            </a:r>
            <a:r>
              <a:rPr lang="tr-TR" sz="2400" b="1" dirty="0" smtClean="0">
                <a:latin typeface="Book Antiqua" panose="02040602050305030304" pitchFamily="18" charset="0"/>
              </a:rPr>
              <a:t>düşük </a:t>
            </a:r>
            <a:r>
              <a:rPr lang="tr-TR" sz="2400" b="1" dirty="0" err="1">
                <a:latin typeface="Book Antiqua" panose="02040602050305030304" pitchFamily="18" charset="0"/>
              </a:rPr>
              <a:t>titreşimliliğe</a:t>
            </a:r>
            <a:r>
              <a:rPr lang="tr-TR" sz="2400" b="1" dirty="0">
                <a:latin typeface="Book Antiqua" panose="02040602050305030304" pitchFamily="18" charset="0"/>
              </a:rPr>
              <a:t> </a:t>
            </a:r>
            <a:r>
              <a:rPr lang="tr-TR" sz="2400" b="1" dirty="0" smtClean="0">
                <a:latin typeface="Book Antiqua" panose="02040602050305030304" pitchFamily="18" charset="0"/>
              </a:rPr>
              <a:t>sahip ötümsüz sürtünmeli ünsüzlerin </a:t>
            </a:r>
            <a:r>
              <a:rPr lang="tr-TR" sz="2400" dirty="0" smtClean="0">
                <a:latin typeface="Book Antiqua" panose="02040602050305030304" pitchFamily="18" charset="0"/>
              </a:rPr>
              <a:t>seslem </a:t>
            </a:r>
            <a:r>
              <a:rPr lang="tr-TR" sz="2400" dirty="0">
                <a:latin typeface="Book Antiqua" panose="02040602050305030304" pitchFamily="18" charset="0"/>
              </a:rPr>
              <a:t>ç</a:t>
            </a:r>
            <a:r>
              <a:rPr lang="tr-TR" sz="2400" dirty="0" smtClean="0">
                <a:latin typeface="Book Antiqua" panose="02040602050305030304" pitchFamily="18" charset="0"/>
              </a:rPr>
              <a:t>ekirdeğinde </a:t>
            </a:r>
            <a:r>
              <a:rPr lang="tr-TR" sz="2400" dirty="0">
                <a:latin typeface="Book Antiqua" panose="02040602050305030304" pitchFamily="18" charset="0"/>
              </a:rPr>
              <a:t>bulunmasına izin vermektedir.</a:t>
            </a:r>
            <a:endParaRPr lang="tr-TR" sz="3200" dirty="0">
              <a:latin typeface="Book Antiqua" panose="02040602050305030304" pitchFamily="18" charset="0"/>
            </a:endParaRPr>
          </a:p>
        </p:txBody>
      </p:sp>
      <p:sp>
        <p:nvSpPr>
          <p:cNvPr id="5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25878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Tipolojik Örüntüler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484784"/>
            <a:ext cx="8748463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sz="2400" b="1" dirty="0" smtClean="0">
                <a:latin typeface="Book Antiqua" panose="02040602050305030304" pitchFamily="18" charset="0"/>
              </a:rPr>
              <a:t>Estonca</a:t>
            </a:r>
            <a:r>
              <a:rPr lang="tr-TR" sz="2400" i="1" dirty="0" smtClean="0">
                <a:latin typeface="Book Antiqua" panose="02040602050305030304" pitchFamily="18" charset="0"/>
              </a:rPr>
              <a:t> </a:t>
            </a:r>
            <a:r>
              <a:rPr lang="tr-TR" sz="2400" dirty="0">
                <a:latin typeface="Book Antiqua" panose="02040602050305030304" pitchFamily="18" charset="0"/>
              </a:rPr>
              <a:t>(Estonya – Ural)</a:t>
            </a:r>
          </a:p>
          <a:p>
            <a:r>
              <a:rPr lang="tr-TR" sz="2400" dirty="0" err="1" smtClean="0">
                <a:latin typeface="Book Antiqua" panose="02040602050305030304" pitchFamily="18" charset="0"/>
              </a:rPr>
              <a:t>aed</a:t>
            </a:r>
            <a:r>
              <a:rPr lang="tr-TR" sz="2400" dirty="0" smtClean="0">
                <a:latin typeface="Book Antiqua" panose="02040602050305030304" pitchFamily="18" charset="0"/>
              </a:rPr>
              <a:t> </a:t>
            </a:r>
            <a:r>
              <a:rPr lang="tr-TR" sz="2400" dirty="0">
                <a:latin typeface="Book Antiqua" panose="02040602050305030304" pitchFamily="18" charset="0"/>
              </a:rPr>
              <a:t>/</a:t>
            </a:r>
            <a:r>
              <a:rPr lang="tr-TR" sz="2400" dirty="0" err="1">
                <a:latin typeface="Book Antiqua" panose="02040602050305030304" pitchFamily="18" charset="0"/>
              </a:rPr>
              <a:t>ɑe</a:t>
            </a:r>
            <a:r>
              <a:rPr lang="tr-TR" sz="2400" dirty="0">
                <a:latin typeface="Book Antiqua" panose="02040602050305030304" pitchFamily="18" charset="0"/>
              </a:rPr>
              <a:t>/ </a:t>
            </a:r>
            <a:r>
              <a:rPr lang="tr-TR" sz="2400" dirty="0" smtClean="0">
                <a:latin typeface="Book Antiqua" panose="02040602050305030304" pitchFamily="18" charset="0"/>
              </a:rPr>
              <a:t>           ‘</a:t>
            </a:r>
            <a:r>
              <a:rPr lang="tr-TR" sz="2400" dirty="0">
                <a:latin typeface="Book Antiqua" panose="02040602050305030304" pitchFamily="18" charset="0"/>
              </a:rPr>
              <a:t>ç</a:t>
            </a:r>
            <a:r>
              <a:rPr lang="tr-TR" sz="2400" dirty="0" smtClean="0">
                <a:latin typeface="Book Antiqua" panose="02040602050305030304" pitchFamily="18" charset="0"/>
              </a:rPr>
              <a:t>it’ 					      </a:t>
            </a:r>
            <a:r>
              <a:rPr lang="tr-TR" sz="2400" b="1" dirty="0" smtClean="0">
                <a:latin typeface="Book Antiqua" panose="02040602050305030304" pitchFamily="18" charset="0"/>
              </a:rPr>
              <a:t>Çift ünlü</a:t>
            </a:r>
          </a:p>
          <a:p>
            <a:endParaRPr lang="tr-TR" sz="2400" b="1" dirty="0">
              <a:latin typeface="Book Antiqua" panose="02040602050305030304" pitchFamily="18" charset="0"/>
            </a:endParaRPr>
          </a:p>
          <a:p>
            <a:r>
              <a:rPr lang="tr-TR" sz="2400" b="1" dirty="0" smtClean="0">
                <a:latin typeface="Book Antiqua" panose="02040602050305030304" pitchFamily="18" charset="0"/>
              </a:rPr>
              <a:t>Portekizce</a:t>
            </a:r>
            <a:r>
              <a:rPr lang="tr-TR" sz="2400" i="1" dirty="0" smtClean="0">
                <a:latin typeface="Book Antiqua" panose="02040602050305030304" pitchFamily="18" charset="0"/>
              </a:rPr>
              <a:t> </a:t>
            </a:r>
            <a:r>
              <a:rPr lang="tr-TR" sz="2400" dirty="0">
                <a:latin typeface="Book Antiqua" panose="02040602050305030304" pitchFamily="18" charset="0"/>
              </a:rPr>
              <a:t>(Portekiz – Hint-Avrupa)</a:t>
            </a:r>
          </a:p>
          <a:p>
            <a:r>
              <a:rPr lang="tr-TR" sz="2400" dirty="0" err="1" smtClean="0">
                <a:latin typeface="Book Antiqua" panose="02040602050305030304" pitchFamily="18" charset="0"/>
              </a:rPr>
              <a:t>iguais</a:t>
            </a:r>
            <a:r>
              <a:rPr lang="tr-TR" sz="2400" dirty="0" smtClean="0">
                <a:latin typeface="Book Antiqua" panose="02040602050305030304" pitchFamily="18" charset="0"/>
              </a:rPr>
              <a:t> </a:t>
            </a:r>
            <a:r>
              <a:rPr lang="tr-TR" sz="2400" dirty="0">
                <a:latin typeface="Book Antiqua" panose="02040602050305030304" pitchFamily="18" charset="0"/>
              </a:rPr>
              <a:t>/</a:t>
            </a:r>
            <a:r>
              <a:rPr lang="tr-TR" sz="2400" dirty="0" err="1">
                <a:latin typeface="Book Antiqua" panose="02040602050305030304" pitchFamily="18" charset="0"/>
              </a:rPr>
              <a:t>uai</a:t>
            </a:r>
            <a:r>
              <a:rPr lang="tr-TR" sz="2400" dirty="0">
                <a:latin typeface="Book Antiqua" panose="02040602050305030304" pitchFamily="18" charset="0"/>
              </a:rPr>
              <a:t>/ </a:t>
            </a:r>
            <a:r>
              <a:rPr lang="tr-TR" sz="2400" dirty="0" smtClean="0">
                <a:latin typeface="Book Antiqua" panose="02040602050305030304" pitchFamily="18" charset="0"/>
              </a:rPr>
              <a:t>      ‘</a:t>
            </a:r>
            <a:r>
              <a:rPr lang="tr-TR" sz="2400" dirty="0">
                <a:latin typeface="Book Antiqua" panose="02040602050305030304" pitchFamily="18" charset="0"/>
              </a:rPr>
              <a:t>eşit</a:t>
            </a:r>
            <a:r>
              <a:rPr lang="tr-TR" sz="2400" dirty="0" smtClean="0">
                <a:latin typeface="Book Antiqua" panose="02040602050305030304" pitchFamily="18" charset="0"/>
              </a:rPr>
              <a:t>’				        </a:t>
            </a:r>
            <a:r>
              <a:rPr lang="tr-TR" sz="2400" b="1" dirty="0" smtClean="0">
                <a:latin typeface="Book Antiqua" panose="02040602050305030304" pitchFamily="18" charset="0"/>
              </a:rPr>
              <a:t>Üç Ünlü</a:t>
            </a:r>
            <a:endParaRPr lang="tr-TR" sz="2400" b="1" dirty="0">
              <a:latin typeface="Book Antiqua" panose="02040602050305030304" pitchFamily="18" charset="0"/>
            </a:endParaRPr>
          </a:p>
          <a:p>
            <a:endParaRPr lang="tr-TR" sz="2400" i="1" dirty="0" smtClean="0">
              <a:latin typeface="Book Antiqua" panose="02040602050305030304" pitchFamily="18" charset="0"/>
            </a:endParaRPr>
          </a:p>
          <a:p>
            <a:r>
              <a:rPr lang="tr-TR" sz="2400" b="1" dirty="0" smtClean="0">
                <a:latin typeface="Book Antiqua" panose="02040602050305030304" pitchFamily="18" charset="0"/>
              </a:rPr>
              <a:t>Slovence</a:t>
            </a:r>
            <a:r>
              <a:rPr lang="tr-TR" sz="2400" i="1" dirty="0" smtClean="0">
                <a:latin typeface="Book Antiqua" panose="02040602050305030304" pitchFamily="18" charset="0"/>
              </a:rPr>
              <a:t> </a:t>
            </a:r>
            <a:r>
              <a:rPr lang="tr-TR" sz="2400" dirty="0">
                <a:latin typeface="Book Antiqua" panose="02040602050305030304" pitchFamily="18" charset="0"/>
              </a:rPr>
              <a:t>(Slovenya – Hint-Avrupa)</a:t>
            </a:r>
          </a:p>
          <a:p>
            <a:r>
              <a:rPr lang="tr-TR" sz="2400" dirty="0" err="1" smtClean="0">
                <a:latin typeface="Book Antiqua" panose="02040602050305030304" pitchFamily="18" charset="0"/>
              </a:rPr>
              <a:t>smrt</a:t>
            </a:r>
            <a:r>
              <a:rPr lang="tr-TR" sz="2400" dirty="0" smtClean="0">
                <a:latin typeface="Book Antiqua" panose="02040602050305030304" pitchFamily="18" charset="0"/>
              </a:rPr>
              <a:t> </a:t>
            </a:r>
            <a:r>
              <a:rPr lang="tr-TR" sz="2400" dirty="0">
                <a:latin typeface="Book Antiqua" panose="02040602050305030304" pitchFamily="18" charset="0"/>
              </a:rPr>
              <a:t>/</a:t>
            </a:r>
            <a:r>
              <a:rPr lang="tr-TR" sz="2400" dirty="0" err="1">
                <a:latin typeface="Book Antiqua" panose="02040602050305030304" pitchFamily="18" charset="0"/>
              </a:rPr>
              <a:t>smr̩t</a:t>
            </a:r>
            <a:r>
              <a:rPr lang="tr-TR" sz="2400" dirty="0">
                <a:latin typeface="Book Antiqua" panose="02040602050305030304" pitchFamily="18" charset="0"/>
              </a:rPr>
              <a:t>/ </a:t>
            </a:r>
            <a:r>
              <a:rPr lang="tr-TR" sz="2400" dirty="0" smtClean="0">
                <a:latin typeface="Book Antiqua" panose="02040602050305030304" pitchFamily="18" charset="0"/>
              </a:rPr>
              <a:t>     ‘ölüm’				    </a:t>
            </a:r>
            <a:r>
              <a:rPr lang="tr-TR" sz="2400" b="1" dirty="0" smtClean="0">
                <a:latin typeface="Book Antiqua" panose="02040602050305030304" pitchFamily="18" charset="0"/>
              </a:rPr>
              <a:t>/r/ ünsüzü</a:t>
            </a:r>
            <a:endParaRPr lang="tr-TR" sz="2400" b="1" dirty="0">
              <a:latin typeface="Book Antiqua" panose="02040602050305030304" pitchFamily="18" charset="0"/>
            </a:endParaRPr>
          </a:p>
          <a:p>
            <a:endParaRPr lang="tr-TR" sz="2400" i="1" dirty="0" smtClean="0">
              <a:latin typeface="Book Antiqua" panose="02040602050305030304" pitchFamily="18" charset="0"/>
            </a:endParaRPr>
          </a:p>
          <a:p>
            <a:r>
              <a:rPr lang="tr-TR" sz="2400" b="1" dirty="0" err="1" smtClean="0">
                <a:latin typeface="Book Antiqua" panose="02040602050305030304" pitchFamily="18" charset="0"/>
              </a:rPr>
              <a:t>Lendu</a:t>
            </a:r>
            <a:r>
              <a:rPr lang="tr-TR" sz="2400" i="1" dirty="0" smtClean="0">
                <a:latin typeface="Book Antiqua" panose="02040602050305030304" pitchFamily="18" charset="0"/>
              </a:rPr>
              <a:t> </a:t>
            </a:r>
            <a:r>
              <a:rPr lang="tr-TR" sz="2400" dirty="0">
                <a:latin typeface="Book Antiqua" panose="02040602050305030304" pitchFamily="18" charset="0"/>
              </a:rPr>
              <a:t>(Kongo – </a:t>
            </a:r>
            <a:r>
              <a:rPr lang="tr-TR" sz="2400" dirty="0" err="1">
                <a:latin typeface="Book Antiqua" panose="02040602050305030304" pitchFamily="18" charset="0"/>
              </a:rPr>
              <a:t>Nilo-Saharan</a:t>
            </a:r>
            <a:r>
              <a:rPr lang="tr-TR" sz="2400" dirty="0">
                <a:latin typeface="Book Antiqua" panose="02040602050305030304" pitchFamily="18" charset="0"/>
              </a:rPr>
              <a:t>)</a:t>
            </a:r>
          </a:p>
          <a:p>
            <a:r>
              <a:rPr lang="tr-TR" sz="2400" dirty="0" err="1" smtClean="0">
                <a:latin typeface="Book Antiqua" panose="02040602050305030304" pitchFamily="18" charset="0"/>
              </a:rPr>
              <a:t>zz</a:t>
            </a:r>
            <a:r>
              <a:rPr lang="tr-TR" sz="2400" dirty="0" smtClean="0">
                <a:latin typeface="Book Antiqua" panose="02040602050305030304" pitchFamily="18" charset="0"/>
              </a:rPr>
              <a:t>̀                         ‘</a:t>
            </a:r>
            <a:r>
              <a:rPr lang="tr-TR" sz="2400" dirty="0">
                <a:latin typeface="Book Antiqua" panose="02040602050305030304" pitchFamily="18" charset="0"/>
              </a:rPr>
              <a:t>uzan-</a:t>
            </a:r>
            <a:r>
              <a:rPr lang="tr-TR" sz="2400" dirty="0" smtClean="0">
                <a:latin typeface="Book Antiqua" panose="02040602050305030304" pitchFamily="18" charset="0"/>
              </a:rPr>
              <a:t>‘		      </a:t>
            </a:r>
            <a:r>
              <a:rPr lang="tr-TR" sz="2400" b="1" dirty="0" smtClean="0">
                <a:latin typeface="Book Antiqua" panose="02040602050305030304" pitchFamily="18" charset="0"/>
              </a:rPr>
              <a:t>Sürtünmeli /z/ ünsüzü</a:t>
            </a:r>
            <a:endParaRPr lang="tr-TR" sz="2400" b="1" dirty="0">
              <a:latin typeface="Book Antiqua" panose="02040602050305030304" pitchFamily="18" charset="0"/>
            </a:endParaRPr>
          </a:p>
          <a:p>
            <a:r>
              <a:rPr lang="tr-TR" sz="2400" dirty="0" err="1" smtClean="0">
                <a:latin typeface="Book Antiqua" panose="02040602050305030304" pitchFamily="18" charset="0"/>
              </a:rPr>
              <a:t>tss</a:t>
            </a:r>
            <a:r>
              <a:rPr lang="tr-TR" sz="2400" dirty="0" smtClean="0">
                <a:latin typeface="Book Antiqua" panose="02040602050305030304" pitchFamily="18" charset="0"/>
              </a:rPr>
              <a:t>̀                        ‘</a:t>
            </a:r>
            <a:r>
              <a:rPr lang="tr-TR" sz="2400" dirty="0">
                <a:latin typeface="Book Antiqua" panose="02040602050305030304" pitchFamily="18" charset="0"/>
              </a:rPr>
              <a:t>ye-</a:t>
            </a:r>
            <a:r>
              <a:rPr lang="tr-TR" sz="2400" dirty="0" smtClean="0">
                <a:latin typeface="Book Antiqua" panose="02040602050305030304" pitchFamily="18" charset="0"/>
              </a:rPr>
              <a:t>‘		    </a:t>
            </a:r>
            <a:r>
              <a:rPr lang="tr-TR" sz="2400" b="1" dirty="0" smtClean="0">
                <a:latin typeface="Book Antiqua" panose="02040602050305030304" pitchFamily="18" charset="0"/>
              </a:rPr>
              <a:t>Sürtünmesiz /s/ ünsüzü</a:t>
            </a:r>
            <a:endParaRPr lang="tr-TR" sz="4000" b="1" dirty="0">
              <a:latin typeface="Book Antiqua" panose="02040602050305030304" pitchFamily="18" charset="0"/>
            </a:endParaRPr>
          </a:p>
        </p:txBody>
      </p:sp>
      <p:sp>
        <p:nvSpPr>
          <p:cNvPr id="5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87533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err="1" smtClean="0">
                <a:latin typeface="Gill Sans MT" panose="020B0502020104020203" pitchFamily="34" charset="0"/>
              </a:rPr>
              <a:t>Parçalarüstü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 Sesbirimler /</a:t>
            </a:r>
            <a:r>
              <a:rPr lang="tr-TR" altLang="tr-TR" sz="2800" b="1" dirty="0" err="1" smtClean="0">
                <a:latin typeface="Gill Sans MT" panose="020B0502020104020203" pitchFamily="34" charset="0"/>
              </a:rPr>
              <a:t>Bürünbirimler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grpSp>
        <p:nvGrpSpPr>
          <p:cNvPr id="2" name="Grup 1"/>
          <p:cNvGrpSpPr/>
          <p:nvPr/>
        </p:nvGrpSpPr>
        <p:grpSpPr>
          <a:xfrm>
            <a:off x="971600" y="2015526"/>
            <a:ext cx="6708044" cy="3231654"/>
            <a:chOff x="971600" y="2015526"/>
            <a:chExt cx="6708044" cy="3231654"/>
          </a:xfrm>
        </p:grpSpPr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4685236" y="2627903"/>
              <a:ext cx="2994408" cy="212365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tr-T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5pPr>
              <a:lvl6pPr marL="2286000" algn="l" defTabSz="914400" rtl="0" eaLnBrk="1" latinLnBrk="0" hangingPunct="1"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6pPr>
              <a:lvl7pPr marL="2743200" algn="l" defTabSz="914400" rtl="0" eaLnBrk="1" latinLnBrk="0" hangingPunct="1"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7pPr>
              <a:lvl8pPr marL="3200400" algn="l" defTabSz="914400" rtl="0" eaLnBrk="1" latinLnBrk="0" hangingPunct="1"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8pPr>
              <a:lvl9pPr marL="3657600" algn="l" defTabSz="914400" rtl="0" eaLnBrk="1" latinLnBrk="0" hangingPunct="1"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tr-TR" sz="2400" b="1">
                  <a:latin typeface="Book Antiqua" panose="02040602050305030304" pitchFamily="18" charset="0"/>
                </a:rPr>
                <a:t>Temel sıklık (F</a:t>
              </a:r>
              <a:r>
                <a:rPr lang="tr-TR" sz="1200" b="1">
                  <a:latin typeface="Book Antiqua" panose="02040602050305030304" pitchFamily="18" charset="0"/>
                </a:rPr>
                <a:t>0</a:t>
              </a:r>
              <a:r>
                <a:rPr lang="tr-TR" sz="2400" b="1">
                  <a:latin typeface="Book Antiqua" panose="02040602050305030304" pitchFamily="18" charset="0"/>
                </a:rPr>
                <a:t>)</a:t>
              </a:r>
            </a:p>
            <a:p>
              <a:pPr algn="ctr">
                <a:spcBef>
                  <a:spcPct val="50000"/>
                </a:spcBef>
              </a:pPr>
              <a:r>
                <a:rPr lang="tr-TR" sz="2400" b="1" dirty="0">
                  <a:latin typeface="Book Antiqua" panose="02040602050305030304" pitchFamily="18" charset="0"/>
                </a:rPr>
                <a:t>Perde Değeri</a:t>
              </a:r>
            </a:p>
            <a:p>
              <a:pPr algn="ctr">
                <a:spcBef>
                  <a:spcPct val="50000"/>
                </a:spcBef>
              </a:pPr>
              <a:r>
                <a:rPr lang="tr-TR" sz="2400" b="1" dirty="0">
                  <a:latin typeface="Book Antiqua" panose="02040602050305030304" pitchFamily="18" charset="0"/>
                </a:rPr>
                <a:t>Enerji Yoğunluğu</a:t>
              </a:r>
            </a:p>
            <a:p>
              <a:pPr algn="ctr">
                <a:spcBef>
                  <a:spcPct val="50000"/>
                </a:spcBef>
              </a:pPr>
              <a:r>
                <a:rPr lang="tr-TR" sz="2400" b="1" dirty="0">
                  <a:latin typeface="Book Antiqua" panose="02040602050305030304" pitchFamily="18" charset="0"/>
                </a:rPr>
                <a:t>Süre </a:t>
              </a:r>
            </a:p>
          </p:txBody>
        </p:sp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971600" y="2015526"/>
              <a:ext cx="1621971" cy="32316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tr-T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5pPr>
              <a:lvl6pPr marL="2286000" algn="l" defTabSz="914400" rtl="0" eaLnBrk="1" latinLnBrk="0" hangingPunct="1"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6pPr>
              <a:lvl7pPr marL="2743200" algn="l" defTabSz="914400" rtl="0" eaLnBrk="1" latinLnBrk="0" hangingPunct="1"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7pPr>
              <a:lvl8pPr marL="3200400" algn="l" defTabSz="914400" rtl="0" eaLnBrk="1" latinLnBrk="0" hangingPunct="1"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8pPr>
              <a:lvl9pPr marL="3657600" algn="l" defTabSz="914400" rtl="0" eaLnBrk="1" latinLnBrk="0" hangingPunct="1"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tr-TR" sz="2400" b="1" dirty="0">
                  <a:latin typeface="Book Antiqua" panose="02040602050305030304" pitchFamily="18" charset="0"/>
                </a:rPr>
                <a:t>Ton</a:t>
              </a:r>
            </a:p>
            <a:p>
              <a:pPr algn="ctr">
                <a:spcBef>
                  <a:spcPct val="50000"/>
                </a:spcBef>
              </a:pPr>
              <a:r>
                <a:rPr lang="tr-TR" sz="2400" b="1" dirty="0">
                  <a:latin typeface="Book Antiqua" panose="02040602050305030304" pitchFamily="18" charset="0"/>
                </a:rPr>
                <a:t>Vurgu</a:t>
              </a:r>
            </a:p>
            <a:p>
              <a:pPr algn="ctr">
                <a:spcBef>
                  <a:spcPct val="50000"/>
                </a:spcBef>
              </a:pPr>
              <a:r>
                <a:rPr lang="tr-TR" sz="2400" b="1" dirty="0">
                  <a:latin typeface="Book Antiqua" panose="02040602050305030304" pitchFamily="18" charset="0"/>
                </a:rPr>
                <a:t>Odak</a:t>
              </a:r>
            </a:p>
            <a:p>
              <a:pPr algn="ctr">
                <a:spcBef>
                  <a:spcPct val="50000"/>
                </a:spcBef>
              </a:pPr>
              <a:r>
                <a:rPr lang="tr-TR" sz="2400" b="1" dirty="0">
                  <a:latin typeface="Book Antiqua" panose="02040602050305030304" pitchFamily="18" charset="0"/>
                </a:rPr>
                <a:t>Ses rengi</a:t>
              </a:r>
            </a:p>
            <a:p>
              <a:pPr algn="ctr">
                <a:spcBef>
                  <a:spcPct val="50000"/>
                </a:spcBef>
              </a:pPr>
              <a:r>
                <a:rPr lang="tr-TR" sz="2400" b="1" dirty="0">
                  <a:latin typeface="Book Antiqua" panose="02040602050305030304" pitchFamily="18" charset="0"/>
                </a:rPr>
                <a:t>Süre</a:t>
              </a:r>
            </a:p>
            <a:p>
              <a:pPr algn="ctr">
                <a:spcBef>
                  <a:spcPct val="50000"/>
                </a:spcBef>
              </a:pPr>
              <a:r>
                <a:rPr lang="tr-TR" sz="2400" b="1" dirty="0">
                  <a:latin typeface="Book Antiqua" panose="02040602050305030304" pitchFamily="18" charset="0"/>
                </a:rPr>
                <a:t>Durak </a:t>
              </a:r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3186574" y="3314738"/>
              <a:ext cx="823983" cy="36036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>
              <a:defPPr>
                <a:defRPr lang="tr-T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5pPr>
              <a:lvl6pPr marL="2286000" algn="l" defTabSz="914400" rtl="0" eaLnBrk="1" latinLnBrk="0" hangingPunct="1"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6pPr>
              <a:lvl7pPr marL="2743200" algn="l" defTabSz="914400" rtl="0" eaLnBrk="1" latinLnBrk="0" hangingPunct="1"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7pPr>
              <a:lvl8pPr marL="3200400" algn="l" defTabSz="914400" rtl="0" eaLnBrk="1" latinLnBrk="0" hangingPunct="1"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8pPr>
              <a:lvl9pPr marL="3657600" algn="l" defTabSz="914400" rtl="0" eaLnBrk="1" latinLnBrk="0" hangingPunct="1">
                <a:defRPr sz="22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defRPr>
              </a:lvl9pPr>
            </a:lstStyle>
            <a:p>
              <a:pPr>
                <a:defRPr/>
              </a:pPr>
              <a:endParaRPr lang="tr-TR" sz="4000">
                <a:latin typeface="Book Antiqua" panose="02040602050305030304" pitchFamily="18" charset="0"/>
              </a:endParaRPr>
            </a:p>
          </p:txBody>
        </p:sp>
      </p:grpSp>
      <p:sp>
        <p:nvSpPr>
          <p:cNvPr id="11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54156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8"/>
          <p:cNvSpPr>
            <a:spLocks noChangeArrowheads="1"/>
          </p:cNvSpPr>
          <p:nvPr/>
        </p:nvSpPr>
        <p:spPr bwMode="auto">
          <a:xfrm>
            <a:off x="323850" y="3170238"/>
            <a:ext cx="8820150" cy="317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000" b="1" dirty="0" smtClean="0">
                <a:latin typeface="Book Antiqua" panose="02040602050305030304" pitchFamily="18" charset="0"/>
                <a:cs typeface="Times" panose="02020603050405020304" pitchFamily="18" charset="0"/>
              </a:rPr>
              <a:t>(3) </a:t>
            </a:r>
            <a:r>
              <a:rPr lang="tr-TR" altLang="tr-TR" sz="2000" dirty="0">
                <a:latin typeface="Book Antiqua" panose="02040602050305030304" pitchFamily="18" charset="0"/>
                <a:cs typeface="Times" panose="02020603050405020304" pitchFamily="18" charset="0"/>
              </a:rPr>
              <a:t>Balko</a:t>
            </a:r>
            <a:r>
              <a:rPr lang="tr-TR" altLang="tr-TR" sz="2000" b="1" dirty="0">
                <a:latin typeface="Book Antiqua" panose="02040602050305030304" pitchFamily="18" charset="0"/>
                <a:cs typeface="Times" panose="02020603050405020304" pitchFamily="18" charset="0"/>
              </a:rPr>
              <a:t>n ′a</a:t>
            </a:r>
            <a:r>
              <a:rPr lang="tr-TR" altLang="tr-TR" sz="2000" dirty="0">
                <a:latin typeface="Book Antiqua" panose="02040602050305030304" pitchFamily="18" charset="0"/>
                <a:cs typeface="Times" panose="02020603050405020304" pitchFamily="18" charset="0"/>
              </a:rPr>
              <a:t>çıkmış / balkon</a:t>
            </a:r>
            <a:r>
              <a:rPr lang="tr-TR" altLang="tr-TR" sz="2000" b="1" dirty="0">
                <a:latin typeface="Book Antiqua" panose="02040602050305030304" pitchFamily="18" charset="0"/>
                <a:cs typeface="Times" panose="02020603050405020304" pitchFamily="18" charset="0"/>
              </a:rPr>
              <a:t>a ç</a:t>
            </a:r>
            <a:r>
              <a:rPr lang="tr-TR" altLang="tr-TR" sz="2000" dirty="0">
                <a:latin typeface="Book Antiqua" panose="02040602050305030304" pitchFamily="18" charset="0"/>
                <a:cs typeface="Times" panose="02020603050405020304" pitchFamily="18" charset="0"/>
              </a:rPr>
              <a:t>ıkmış. (</a:t>
            </a:r>
            <a:r>
              <a:rPr lang="tr-TR" altLang="tr-TR" sz="2000" b="1" dirty="0">
                <a:latin typeface="Book Antiqua" panose="02040602050305030304" pitchFamily="18" charset="0"/>
                <a:cs typeface="Times" panose="02020603050405020304" pitchFamily="18" charset="0"/>
              </a:rPr>
              <a:t>Kavşak)</a:t>
            </a:r>
            <a:endParaRPr lang="tr-TR" altLang="tr-TR" sz="2000" dirty="0">
              <a:latin typeface="Book Antiqua" panose="02040602050305030304" pitchFamily="18" charset="0"/>
              <a:cs typeface="Times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tr-TR" altLang="tr-TR" sz="2000" dirty="0">
              <a:latin typeface="Book Antiqua" panose="02040602050305030304" pitchFamily="18" charset="0"/>
              <a:cs typeface="Times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000" b="1" dirty="0" smtClean="0">
                <a:latin typeface="Book Antiqua" panose="02040602050305030304" pitchFamily="18" charset="0"/>
                <a:cs typeface="Times" panose="02020603050405020304" pitchFamily="18" charset="0"/>
              </a:rPr>
              <a:t>(4)</a:t>
            </a:r>
            <a:r>
              <a:rPr lang="tr-TR" altLang="tr-TR" sz="2000" b="1" i="1" dirty="0" smtClean="0">
                <a:latin typeface="Book Antiqua" panose="02040602050305030304" pitchFamily="18" charset="0"/>
                <a:cs typeface="Times" panose="02020603050405020304" pitchFamily="18" charset="0"/>
              </a:rPr>
              <a:t> </a:t>
            </a:r>
            <a:r>
              <a:rPr lang="tr-TR" altLang="tr-TR" sz="2000" i="1" dirty="0">
                <a:latin typeface="Book Antiqua" panose="02040602050305030304" pitchFamily="18" charset="0"/>
                <a:cs typeface="Times" panose="02020603050405020304" pitchFamily="18" charset="0"/>
              </a:rPr>
              <a:t>İzinsiz </a:t>
            </a:r>
            <a:r>
              <a:rPr lang="tr-TR" altLang="tr-TR" sz="2000" dirty="0">
                <a:latin typeface="Book Antiqua" panose="02040602050305030304" pitchFamily="18" charset="0"/>
                <a:cs typeface="Times" panose="02020603050405020304" pitchFamily="18" charset="0"/>
              </a:rPr>
              <a:t>/ inşaata girmek yasaktır. &gt; </a:t>
            </a:r>
            <a:r>
              <a:rPr lang="tr-TR" altLang="tr-TR" sz="2000" i="1" dirty="0">
                <a:latin typeface="Book Antiqua" panose="02040602050305030304" pitchFamily="18" charset="0"/>
                <a:cs typeface="Times" panose="02020603050405020304" pitchFamily="18" charset="0"/>
              </a:rPr>
              <a:t>İzinsiz inşaata </a:t>
            </a:r>
            <a:r>
              <a:rPr lang="tr-TR" altLang="tr-TR" sz="2000" dirty="0">
                <a:latin typeface="Book Antiqua" panose="02040602050305030304" pitchFamily="18" charset="0"/>
                <a:cs typeface="Times" panose="02020603050405020304" pitchFamily="18" charset="0"/>
              </a:rPr>
              <a:t>girmek yasaktır.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000" b="1" dirty="0">
                <a:latin typeface="Book Antiqua" panose="02040602050305030304" pitchFamily="18" charset="0"/>
                <a:cs typeface="Times" panose="02020603050405020304" pitchFamily="18" charset="0"/>
              </a:rPr>
              <a:t>    (Durak)</a:t>
            </a:r>
            <a:endParaRPr lang="tr-TR" altLang="tr-TR" sz="2000" dirty="0">
              <a:latin typeface="Book Antiqua" panose="02040602050305030304" pitchFamily="18" charset="0"/>
              <a:cs typeface="Times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tr-TR" altLang="tr-TR" sz="2000" dirty="0">
              <a:latin typeface="Book Antiqua" panose="02040602050305030304" pitchFamily="18" charset="0"/>
              <a:cs typeface="Times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000" b="1" dirty="0" smtClean="0">
                <a:latin typeface="Book Antiqua" panose="02040602050305030304" pitchFamily="18" charset="0"/>
                <a:cs typeface="Times" panose="02020603050405020304" pitchFamily="18" charset="0"/>
              </a:rPr>
              <a:t>(5) </a:t>
            </a:r>
            <a:r>
              <a:rPr lang="tr-TR" altLang="tr-TR" sz="2000" dirty="0">
                <a:latin typeface="Book Antiqua" panose="02040602050305030304" pitchFamily="18" charset="0"/>
                <a:cs typeface="Times" panose="02020603050405020304" pitchFamily="18" charset="0"/>
              </a:rPr>
              <a:t>Efendim </a:t>
            </a:r>
            <a:r>
              <a:rPr lang="tr-TR" altLang="tr-TR" sz="2000" b="1" dirty="0">
                <a:latin typeface="Book Antiqua" panose="02040602050305030304" pitchFamily="18" charset="0"/>
                <a:cs typeface="Times" panose="02020603050405020304" pitchFamily="18" charset="0"/>
              </a:rPr>
              <a:t>↑</a:t>
            </a:r>
            <a:r>
              <a:rPr lang="tr-TR" altLang="tr-TR" sz="2000" dirty="0">
                <a:latin typeface="Book Antiqua" panose="02040602050305030304" pitchFamily="18" charset="0"/>
                <a:cs typeface="Times" panose="02020603050405020304" pitchFamily="18" charset="0"/>
              </a:rPr>
              <a:t> (‘</a:t>
            </a:r>
            <a:r>
              <a:rPr lang="tr-TR" altLang="tr-TR" sz="2000" i="1" dirty="0">
                <a:latin typeface="Book Antiqua" panose="02040602050305030304" pitchFamily="18" charset="0"/>
                <a:cs typeface="Times" panose="02020603050405020304" pitchFamily="18" charset="0"/>
              </a:rPr>
              <a:t>anlamadım’</a:t>
            </a:r>
            <a:r>
              <a:rPr lang="tr-TR" altLang="tr-TR" sz="2000" dirty="0">
                <a:latin typeface="Book Antiqua" panose="02040602050305030304" pitchFamily="18" charset="0"/>
                <a:cs typeface="Times" panose="02020603050405020304" pitchFamily="18" charset="0"/>
              </a:rPr>
              <a:t>) </a:t>
            </a:r>
            <a:r>
              <a:rPr lang="tr-TR" altLang="tr-TR" sz="2000" b="1" dirty="0">
                <a:latin typeface="Book Antiqua" panose="02040602050305030304" pitchFamily="18" charset="0"/>
                <a:cs typeface="Times" panose="02020603050405020304" pitchFamily="18" charset="0"/>
              </a:rPr>
              <a:t>(Ton)</a:t>
            </a:r>
            <a:r>
              <a:rPr lang="tr-TR" altLang="tr-TR" sz="2000" dirty="0">
                <a:latin typeface="Book Antiqua" panose="02040602050305030304" pitchFamily="18" charset="0"/>
                <a:cs typeface="Times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000" dirty="0">
                <a:latin typeface="Book Antiqua" panose="02040602050305030304" pitchFamily="18" charset="0"/>
                <a:cs typeface="Times" panose="02020603050405020304" pitchFamily="18" charset="0"/>
              </a:rPr>
              <a:t>      </a:t>
            </a:r>
            <a:r>
              <a:rPr lang="tr-TR" altLang="tr-TR" sz="2000" dirty="0" err="1">
                <a:latin typeface="Book Antiqua" panose="02040602050305030304" pitchFamily="18" charset="0"/>
                <a:cs typeface="Times" panose="02020603050405020304" pitchFamily="18" charset="0"/>
              </a:rPr>
              <a:t>E</a:t>
            </a:r>
            <a:r>
              <a:rPr lang="tr-TR" altLang="tr-TR" sz="2000" b="1" dirty="0" err="1">
                <a:latin typeface="Book Antiqua" panose="02040602050305030304" pitchFamily="18" charset="0"/>
                <a:cs typeface="Times" panose="02020603050405020304" pitchFamily="18" charset="0"/>
              </a:rPr>
              <a:t>↑</a:t>
            </a:r>
            <a:r>
              <a:rPr lang="tr-TR" altLang="tr-TR" sz="2000" dirty="0" err="1">
                <a:latin typeface="Book Antiqua" panose="02040602050305030304" pitchFamily="18" charset="0"/>
                <a:cs typeface="Times" panose="02020603050405020304" pitchFamily="18" charset="0"/>
              </a:rPr>
              <a:t>fendim</a:t>
            </a:r>
            <a:r>
              <a:rPr lang="tr-TR" altLang="tr-TR" sz="2000" dirty="0">
                <a:latin typeface="Book Antiqua" panose="02040602050305030304" pitchFamily="18" charset="0"/>
                <a:cs typeface="Times" panose="02020603050405020304" pitchFamily="18" charset="0"/>
              </a:rPr>
              <a:t> (‘</a:t>
            </a:r>
            <a:r>
              <a:rPr lang="tr-TR" altLang="tr-TR" sz="2000" i="1" dirty="0">
                <a:latin typeface="Book Antiqua" panose="02040602050305030304" pitchFamily="18" charset="0"/>
                <a:cs typeface="Times" panose="02020603050405020304" pitchFamily="18" charset="0"/>
              </a:rPr>
              <a:t>çağrıya yanıt’</a:t>
            </a:r>
            <a:r>
              <a:rPr lang="tr-TR" altLang="tr-TR" sz="2000" dirty="0">
                <a:latin typeface="Book Antiqua" panose="02040602050305030304" pitchFamily="18" charset="0"/>
                <a:cs typeface="Times" panose="02020603050405020304" pitchFamily="18" charset="0"/>
              </a:rPr>
              <a:t>)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tr-TR" altLang="tr-TR" sz="2000" dirty="0">
              <a:latin typeface="Book Antiqua" panose="02040602050305030304" pitchFamily="18" charset="0"/>
              <a:cs typeface="Times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000" b="1" dirty="0" smtClean="0">
                <a:latin typeface="Book Antiqua" panose="02040602050305030304" pitchFamily="18" charset="0"/>
                <a:cs typeface="Times" panose="02020603050405020304" pitchFamily="18" charset="0"/>
              </a:rPr>
              <a:t>(6) </a:t>
            </a:r>
            <a:r>
              <a:rPr lang="tr-TR" altLang="tr-TR" sz="2000" dirty="0">
                <a:latin typeface="Book Antiqua" panose="02040602050305030304" pitchFamily="18" charset="0"/>
                <a:cs typeface="Times" panose="02020603050405020304" pitchFamily="18" charset="0"/>
              </a:rPr>
              <a:t>[</a:t>
            </a:r>
            <a:r>
              <a:rPr lang="tr-TR" altLang="tr-TR" sz="2000" b="1" dirty="0">
                <a:latin typeface="Book Antiqua" panose="02040602050305030304" pitchFamily="18" charset="0"/>
                <a:cs typeface="Times" panose="02020603050405020304" pitchFamily="18" charset="0"/>
              </a:rPr>
              <a:t>Ahmet</a:t>
            </a:r>
            <a:r>
              <a:rPr lang="tr-TR" altLang="tr-TR" sz="2000" dirty="0">
                <a:latin typeface="Book Antiqua" panose="02040602050305030304" pitchFamily="18" charset="0"/>
                <a:cs typeface="Times" panose="02020603050405020304" pitchFamily="18" charset="0"/>
              </a:rPr>
              <a:t> yarın önemli bir sınava girecek]. </a:t>
            </a:r>
            <a:r>
              <a:rPr lang="tr-TR" altLang="tr-TR" sz="2000" b="1" dirty="0">
                <a:latin typeface="Book Antiqua" panose="02040602050305030304" pitchFamily="18" charset="0"/>
                <a:cs typeface="Times" panose="02020603050405020304" pitchFamily="18" charset="0"/>
              </a:rPr>
              <a:t>(Odak)</a:t>
            </a:r>
            <a:endParaRPr lang="tr-TR" altLang="tr-TR" sz="2000" dirty="0">
              <a:latin typeface="Book Antiqua" panose="02040602050305030304" pitchFamily="18" charset="0"/>
              <a:cs typeface="Times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000" dirty="0">
                <a:latin typeface="Book Antiqua" panose="02040602050305030304" pitchFamily="18" charset="0"/>
                <a:cs typeface="Times" panose="02020603050405020304" pitchFamily="18" charset="0"/>
              </a:rPr>
              <a:t>      [Ahmet yarın önemli bir </a:t>
            </a:r>
            <a:r>
              <a:rPr lang="tr-TR" altLang="tr-TR" sz="2000" b="1" dirty="0">
                <a:latin typeface="Book Antiqua" panose="02040602050305030304" pitchFamily="18" charset="0"/>
                <a:cs typeface="Times" panose="02020603050405020304" pitchFamily="18" charset="0"/>
              </a:rPr>
              <a:t>sınava</a:t>
            </a:r>
            <a:r>
              <a:rPr lang="tr-TR" altLang="tr-TR" sz="2000" dirty="0">
                <a:latin typeface="Book Antiqua" panose="02040602050305030304" pitchFamily="18" charset="0"/>
                <a:cs typeface="Times" panose="02020603050405020304" pitchFamily="18" charset="0"/>
              </a:rPr>
              <a:t> girecek].</a:t>
            </a:r>
          </a:p>
        </p:txBody>
      </p:sp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395288" y="1342603"/>
            <a:ext cx="3744912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200" b="1" u="sng" dirty="0">
                <a:latin typeface="Book Antiqua" panose="02040602050305030304" pitchFamily="18" charset="0"/>
                <a:cs typeface="Times" panose="02020603050405020304" pitchFamily="18" charset="0"/>
              </a:rPr>
              <a:t>Parçalı Sesbirimler:</a:t>
            </a:r>
          </a:p>
        </p:txBody>
      </p:sp>
      <p:sp>
        <p:nvSpPr>
          <p:cNvPr id="19460" name="Rectangle 8"/>
          <p:cNvSpPr>
            <a:spLocks noChangeArrowheads="1"/>
          </p:cNvSpPr>
          <p:nvPr/>
        </p:nvSpPr>
        <p:spPr bwMode="auto">
          <a:xfrm>
            <a:off x="323850" y="1814513"/>
            <a:ext cx="8315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000" b="1" dirty="0" smtClean="0">
                <a:latin typeface="Book Antiqua" panose="02040602050305030304" pitchFamily="18" charset="0"/>
                <a:cs typeface="Times" panose="02020603050405020304" pitchFamily="18" charset="0"/>
              </a:rPr>
              <a:t>(1) </a:t>
            </a:r>
            <a:r>
              <a:rPr lang="tr-TR" altLang="tr-TR" sz="2000" dirty="0" err="1">
                <a:latin typeface="Book Antiqua" panose="02040602050305030304" pitchFamily="18" charset="0"/>
                <a:cs typeface="Times" panose="02020603050405020304" pitchFamily="18" charset="0"/>
              </a:rPr>
              <a:t>s.a.n.d.a.l.y.e</a:t>
            </a:r>
            <a:r>
              <a:rPr lang="tr-TR" altLang="tr-TR" sz="2000" dirty="0">
                <a:latin typeface="Book Antiqua" panose="02040602050305030304" pitchFamily="18" charset="0"/>
                <a:cs typeface="Times" panose="02020603050405020304" pitchFamily="18" charset="0"/>
              </a:rPr>
              <a:t>. </a:t>
            </a:r>
            <a:r>
              <a:rPr lang="tr-TR" altLang="tr-TR" sz="2000" b="1" dirty="0">
                <a:latin typeface="Book Antiqua" panose="02040602050305030304" pitchFamily="18" charset="0"/>
                <a:cs typeface="Times" panose="02020603050405020304" pitchFamily="18" charset="0"/>
              </a:rPr>
              <a:t>(sesbirimler)</a:t>
            </a:r>
          </a:p>
        </p:txBody>
      </p:sp>
      <p:sp>
        <p:nvSpPr>
          <p:cNvPr id="19461" name="Rectangle 11"/>
          <p:cNvSpPr>
            <a:spLocks noChangeArrowheads="1"/>
          </p:cNvSpPr>
          <p:nvPr/>
        </p:nvSpPr>
        <p:spPr bwMode="auto">
          <a:xfrm>
            <a:off x="395288" y="2606675"/>
            <a:ext cx="453707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200" b="1" u="sng" dirty="0" err="1">
                <a:latin typeface="Book Antiqua" panose="02040602050305030304" pitchFamily="18" charset="0"/>
                <a:cs typeface="Times" panose="02020603050405020304" pitchFamily="18" charset="0"/>
              </a:rPr>
              <a:t>Parçalarüstü</a:t>
            </a:r>
            <a:r>
              <a:rPr lang="tr-TR" altLang="tr-TR" sz="2200" b="1" u="sng" dirty="0">
                <a:latin typeface="Book Antiqua" panose="02040602050305030304" pitchFamily="18" charset="0"/>
                <a:cs typeface="Times" panose="02020603050405020304" pitchFamily="18" charset="0"/>
              </a:rPr>
              <a:t> Sesbirimler:</a:t>
            </a:r>
          </a:p>
        </p:txBody>
      </p:sp>
      <p:sp>
        <p:nvSpPr>
          <p:cNvPr id="19462" name="Rectangle 12"/>
          <p:cNvSpPr>
            <a:spLocks noChangeArrowheads="1"/>
          </p:cNvSpPr>
          <p:nvPr/>
        </p:nvSpPr>
        <p:spPr bwMode="auto">
          <a:xfrm>
            <a:off x="4572000" y="1814513"/>
            <a:ext cx="4572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5000"/>
              <a:buFont typeface="Verdana" panose="020B0604030504040204" pitchFamily="34" charset="0"/>
              <a:buChar char="›"/>
              <a:defRPr sz="2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E6E6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000" b="1" dirty="0" smtClean="0">
                <a:solidFill>
                  <a:srgbClr val="00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(2) </a:t>
            </a:r>
            <a:r>
              <a:rPr lang="tr-TR" altLang="tr-TR" sz="2000" b="1" dirty="0">
                <a:solidFill>
                  <a:srgbClr val="00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t</a:t>
            </a:r>
            <a:r>
              <a:rPr lang="tr-TR" altLang="tr-TR" sz="2000" dirty="0">
                <a:solidFill>
                  <a:srgbClr val="00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aş  / </a:t>
            </a:r>
            <a:r>
              <a:rPr lang="tr-TR" altLang="tr-TR" sz="2000" b="1" dirty="0">
                <a:solidFill>
                  <a:srgbClr val="00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b</a:t>
            </a:r>
            <a:r>
              <a:rPr lang="tr-TR" altLang="tr-TR" sz="2000" dirty="0">
                <a:solidFill>
                  <a:srgbClr val="00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aş   </a:t>
            </a:r>
            <a:r>
              <a:rPr lang="tr-TR" altLang="tr-TR" sz="2000" b="1" dirty="0">
                <a:solidFill>
                  <a:srgbClr val="00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(ayırıcı özellikler)</a:t>
            </a:r>
          </a:p>
        </p:txBody>
      </p:sp>
      <p:sp>
        <p:nvSpPr>
          <p:cNvPr id="12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err="1" smtClean="0">
                <a:latin typeface="Gill Sans MT" panose="020B0502020104020203" pitchFamily="34" charset="0"/>
              </a:rPr>
              <a:t>Parçalarüstü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 Sesbirimler (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Örnekler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9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51261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Tipolojik Örüntüler (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Ton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484784"/>
            <a:ext cx="831986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2000" dirty="0">
                <a:latin typeface="Book Antiqua" panose="02040602050305030304" pitchFamily="18" charset="0"/>
              </a:rPr>
              <a:t>Ton kullanan diller </a:t>
            </a:r>
            <a:r>
              <a:rPr lang="tr-TR" sz="2000" b="1" dirty="0">
                <a:latin typeface="Book Antiqua" panose="02040602050305030304" pitchFamily="18" charset="0"/>
              </a:rPr>
              <a:t>basit</a:t>
            </a:r>
            <a:r>
              <a:rPr lang="tr-TR" sz="2000" dirty="0">
                <a:latin typeface="Book Antiqua" panose="02040602050305030304" pitchFamily="18" charset="0"/>
              </a:rPr>
              <a:t> ve </a:t>
            </a:r>
            <a:r>
              <a:rPr lang="tr-TR" sz="2000" b="1" dirty="0">
                <a:latin typeface="Book Antiqua" panose="02040602050305030304" pitchFamily="18" charset="0"/>
              </a:rPr>
              <a:t>karmaşık</a:t>
            </a:r>
            <a:r>
              <a:rPr lang="tr-TR" sz="2000" dirty="0">
                <a:latin typeface="Book Antiqua" panose="02040602050305030304" pitchFamily="18" charset="0"/>
              </a:rPr>
              <a:t> </a:t>
            </a:r>
            <a:r>
              <a:rPr lang="tr-TR" sz="2000" b="1" dirty="0">
                <a:latin typeface="Book Antiqua" panose="02040602050305030304" pitchFamily="18" charset="0"/>
              </a:rPr>
              <a:t>ton</a:t>
            </a:r>
            <a:r>
              <a:rPr lang="tr-TR" sz="2000" dirty="0">
                <a:latin typeface="Book Antiqua" panose="02040602050305030304" pitchFamily="18" charset="0"/>
              </a:rPr>
              <a:t> dizgesine sahip diller olarak </a:t>
            </a:r>
            <a:r>
              <a:rPr lang="tr-TR" sz="2000" dirty="0" smtClean="0">
                <a:latin typeface="Book Antiqua" panose="02040602050305030304" pitchFamily="18" charset="0"/>
              </a:rPr>
              <a:t>sınıflandırılmıştır. </a:t>
            </a:r>
            <a:r>
              <a:rPr lang="nl-NL" sz="2000" dirty="0" smtClean="0">
                <a:latin typeface="Book Antiqua" panose="02040602050305030304" pitchFamily="18" charset="0"/>
              </a:rPr>
              <a:t>Basit </a:t>
            </a:r>
            <a:r>
              <a:rPr lang="nl-NL" sz="2000" dirty="0">
                <a:latin typeface="Book Antiqua" panose="02040602050305030304" pitchFamily="18" charset="0"/>
              </a:rPr>
              <a:t>ton dizgeli dillerde yalnızca </a:t>
            </a:r>
            <a:r>
              <a:rPr lang="nl-NL" sz="2000" b="1" i="1" dirty="0">
                <a:latin typeface="Book Antiqua" panose="02040602050305030304" pitchFamily="18" charset="0"/>
              </a:rPr>
              <a:t>alçak </a:t>
            </a:r>
            <a:r>
              <a:rPr lang="nl-NL" sz="2000" b="1" i="1" dirty="0" smtClean="0">
                <a:latin typeface="Book Antiqua" panose="02040602050305030304" pitchFamily="18" charset="0"/>
              </a:rPr>
              <a:t>ton</a:t>
            </a:r>
            <a:r>
              <a:rPr lang="nl-NL" sz="2000" b="1" dirty="0" smtClean="0">
                <a:latin typeface="Book Antiqua" panose="02040602050305030304" pitchFamily="18" charset="0"/>
              </a:rPr>
              <a:t> </a:t>
            </a:r>
            <a:r>
              <a:rPr lang="nl-NL" sz="2000" dirty="0">
                <a:latin typeface="Book Antiqua" panose="02040602050305030304" pitchFamily="18" charset="0"/>
              </a:rPr>
              <a:t>ve </a:t>
            </a:r>
            <a:r>
              <a:rPr lang="nl-NL" sz="2000" b="1" i="1" dirty="0" smtClean="0">
                <a:latin typeface="Book Antiqua" panose="02040602050305030304" pitchFamily="18" charset="0"/>
              </a:rPr>
              <a:t>yüksek</a:t>
            </a:r>
            <a:r>
              <a:rPr lang="tr-TR" sz="2000" b="1" i="1" dirty="0" smtClean="0">
                <a:latin typeface="Book Antiqua" panose="02040602050305030304" pitchFamily="18" charset="0"/>
              </a:rPr>
              <a:t> ton</a:t>
            </a:r>
            <a:r>
              <a:rPr lang="tr-TR" sz="2000" b="1" dirty="0" smtClean="0">
                <a:latin typeface="Book Antiqua" panose="02040602050305030304" pitchFamily="18" charset="0"/>
              </a:rPr>
              <a:t> </a:t>
            </a:r>
            <a:r>
              <a:rPr lang="tr-TR" sz="2000" dirty="0">
                <a:latin typeface="Book Antiqua" panose="02040602050305030304" pitchFamily="18" charset="0"/>
              </a:rPr>
              <a:t>kullanan dillerken, karmaşık ton dizgeli dillerde </a:t>
            </a:r>
            <a:r>
              <a:rPr lang="tr-TR" sz="2000" dirty="0" smtClean="0">
                <a:latin typeface="Book Antiqua" panose="02040602050305030304" pitchFamily="18" charset="0"/>
              </a:rPr>
              <a:t>daha fazla </a:t>
            </a:r>
            <a:r>
              <a:rPr lang="tr-TR" sz="2000" dirty="0">
                <a:latin typeface="Book Antiqua" panose="02040602050305030304" pitchFamily="18" charset="0"/>
              </a:rPr>
              <a:t>ton </a:t>
            </a:r>
            <a:r>
              <a:rPr lang="tr-TR" sz="2000" dirty="0" smtClean="0">
                <a:latin typeface="Book Antiqua" panose="02040602050305030304" pitchFamily="18" charset="0"/>
              </a:rPr>
              <a:t>örüntüsü </a:t>
            </a:r>
            <a:r>
              <a:rPr lang="tr-TR" sz="2000" dirty="0">
                <a:latin typeface="Book Antiqua" panose="02040602050305030304" pitchFamily="18" charset="0"/>
              </a:rPr>
              <a:t>vardır.</a:t>
            </a:r>
            <a:endParaRPr lang="tr-TR" sz="3600" dirty="0">
              <a:latin typeface="Book Antiqua" panose="02040602050305030304" pitchFamily="18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240827"/>
            <a:ext cx="9001000" cy="2808565"/>
          </a:xfrm>
          <a:prstGeom prst="rect">
            <a:avLst/>
          </a:prstGeom>
        </p:spPr>
      </p:pic>
      <p:sp>
        <p:nvSpPr>
          <p:cNvPr id="9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73168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>
                <a:latin typeface="Gill Sans MT" panose="020B0502020104020203" pitchFamily="34" charset="0"/>
              </a:rPr>
              <a:t>Tipolojik 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Örüntüler (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Vurgu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008" y="1807949"/>
            <a:ext cx="8928992" cy="4516916"/>
          </a:xfrm>
          <a:prstGeom prst="rect">
            <a:avLst/>
          </a:prstGeom>
        </p:spPr>
      </p:pic>
      <p:sp>
        <p:nvSpPr>
          <p:cNvPr id="8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19325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>
                <a:latin typeface="Gill Sans MT" panose="020B0502020104020203" pitchFamily="34" charset="0"/>
              </a:rPr>
              <a:t>Tipolojik 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Örüntüler (</a:t>
            </a:r>
            <a:r>
              <a:rPr lang="tr-TR" altLang="tr-TR" sz="2800" dirty="0">
                <a:latin typeface="Gill Sans MT" panose="020B0502020104020203" pitchFamily="34" charset="0"/>
              </a:rPr>
              <a:t>Vurgu</a:t>
            </a:r>
            <a:r>
              <a:rPr lang="tr-TR" altLang="tr-TR" sz="2800" b="1" dirty="0">
                <a:latin typeface="Gill Sans MT" panose="020B0502020104020203" pitchFamily="34" charset="0"/>
              </a:rPr>
              <a:t>)</a:t>
            </a:r>
          </a:p>
          <a:p>
            <a:pPr eaLnBrk="1" hangingPunct="1"/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268760"/>
            <a:ext cx="8319868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sz="2400" i="1" dirty="0" err="1" smtClean="0">
                <a:latin typeface="Book Antiqua" panose="02040602050305030304" pitchFamily="18" charset="0"/>
              </a:rPr>
              <a:t>Cahuilla</a:t>
            </a:r>
            <a:r>
              <a:rPr lang="tr-TR" sz="2400" i="1" dirty="0" smtClean="0">
                <a:latin typeface="Book Antiqua" panose="02040602050305030304" pitchFamily="18" charset="0"/>
              </a:rPr>
              <a:t> </a:t>
            </a:r>
            <a:r>
              <a:rPr lang="tr-TR" sz="2400" dirty="0">
                <a:latin typeface="Book Antiqua" panose="02040602050305030304" pitchFamily="18" charset="0"/>
              </a:rPr>
              <a:t>(ABD – </a:t>
            </a:r>
            <a:r>
              <a:rPr lang="tr-TR" sz="2400" dirty="0" err="1">
                <a:latin typeface="Book Antiqua" panose="02040602050305030304" pitchFamily="18" charset="0"/>
              </a:rPr>
              <a:t>Uto-Aztekan</a:t>
            </a:r>
            <a:r>
              <a:rPr lang="tr-TR" sz="2400" dirty="0">
                <a:latin typeface="Book Antiqua" panose="02040602050305030304" pitchFamily="18" charset="0"/>
              </a:rPr>
              <a:t>)</a:t>
            </a:r>
          </a:p>
          <a:p>
            <a:r>
              <a:rPr lang="tr-TR" sz="2400" dirty="0">
                <a:latin typeface="Book Antiqua" panose="02040602050305030304" pitchFamily="18" charset="0"/>
              </a:rPr>
              <a:t>a. ˈ</a:t>
            </a:r>
            <a:r>
              <a:rPr lang="tr-TR" sz="2400" b="1" dirty="0" err="1">
                <a:latin typeface="Book Antiqua" panose="02040602050305030304" pitchFamily="18" charset="0"/>
              </a:rPr>
              <a:t>ña</a:t>
            </a:r>
            <a:r>
              <a:rPr lang="tr-TR" sz="2400" dirty="0" err="1">
                <a:latin typeface="Book Antiqua" panose="02040602050305030304" pitchFamily="18" charset="0"/>
              </a:rPr>
              <a:t>ʔaˌčeh</a:t>
            </a:r>
            <a:r>
              <a:rPr lang="tr-TR" sz="2400" dirty="0">
                <a:latin typeface="Book Antiqua" panose="02040602050305030304" pitchFamily="18" charset="0"/>
              </a:rPr>
              <a:t> ‘otur!’</a:t>
            </a:r>
          </a:p>
          <a:p>
            <a:r>
              <a:rPr lang="tr-TR" sz="2400" dirty="0">
                <a:latin typeface="Book Antiqua" panose="02040602050305030304" pitchFamily="18" charset="0"/>
              </a:rPr>
              <a:t>b. ˈ</a:t>
            </a:r>
            <a:r>
              <a:rPr lang="tr-TR" sz="2400" b="1" dirty="0" err="1">
                <a:latin typeface="Book Antiqua" panose="02040602050305030304" pitchFamily="18" charset="0"/>
              </a:rPr>
              <a:t>ne</a:t>
            </a:r>
            <a:r>
              <a:rPr lang="tr-TR" sz="2400" dirty="0" err="1">
                <a:latin typeface="Book Antiqua" panose="02040602050305030304" pitchFamily="18" charset="0"/>
              </a:rPr>
              <a:t>nukum</a:t>
            </a:r>
            <a:r>
              <a:rPr lang="tr-TR" sz="2400" dirty="0">
                <a:latin typeface="Book Antiqua" panose="02040602050305030304" pitchFamily="18" charset="0"/>
              </a:rPr>
              <a:t> ‘kuzenler’ (dişil</a:t>
            </a:r>
            <a:r>
              <a:rPr lang="tr-TR" sz="2400" dirty="0" smtClean="0">
                <a:latin typeface="Book Antiqua" panose="02040602050305030304" pitchFamily="18" charset="0"/>
              </a:rPr>
              <a:t>)</a:t>
            </a:r>
          </a:p>
          <a:p>
            <a:endParaRPr lang="tr-TR" sz="2400" dirty="0">
              <a:latin typeface="Book Antiqua" panose="02040602050305030304" pitchFamily="18" charset="0"/>
            </a:endParaRPr>
          </a:p>
          <a:p>
            <a:endParaRPr lang="tr-TR" sz="2400" dirty="0">
              <a:latin typeface="Book Antiqua" panose="02040602050305030304" pitchFamily="18" charset="0"/>
            </a:endParaRPr>
          </a:p>
          <a:p>
            <a:r>
              <a:rPr lang="fi-FI" sz="2400" i="1" dirty="0" smtClean="0">
                <a:latin typeface="Book Antiqua" panose="02040602050305030304" pitchFamily="18" charset="0"/>
              </a:rPr>
              <a:t>Mapudungun </a:t>
            </a:r>
            <a:r>
              <a:rPr lang="fi-FI" sz="2400" dirty="0">
                <a:latin typeface="Book Antiqua" panose="02040602050305030304" pitchFamily="18" charset="0"/>
              </a:rPr>
              <a:t>(Şili ve Arjantin – Araukanya)</a:t>
            </a:r>
          </a:p>
          <a:p>
            <a:r>
              <a:rPr lang="es-ES" sz="2400" dirty="0">
                <a:latin typeface="Book Antiqua" panose="02040602050305030304" pitchFamily="18" charset="0"/>
              </a:rPr>
              <a:t>a. ṯiˈ</a:t>
            </a:r>
            <a:r>
              <a:rPr lang="es-ES" sz="2400" b="1" dirty="0">
                <a:latin typeface="Book Antiqua" panose="02040602050305030304" pitchFamily="18" charset="0"/>
              </a:rPr>
              <a:t>pan</a:t>
            </a:r>
            <a:r>
              <a:rPr lang="es-ES" sz="2400" dirty="0">
                <a:latin typeface="Book Antiqua" panose="02040602050305030304" pitchFamily="18" charset="0"/>
              </a:rPr>
              <a:t>to ‘yıl’</a:t>
            </a:r>
          </a:p>
          <a:p>
            <a:r>
              <a:rPr lang="tr-TR" sz="2400" dirty="0">
                <a:latin typeface="Book Antiqua" panose="02040602050305030304" pitchFamily="18" charset="0"/>
              </a:rPr>
              <a:t>b. </a:t>
            </a:r>
            <a:r>
              <a:rPr lang="tr-TR" sz="2400" dirty="0" err="1">
                <a:latin typeface="Book Antiqua" panose="02040602050305030304" pitchFamily="18" charset="0"/>
              </a:rPr>
              <a:t>eˈ</a:t>
            </a:r>
            <a:r>
              <a:rPr lang="tr-TR" sz="2400" b="1" dirty="0" err="1">
                <a:latin typeface="Book Antiqua" panose="02040602050305030304" pitchFamily="18" charset="0"/>
              </a:rPr>
              <a:t>lu</a:t>
            </a:r>
            <a:r>
              <a:rPr lang="tr-TR" sz="2400" dirty="0" err="1">
                <a:latin typeface="Book Antiqua" panose="02040602050305030304" pitchFamily="18" charset="0"/>
              </a:rPr>
              <a:t>muˌyu</a:t>
            </a:r>
            <a:r>
              <a:rPr lang="tr-TR" sz="2400" dirty="0">
                <a:latin typeface="Book Antiqua" panose="02040602050305030304" pitchFamily="18" charset="0"/>
              </a:rPr>
              <a:t> ‘bize ver’</a:t>
            </a:r>
          </a:p>
          <a:p>
            <a:endParaRPr lang="tr-TR" sz="2400" dirty="0" smtClean="0">
              <a:latin typeface="Book Antiqua" panose="02040602050305030304" pitchFamily="18" charset="0"/>
            </a:endParaRPr>
          </a:p>
          <a:p>
            <a:endParaRPr lang="tr-TR" sz="2400" dirty="0">
              <a:latin typeface="Book Antiqua" panose="02040602050305030304" pitchFamily="18" charset="0"/>
            </a:endParaRPr>
          </a:p>
          <a:p>
            <a:r>
              <a:rPr lang="tr-TR" sz="2400" i="1" dirty="0" err="1" smtClean="0">
                <a:latin typeface="Book Antiqua" panose="02040602050305030304" pitchFamily="18" charset="0"/>
              </a:rPr>
              <a:t>Winnebago</a:t>
            </a:r>
            <a:r>
              <a:rPr lang="tr-TR" sz="2400" i="1" dirty="0" smtClean="0">
                <a:latin typeface="Book Antiqua" panose="02040602050305030304" pitchFamily="18" charset="0"/>
              </a:rPr>
              <a:t> </a:t>
            </a:r>
            <a:r>
              <a:rPr lang="tr-TR" sz="2400" dirty="0">
                <a:latin typeface="Book Antiqua" panose="02040602050305030304" pitchFamily="18" charset="0"/>
              </a:rPr>
              <a:t>(ABD – </a:t>
            </a:r>
            <a:r>
              <a:rPr lang="tr-TR" sz="2400" dirty="0" err="1">
                <a:latin typeface="Book Antiqua" panose="02040602050305030304" pitchFamily="18" charset="0"/>
              </a:rPr>
              <a:t>Siouan</a:t>
            </a:r>
            <a:r>
              <a:rPr lang="tr-TR" sz="2400" dirty="0">
                <a:latin typeface="Book Antiqua" panose="02040602050305030304" pitchFamily="18" charset="0"/>
              </a:rPr>
              <a:t>)</a:t>
            </a:r>
          </a:p>
          <a:p>
            <a:r>
              <a:rPr lang="tr-TR" sz="2400" dirty="0">
                <a:latin typeface="Book Antiqua" panose="02040602050305030304" pitchFamily="18" charset="0"/>
              </a:rPr>
              <a:t>a. </a:t>
            </a:r>
            <a:r>
              <a:rPr lang="tr-TR" sz="2400" dirty="0" err="1">
                <a:latin typeface="Book Antiqua" panose="02040602050305030304" pitchFamily="18" charset="0"/>
              </a:rPr>
              <a:t>hochiˈ</a:t>
            </a:r>
            <a:r>
              <a:rPr lang="tr-TR" sz="2400" b="1" dirty="0" err="1">
                <a:latin typeface="Book Antiqua" panose="02040602050305030304" pitchFamily="18" charset="0"/>
              </a:rPr>
              <a:t>chi</a:t>
            </a:r>
            <a:r>
              <a:rPr lang="tr-TR" sz="2400" dirty="0" err="1">
                <a:latin typeface="Book Antiqua" panose="02040602050305030304" pitchFamily="18" charset="0"/>
              </a:rPr>
              <a:t>nik</a:t>
            </a:r>
            <a:r>
              <a:rPr lang="tr-TR" sz="2400" dirty="0">
                <a:latin typeface="Book Antiqua" panose="02040602050305030304" pitchFamily="18" charset="0"/>
              </a:rPr>
              <a:t> ‘oğlan’</a:t>
            </a:r>
          </a:p>
          <a:p>
            <a:r>
              <a:rPr lang="tr-TR" sz="2400" dirty="0">
                <a:latin typeface="Book Antiqua" panose="02040602050305030304" pitchFamily="18" charset="0"/>
              </a:rPr>
              <a:t>b. </a:t>
            </a:r>
            <a:r>
              <a:rPr lang="tr-TR" sz="2400" dirty="0" err="1">
                <a:latin typeface="Book Antiqua" panose="02040602050305030304" pitchFamily="18" charset="0"/>
              </a:rPr>
              <a:t>waghiˈ</a:t>
            </a:r>
            <a:r>
              <a:rPr lang="tr-TR" sz="2400" b="1" dirty="0" err="1">
                <a:latin typeface="Book Antiqua" panose="02040602050305030304" pitchFamily="18" charset="0"/>
              </a:rPr>
              <a:t>ghi</a:t>
            </a:r>
            <a:r>
              <a:rPr lang="tr-TR" sz="2400" dirty="0">
                <a:latin typeface="Book Antiqua" panose="02040602050305030304" pitchFamily="18" charset="0"/>
              </a:rPr>
              <a:t> ‘top</a:t>
            </a:r>
            <a:r>
              <a:rPr lang="tr-TR" sz="2400" dirty="0" smtClean="0">
                <a:latin typeface="Book Antiqua" panose="02040602050305030304" pitchFamily="18" charset="0"/>
              </a:rPr>
              <a:t>’</a:t>
            </a:r>
            <a:endParaRPr lang="tr-TR" sz="2400" dirty="0">
              <a:latin typeface="Book Antiqua" panose="02040602050305030304" pitchFamily="18" charset="0"/>
            </a:endParaRPr>
          </a:p>
        </p:txBody>
      </p:sp>
      <p:sp>
        <p:nvSpPr>
          <p:cNvPr id="5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57984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>
                <a:latin typeface="Gill Sans MT" panose="020B0502020104020203" pitchFamily="34" charset="0"/>
              </a:rPr>
              <a:t>Tipolojik Örüntüler (</a:t>
            </a:r>
            <a:r>
              <a:rPr lang="tr-TR" altLang="tr-TR" sz="2800" dirty="0">
                <a:latin typeface="Gill Sans MT" panose="020B0502020104020203" pitchFamily="34" charset="0"/>
              </a:rPr>
              <a:t>Vurgu</a:t>
            </a:r>
            <a:r>
              <a:rPr lang="tr-TR" altLang="tr-TR" sz="2800" b="1" dirty="0">
                <a:latin typeface="Gill Sans MT" panose="020B0502020104020203" pitchFamily="34" charset="0"/>
              </a:rPr>
              <a:t>)</a:t>
            </a:r>
          </a:p>
          <a:p>
            <a:pPr eaLnBrk="1" hangingPunct="1"/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268760"/>
            <a:ext cx="8319868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sz="2400" i="1" dirty="0" err="1" smtClean="0">
                <a:latin typeface="Book Antiqua" panose="02040602050305030304" pitchFamily="18" charset="0"/>
              </a:rPr>
              <a:t>Paumarí</a:t>
            </a:r>
            <a:r>
              <a:rPr lang="tr-TR" sz="2400" i="1" dirty="0" smtClean="0">
                <a:latin typeface="Book Antiqua" panose="02040602050305030304" pitchFamily="18" charset="0"/>
              </a:rPr>
              <a:t> </a:t>
            </a:r>
            <a:r>
              <a:rPr lang="tr-TR" sz="2400" dirty="0">
                <a:latin typeface="Book Antiqua" panose="02040602050305030304" pitchFamily="18" charset="0"/>
              </a:rPr>
              <a:t>(Peru – </a:t>
            </a:r>
            <a:r>
              <a:rPr lang="tr-TR" sz="2400" dirty="0" err="1">
                <a:latin typeface="Book Antiqua" panose="02040602050305030304" pitchFamily="18" charset="0"/>
              </a:rPr>
              <a:t>Araukanya</a:t>
            </a:r>
            <a:r>
              <a:rPr lang="tr-TR" sz="2400" dirty="0">
                <a:latin typeface="Book Antiqua" panose="02040602050305030304" pitchFamily="18" charset="0"/>
              </a:rPr>
              <a:t>)</a:t>
            </a:r>
          </a:p>
          <a:p>
            <a:r>
              <a:rPr lang="tr-TR" sz="2400" dirty="0">
                <a:latin typeface="Book Antiqua" panose="02040602050305030304" pitchFamily="18" charset="0"/>
              </a:rPr>
              <a:t>a. </a:t>
            </a:r>
            <a:r>
              <a:rPr lang="tr-TR" sz="2400" dirty="0" err="1">
                <a:latin typeface="Book Antiqua" panose="02040602050305030304" pitchFamily="18" charset="0"/>
              </a:rPr>
              <a:t>raˈ</a:t>
            </a:r>
            <a:r>
              <a:rPr lang="tr-TR" sz="2400" b="1" dirty="0" err="1">
                <a:latin typeface="Book Antiqua" panose="02040602050305030304" pitchFamily="18" charset="0"/>
              </a:rPr>
              <a:t>bo</a:t>
            </a:r>
            <a:r>
              <a:rPr lang="tr-TR" sz="2400" dirty="0" err="1">
                <a:latin typeface="Book Antiqua" panose="02040602050305030304" pitchFamily="18" charset="0"/>
              </a:rPr>
              <a:t>diki</a:t>
            </a:r>
            <a:r>
              <a:rPr lang="tr-TR" sz="2400" dirty="0">
                <a:latin typeface="Book Antiqua" panose="02040602050305030304" pitchFamily="18" charset="0"/>
              </a:rPr>
              <a:t> ‘geniş’</a:t>
            </a:r>
          </a:p>
          <a:p>
            <a:r>
              <a:rPr lang="tr-TR" sz="2400" dirty="0">
                <a:latin typeface="Book Antiqua" panose="02040602050305030304" pitchFamily="18" charset="0"/>
              </a:rPr>
              <a:t>b. </a:t>
            </a:r>
            <a:r>
              <a:rPr lang="tr-TR" sz="2400" dirty="0" err="1">
                <a:latin typeface="Book Antiqua" panose="02040602050305030304" pitchFamily="18" charset="0"/>
              </a:rPr>
              <a:t>oniˈ</a:t>
            </a:r>
            <a:r>
              <a:rPr lang="tr-TR" sz="2400" b="1" dirty="0" err="1">
                <a:latin typeface="Book Antiqua" panose="02040602050305030304" pitchFamily="18" charset="0"/>
              </a:rPr>
              <a:t>ma</a:t>
            </a:r>
            <a:r>
              <a:rPr lang="tr-TR" sz="2400" dirty="0" err="1">
                <a:latin typeface="Book Antiqua" panose="02040602050305030304" pitchFamily="18" charset="0"/>
              </a:rPr>
              <a:t>nari</a:t>
            </a:r>
            <a:r>
              <a:rPr lang="tr-TR" sz="2400" dirty="0">
                <a:latin typeface="Book Antiqua" panose="02040602050305030304" pitchFamily="18" charset="0"/>
              </a:rPr>
              <a:t> ‘martı’</a:t>
            </a:r>
          </a:p>
          <a:p>
            <a:endParaRPr lang="tr-TR" sz="2400" i="1" dirty="0" smtClean="0">
              <a:latin typeface="Book Antiqua" panose="02040602050305030304" pitchFamily="18" charset="0"/>
            </a:endParaRPr>
          </a:p>
          <a:p>
            <a:r>
              <a:rPr lang="tr-TR" sz="2400" i="1" dirty="0" err="1" smtClean="0">
                <a:latin typeface="Book Antiqua" panose="02040602050305030304" pitchFamily="18" charset="0"/>
              </a:rPr>
              <a:t>Djingili</a:t>
            </a:r>
            <a:r>
              <a:rPr lang="tr-TR" sz="2400" i="1" dirty="0" smtClean="0">
                <a:latin typeface="Book Antiqua" panose="02040602050305030304" pitchFamily="18" charset="0"/>
              </a:rPr>
              <a:t> </a:t>
            </a:r>
            <a:r>
              <a:rPr lang="tr-TR" sz="2400" dirty="0">
                <a:latin typeface="Book Antiqua" panose="02040602050305030304" pitchFamily="18" charset="0"/>
              </a:rPr>
              <a:t>(Avustralya – </a:t>
            </a:r>
            <a:r>
              <a:rPr lang="tr-TR" sz="2400" dirty="0" err="1">
                <a:latin typeface="Book Antiqua" panose="02040602050305030304" pitchFamily="18" charset="0"/>
              </a:rPr>
              <a:t>Mingli</a:t>
            </a:r>
            <a:r>
              <a:rPr lang="tr-TR" sz="2400" dirty="0">
                <a:latin typeface="Book Antiqua" panose="02040602050305030304" pitchFamily="18" charset="0"/>
              </a:rPr>
              <a:t>)</a:t>
            </a:r>
          </a:p>
          <a:p>
            <a:r>
              <a:rPr lang="tr-TR" sz="2400" dirty="0">
                <a:latin typeface="Book Antiqua" panose="02040602050305030304" pitchFamily="18" charset="0"/>
              </a:rPr>
              <a:t>a. </a:t>
            </a:r>
            <a:r>
              <a:rPr lang="tr-TR" sz="2400" dirty="0" err="1">
                <a:latin typeface="Book Antiqua" panose="02040602050305030304" pitchFamily="18" charset="0"/>
              </a:rPr>
              <a:t>biˈ</a:t>
            </a:r>
            <a:r>
              <a:rPr lang="tr-TR" sz="2400" b="1" dirty="0" err="1">
                <a:latin typeface="Book Antiqua" panose="02040602050305030304" pitchFamily="18" charset="0"/>
              </a:rPr>
              <a:t>aŋ</a:t>
            </a:r>
            <a:r>
              <a:rPr lang="tr-TR" sz="2400" dirty="0" err="1">
                <a:latin typeface="Book Antiqua" panose="02040602050305030304" pitchFamily="18" charset="0"/>
              </a:rPr>
              <a:t>ga</a:t>
            </a:r>
            <a:r>
              <a:rPr lang="tr-TR" sz="2400" dirty="0">
                <a:latin typeface="Book Antiqua" panose="02040602050305030304" pitchFamily="18" charset="0"/>
              </a:rPr>
              <a:t> ‘sonra’</a:t>
            </a:r>
          </a:p>
          <a:p>
            <a:r>
              <a:rPr lang="tr-TR" sz="2400" dirty="0">
                <a:latin typeface="Book Antiqua" panose="02040602050305030304" pitchFamily="18" charset="0"/>
              </a:rPr>
              <a:t>b. </a:t>
            </a:r>
            <a:r>
              <a:rPr lang="tr-TR" sz="2400" dirty="0" err="1">
                <a:latin typeface="Book Antiqua" panose="02040602050305030304" pitchFamily="18" charset="0"/>
              </a:rPr>
              <a:t>ŋuruˈ</a:t>
            </a:r>
            <a:r>
              <a:rPr lang="tr-TR" sz="2400" b="1" dirty="0" err="1">
                <a:latin typeface="Book Antiqua" panose="02040602050305030304" pitchFamily="18" charset="0"/>
              </a:rPr>
              <a:t>a</a:t>
            </a:r>
            <a:r>
              <a:rPr lang="tr-TR" sz="2400" dirty="0" err="1">
                <a:latin typeface="Book Antiqua" panose="02040602050305030304" pitchFamily="18" charset="0"/>
              </a:rPr>
              <a:t>la</a:t>
            </a:r>
            <a:r>
              <a:rPr lang="tr-TR" sz="2400" dirty="0">
                <a:latin typeface="Book Antiqua" panose="02040602050305030304" pitchFamily="18" charset="0"/>
              </a:rPr>
              <a:t> ‘biz hepimiz’</a:t>
            </a:r>
          </a:p>
          <a:p>
            <a:endParaRPr lang="tr-TR" sz="2400" i="1" dirty="0" smtClean="0">
              <a:latin typeface="Book Antiqua" panose="02040602050305030304" pitchFamily="18" charset="0"/>
            </a:endParaRPr>
          </a:p>
          <a:p>
            <a:r>
              <a:rPr lang="tr-TR" sz="2400" i="1" dirty="0" err="1" smtClean="0">
                <a:latin typeface="Book Antiqua" panose="02040602050305030304" pitchFamily="18" charset="0"/>
              </a:rPr>
              <a:t>Weri</a:t>
            </a:r>
            <a:r>
              <a:rPr lang="tr-TR" sz="2400" i="1" dirty="0" smtClean="0">
                <a:latin typeface="Book Antiqua" panose="02040602050305030304" pitchFamily="18" charset="0"/>
              </a:rPr>
              <a:t> </a:t>
            </a:r>
            <a:r>
              <a:rPr lang="tr-TR" sz="2400" dirty="0">
                <a:latin typeface="Book Antiqua" panose="02040602050305030304" pitchFamily="18" charset="0"/>
              </a:rPr>
              <a:t>(Papua Yeni Gine – </a:t>
            </a:r>
            <a:r>
              <a:rPr lang="tr-TR" sz="2400" dirty="0" err="1">
                <a:latin typeface="Book Antiqua" panose="02040602050305030304" pitchFamily="18" charset="0"/>
              </a:rPr>
              <a:t>Goilalan</a:t>
            </a:r>
            <a:r>
              <a:rPr lang="tr-TR" sz="2400" dirty="0">
                <a:latin typeface="Book Antiqua" panose="02040602050305030304" pitchFamily="18" charset="0"/>
              </a:rPr>
              <a:t>)</a:t>
            </a:r>
          </a:p>
          <a:p>
            <a:r>
              <a:rPr lang="tr-TR" sz="2400" dirty="0">
                <a:latin typeface="Book Antiqua" panose="02040602050305030304" pitchFamily="18" charset="0"/>
              </a:rPr>
              <a:t>a. </a:t>
            </a:r>
            <a:r>
              <a:rPr lang="tr-TR" sz="2400" dirty="0" err="1">
                <a:latin typeface="Book Antiqua" panose="02040602050305030304" pitchFamily="18" charset="0"/>
              </a:rPr>
              <a:t>uˌluaˈ</a:t>
            </a:r>
            <a:r>
              <a:rPr lang="tr-TR" sz="2400" b="1" dirty="0" err="1">
                <a:latin typeface="Book Antiqua" panose="02040602050305030304" pitchFamily="18" charset="0"/>
              </a:rPr>
              <a:t>mit</a:t>
            </a:r>
            <a:r>
              <a:rPr lang="tr-TR" sz="2400" dirty="0">
                <a:latin typeface="Book Antiqua" panose="02040602050305030304" pitchFamily="18" charset="0"/>
              </a:rPr>
              <a:t> ‘pus’</a:t>
            </a:r>
          </a:p>
          <a:p>
            <a:r>
              <a:rPr lang="tr-TR" sz="2400" dirty="0">
                <a:latin typeface="Book Antiqua" panose="02040602050305030304" pitchFamily="18" charset="0"/>
              </a:rPr>
              <a:t>b. ˌ</a:t>
            </a:r>
            <a:r>
              <a:rPr lang="tr-TR" sz="2400" dirty="0" err="1">
                <a:latin typeface="Book Antiqua" panose="02040602050305030304" pitchFamily="18" charset="0"/>
              </a:rPr>
              <a:t>akuˌneteˈ</a:t>
            </a:r>
            <a:r>
              <a:rPr lang="tr-TR" sz="2400" b="1" dirty="0" err="1">
                <a:latin typeface="Book Antiqua" panose="02040602050305030304" pitchFamily="18" charset="0"/>
              </a:rPr>
              <a:t>pal</a:t>
            </a:r>
            <a:r>
              <a:rPr lang="tr-TR" sz="2400" dirty="0">
                <a:latin typeface="Book Antiqua" panose="02040602050305030304" pitchFamily="18" charset="0"/>
              </a:rPr>
              <a:t> ‘zamanlar’</a:t>
            </a:r>
          </a:p>
          <a:p>
            <a:endParaRPr lang="tr-TR" sz="2400" dirty="0" smtClean="0">
              <a:latin typeface="Book Antiqua" panose="02040602050305030304" pitchFamily="18" charset="0"/>
            </a:endParaRPr>
          </a:p>
          <a:p>
            <a:pPr algn="r"/>
            <a:r>
              <a:rPr lang="nl-NL" sz="2400" dirty="0" smtClean="0">
                <a:latin typeface="Book Antiqua" panose="02040602050305030304" pitchFamily="18" charset="0"/>
              </a:rPr>
              <a:t>(</a:t>
            </a:r>
            <a:r>
              <a:rPr lang="nl-NL" sz="2400" dirty="0">
                <a:latin typeface="Book Antiqua" panose="02040602050305030304" pitchFamily="18" charset="0"/>
              </a:rPr>
              <a:t>Goedemans ve van der Hulst, 2013a</a:t>
            </a:r>
            <a:r>
              <a:rPr lang="nl-NL" sz="2400" dirty="0" smtClean="0">
                <a:latin typeface="Book Antiqua" panose="02040602050305030304" pitchFamily="18" charset="0"/>
              </a:rPr>
              <a:t>)</a:t>
            </a:r>
            <a:endParaRPr lang="nl-NL" sz="2400" dirty="0">
              <a:latin typeface="Book Antiqua" panose="02040602050305030304" pitchFamily="18" charset="0"/>
            </a:endParaRPr>
          </a:p>
        </p:txBody>
      </p:sp>
      <p:sp>
        <p:nvSpPr>
          <p:cNvPr id="5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7534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5884"/>
            <a:ext cx="8229600" cy="4937760"/>
          </a:xfrm>
        </p:spPr>
        <p:txBody>
          <a:bodyPr>
            <a:noAutofit/>
          </a:bodyPr>
          <a:lstStyle/>
          <a:p>
            <a:pPr lvl="0"/>
            <a:endParaRPr lang="tr-TR" sz="2000" dirty="0" smtClean="0">
              <a:latin typeface="Book Antiqua" pitchFamily="18" charset="0"/>
            </a:endParaRPr>
          </a:p>
          <a:p>
            <a:pPr lvl="0"/>
            <a:endParaRPr lang="tr-TR" sz="2000" dirty="0" smtClean="0">
              <a:latin typeface="Book Antiqua" pitchFamily="18" charset="0"/>
            </a:endParaRPr>
          </a:p>
          <a:p>
            <a:pPr lvl="0"/>
            <a:r>
              <a:rPr lang="tr-TR" sz="2000" dirty="0" smtClean="0">
                <a:latin typeface="Book Antiqua" pitchFamily="18" charset="0"/>
              </a:rPr>
              <a:t>Dersin Sistemdeki Adı: </a:t>
            </a:r>
          </a:p>
          <a:p>
            <a:pPr marL="0" lvl="0" indent="0">
              <a:buNone/>
            </a:pPr>
            <a:r>
              <a:rPr lang="tr-TR" sz="2000" b="1" dirty="0" smtClean="0">
                <a:latin typeface="Book Antiqua" pitchFamily="18" charset="0"/>
              </a:rPr>
              <a:t>    Karşılaştırmalı Dil </a:t>
            </a:r>
            <a:r>
              <a:rPr lang="tr-TR" sz="2000" b="1" dirty="0" err="1" smtClean="0">
                <a:latin typeface="Book Antiqua" pitchFamily="18" charset="0"/>
              </a:rPr>
              <a:t>İncelemeleri_Sesbilimsel</a:t>
            </a:r>
            <a:r>
              <a:rPr lang="tr-TR" sz="2000" b="1" dirty="0" smtClean="0">
                <a:latin typeface="Book Antiqua" pitchFamily="18" charset="0"/>
              </a:rPr>
              <a:t> Tipoloji</a:t>
            </a:r>
          </a:p>
          <a:p>
            <a:pPr lvl="0"/>
            <a:endParaRPr lang="tr-TR" sz="2000" dirty="0" smtClean="0">
              <a:latin typeface="Book Antiqua" pitchFamily="18" charset="0"/>
            </a:endParaRPr>
          </a:p>
          <a:p>
            <a:pPr lvl="0"/>
            <a:r>
              <a:rPr lang="tr-TR" sz="2000" dirty="0" smtClean="0">
                <a:latin typeface="Book Antiqua" pitchFamily="18" charset="0"/>
              </a:rPr>
              <a:t>Grup Kodu: </a:t>
            </a:r>
            <a:r>
              <a:rPr lang="en-US" sz="2800" dirty="0"/>
              <a:t>7z7em3</a:t>
            </a:r>
            <a:endParaRPr lang="tr-TR" sz="2800" b="1" dirty="0"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Edmodo</a:t>
            </a:r>
            <a:endParaRPr lang="tr-TR" sz="2800" b="1" dirty="0"/>
          </a:p>
        </p:txBody>
      </p:sp>
      <p:pic>
        <p:nvPicPr>
          <p:cNvPr id="7" name="Picture 6" descr="indi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43834" y="571480"/>
            <a:ext cx="1137928" cy="1143008"/>
          </a:xfrm>
          <a:prstGeom prst="rect">
            <a:avLst/>
          </a:prstGeom>
        </p:spPr>
      </p:pic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89453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>
                <a:latin typeface="Gill Sans MT" panose="020B0502020104020203" pitchFamily="34" charset="0"/>
              </a:rPr>
              <a:t>Tipolojik 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Örüntüler (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Ezgi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7" y="1484784"/>
            <a:ext cx="8319868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 algn="just">
              <a:buAutoNum type="arabicPeriod"/>
            </a:pPr>
            <a:r>
              <a:rPr lang="tr-TR" sz="2800" dirty="0" smtClean="0">
                <a:latin typeface="Book Antiqua" panose="02040602050305030304" pitchFamily="18" charset="0"/>
              </a:rPr>
              <a:t>Vurgulu </a:t>
            </a:r>
            <a:r>
              <a:rPr lang="tr-TR" sz="2800" dirty="0">
                <a:latin typeface="Book Antiqua" panose="02040602050305030304" pitchFamily="18" charset="0"/>
              </a:rPr>
              <a:t>seslemler ü</a:t>
            </a:r>
            <a:r>
              <a:rPr lang="tr-TR" sz="2800" dirty="0" smtClean="0">
                <a:latin typeface="Book Antiqua" panose="02040602050305030304" pitchFamily="18" charset="0"/>
              </a:rPr>
              <a:t>zerinde </a:t>
            </a:r>
            <a:r>
              <a:rPr lang="tr-TR" sz="2800" dirty="0">
                <a:latin typeface="Book Antiqua" panose="02040602050305030304" pitchFamily="18" charset="0"/>
              </a:rPr>
              <a:t>ya da yakınında </a:t>
            </a:r>
            <a:r>
              <a:rPr lang="tr-TR" sz="2800" dirty="0" smtClean="0">
                <a:latin typeface="Book Antiqua" panose="02040602050305030304" pitchFamily="18" charset="0"/>
              </a:rPr>
              <a:t>görünen </a:t>
            </a:r>
            <a:r>
              <a:rPr lang="tr-TR" sz="2800" b="1" i="1" dirty="0">
                <a:latin typeface="Book Antiqua" panose="02040602050305030304" pitchFamily="18" charset="0"/>
              </a:rPr>
              <a:t>perde </a:t>
            </a:r>
            <a:r>
              <a:rPr lang="tr-TR" sz="2800" b="1" i="1" dirty="0" smtClean="0">
                <a:latin typeface="Book Antiqua" panose="02040602050305030304" pitchFamily="18" charset="0"/>
              </a:rPr>
              <a:t>vurgusu</a:t>
            </a:r>
            <a:r>
              <a:rPr lang="tr-TR" sz="2800" dirty="0" smtClean="0">
                <a:latin typeface="Book Antiqua" panose="02040602050305030304" pitchFamily="18" charset="0"/>
              </a:rPr>
              <a:t>: B</a:t>
            </a:r>
            <a:r>
              <a:rPr lang="tr-TR" sz="2800" b="1" i="1" dirty="0" smtClean="0">
                <a:latin typeface="Book Antiqua" panose="02040602050305030304" pitchFamily="18" charset="0"/>
              </a:rPr>
              <a:t>elirginlik </a:t>
            </a:r>
            <a:r>
              <a:rPr lang="tr-TR" sz="2800" b="1" i="1" dirty="0">
                <a:latin typeface="Book Antiqua" panose="02040602050305030304" pitchFamily="18" charset="0"/>
              </a:rPr>
              <a:t>sağlayan </a:t>
            </a:r>
            <a:r>
              <a:rPr lang="tr-TR" sz="2800" b="1" i="1" dirty="0" smtClean="0">
                <a:latin typeface="Book Antiqua" panose="02040602050305030304" pitchFamily="18" charset="0"/>
              </a:rPr>
              <a:t>perde hareketleri</a:t>
            </a:r>
          </a:p>
          <a:p>
            <a:pPr marL="457200" indent="-457200" algn="just">
              <a:buAutoNum type="arabicPeriod"/>
            </a:pPr>
            <a:endParaRPr lang="tr-TR" sz="2800" b="1" i="1" dirty="0" smtClean="0">
              <a:latin typeface="Book Antiqua" panose="02040602050305030304" pitchFamily="18" charset="0"/>
            </a:endParaRPr>
          </a:p>
          <a:p>
            <a:pPr marL="457200" indent="-457200" algn="just">
              <a:buAutoNum type="arabicPeriod"/>
            </a:pPr>
            <a:endParaRPr lang="tr-TR" sz="2800" b="1" i="1" dirty="0">
              <a:latin typeface="Book Antiqua" panose="02040602050305030304" pitchFamily="18" charset="0"/>
            </a:endParaRPr>
          </a:p>
          <a:p>
            <a:pPr marL="457200" indent="-457200" algn="just">
              <a:buAutoNum type="arabicPeriod"/>
            </a:pPr>
            <a:endParaRPr lang="tr-TR" sz="2800" b="1" i="1" dirty="0" smtClean="0">
              <a:latin typeface="Book Antiqua" panose="02040602050305030304" pitchFamily="18" charset="0"/>
            </a:endParaRPr>
          </a:p>
          <a:p>
            <a:pPr marL="457200" indent="-457200" algn="just">
              <a:buAutoNum type="arabicPeriod"/>
            </a:pPr>
            <a:r>
              <a:rPr lang="tr-TR" sz="2800" dirty="0" smtClean="0">
                <a:latin typeface="Book Antiqua" panose="02040602050305030304" pitchFamily="18" charset="0"/>
              </a:rPr>
              <a:t>Ezgi </a:t>
            </a:r>
            <a:r>
              <a:rPr lang="tr-TR" sz="2800" dirty="0">
                <a:latin typeface="Book Antiqua" panose="02040602050305030304" pitchFamily="18" charset="0"/>
              </a:rPr>
              <a:t>ö</a:t>
            </a:r>
            <a:r>
              <a:rPr lang="tr-TR" sz="2800" dirty="0" smtClean="0">
                <a:latin typeface="Book Antiqua" panose="02040602050305030304" pitchFamily="18" charset="0"/>
              </a:rPr>
              <a:t>bekleri </a:t>
            </a:r>
            <a:r>
              <a:rPr lang="tr-TR" sz="2800" dirty="0">
                <a:latin typeface="Book Antiqua" panose="02040602050305030304" pitchFamily="18" charset="0"/>
              </a:rPr>
              <a:t>gibi </a:t>
            </a:r>
            <a:r>
              <a:rPr lang="tr-TR" sz="2800" dirty="0" smtClean="0">
                <a:latin typeface="Book Antiqua" panose="02040602050305030304" pitchFamily="18" charset="0"/>
              </a:rPr>
              <a:t>bürünsel </a:t>
            </a:r>
            <a:r>
              <a:rPr lang="tr-TR" sz="2800" dirty="0">
                <a:latin typeface="Book Antiqua" panose="02040602050305030304" pitchFamily="18" charset="0"/>
              </a:rPr>
              <a:t>kurucuların sınırlarında </a:t>
            </a:r>
            <a:r>
              <a:rPr lang="tr-TR" sz="2800" dirty="0" smtClean="0">
                <a:latin typeface="Book Antiqua" panose="02040602050305030304" pitchFamily="18" charset="0"/>
              </a:rPr>
              <a:t>görülen </a:t>
            </a:r>
            <a:r>
              <a:rPr lang="tr-TR" sz="2800" b="1" i="1" dirty="0">
                <a:latin typeface="Book Antiqua" panose="02040602050305030304" pitchFamily="18" charset="0"/>
              </a:rPr>
              <a:t>sınır </a:t>
            </a:r>
            <a:r>
              <a:rPr lang="tr-TR" sz="2800" b="1" i="1" dirty="0" smtClean="0">
                <a:latin typeface="Book Antiqua" panose="02040602050305030304" pitchFamily="18" charset="0"/>
              </a:rPr>
              <a:t>tonu:</a:t>
            </a:r>
            <a:r>
              <a:rPr lang="tr-TR" sz="2800" dirty="0" smtClean="0">
                <a:latin typeface="Book Antiqua" panose="02040602050305030304" pitchFamily="18" charset="0"/>
              </a:rPr>
              <a:t> </a:t>
            </a:r>
            <a:r>
              <a:rPr lang="tr-TR" sz="2800" b="1" i="1" dirty="0" smtClean="0">
                <a:latin typeface="Book Antiqua" panose="02040602050305030304" pitchFamily="18" charset="0"/>
              </a:rPr>
              <a:t>Belirginlik sağlamayan perde hareketleri</a:t>
            </a:r>
            <a:endParaRPr lang="tr-TR" sz="4800" dirty="0">
              <a:latin typeface="Book Antiqua" panose="02040602050305030304" pitchFamily="18" charset="0"/>
            </a:endParaRPr>
          </a:p>
        </p:txBody>
      </p:sp>
      <p:sp>
        <p:nvSpPr>
          <p:cNvPr id="5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57003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11"/>
          <p:cNvSpPr>
            <a:spLocks noChangeArrowheads="1"/>
          </p:cNvSpPr>
          <p:nvPr/>
        </p:nvSpPr>
        <p:spPr bwMode="auto">
          <a:xfrm>
            <a:off x="3346094" y="5236054"/>
            <a:ext cx="17299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800" b="1" dirty="0">
                <a:latin typeface="Book Antiqua" panose="02040602050305030304" pitchFamily="18" charset="0"/>
              </a:rPr>
              <a:t>SORU EZGİSİ</a:t>
            </a:r>
          </a:p>
        </p:txBody>
      </p:sp>
      <p:sp>
        <p:nvSpPr>
          <p:cNvPr id="19460" name="Rectangle 12"/>
          <p:cNvSpPr>
            <a:spLocks noChangeArrowheads="1"/>
          </p:cNvSpPr>
          <p:nvPr/>
        </p:nvSpPr>
        <p:spPr bwMode="auto">
          <a:xfrm>
            <a:off x="6154439" y="5236054"/>
            <a:ext cx="15859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800" b="1">
                <a:latin typeface="Book Antiqua" panose="02040602050305030304" pitchFamily="18" charset="0"/>
              </a:rPr>
              <a:t>BİTEN EZGİ</a:t>
            </a:r>
          </a:p>
        </p:txBody>
      </p:sp>
      <p:sp>
        <p:nvSpPr>
          <p:cNvPr id="19461" name="Rectangle 13"/>
          <p:cNvSpPr>
            <a:spLocks noChangeArrowheads="1"/>
          </p:cNvSpPr>
          <p:nvPr/>
        </p:nvSpPr>
        <p:spPr bwMode="auto">
          <a:xfrm>
            <a:off x="683568" y="5236054"/>
            <a:ext cx="2089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r-TR" altLang="tr-TR" sz="1800" b="1" dirty="0">
                <a:latin typeface="Book Antiqua" panose="02040602050305030304" pitchFamily="18" charset="0"/>
              </a:rPr>
              <a:t>SÜREN EZGİ</a:t>
            </a:r>
          </a:p>
        </p:txBody>
      </p:sp>
      <p:grpSp>
        <p:nvGrpSpPr>
          <p:cNvPr id="19462" name="Group 20"/>
          <p:cNvGrpSpPr>
            <a:grpSpLocks/>
          </p:cNvGrpSpPr>
          <p:nvPr/>
        </p:nvGrpSpPr>
        <p:grpSpPr bwMode="auto">
          <a:xfrm>
            <a:off x="1115616" y="3914386"/>
            <a:ext cx="6696744" cy="738749"/>
            <a:chOff x="1143000" y="4429125"/>
            <a:chExt cx="6084888" cy="571500"/>
          </a:xfrm>
        </p:grpSpPr>
        <p:sp>
          <p:nvSpPr>
            <p:cNvPr id="19471" name="Freeform 5"/>
            <p:cNvSpPr>
              <a:spLocks/>
            </p:cNvSpPr>
            <p:nvPr/>
          </p:nvSpPr>
          <p:spPr bwMode="auto">
            <a:xfrm>
              <a:off x="1143000" y="4429125"/>
              <a:ext cx="1173163" cy="474663"/>
            </a:xfrm>
            <a:custGeom>
              <a:avLst/>
              <a:gdLst>
                <a:gd name="T0" fmla="*/ 0 w 739"/>
                <a:gd name="T1" fmla="*/ 2147483646 h 299"/>
                <a:gd name="T2" fmla="*/ 2147483646 w 739"/>
                <a:gd name="T3" fmla="*/ 2147483646 h 299"/>
                <a:gd name="T4" fmla="*/ 2147483646 w 739"/>
                <a:gd name="T5" fmla="*/ 2147483646 h 299"/>
                <a:gd name="T6" fmla="*/ 0 60000 65536"/>
                <a:gd name="T7" fmla="*/ 0 60000 65536"/>
                <a:gd name="T8" fmla="*/ 0 60000 65536"/>
                <a:gd name="T9" fmla="*/ 0 w 739"/>
                <a:gd name="T10" fmla="*/ 0 h 299"/>
                <a:gd name="T11" fmla="*/ 739 w 739"/>
                <a:gd name="T12" fmla="*/ 299 h 2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39" h="299">
                  <a:moveTo>
                    <a:pt x="0" y="299"/>
                  </a:moveTo>
                  <a:cubicBezTo>
                    <a:pt x="51" y="256"/>
                    <a:pt x="192" y="86"/>
                    <a:pt x="315" y="43"/>
                  </a:cubicBezTo>
                  <a:cubicBezTo>
                    <a:pt x="438" y="0"/>
                    <a:pt x="651" y="42"/>
                    <a:pt x="739" y="42"/>
                  </a:cubicBezTo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9472" name="Freeform 14"/>
            <p:cNvSpPr>
              <a:spLocks/>
            </p:cNvSpPr>
            <p:nvPr/>
          </p:nvSpPr>
          <p:spPr bwMode="auto">
            <a:xfrm flipV="1">
              <a:off x="3357563" y="4572000"/>
              <a:ext cx="1296987" cy="420688"/>
            </a:xfrm>
            <a:custGeom>
              <a:avLst/>
              <a:gdLst>
                <a:gd name="T0" fmla="*/ 0 w 569"/>
                <a:gd name="T1" fmla="*/ 2147483646 h 281"/>
                <a:gd name="T2" fmla="*/ 2147483646 w 569"/>
                <a:gd name="T3" fmla="*/ 0 h 281"/>
                <a:gd name="T4" fmla="*/ 2147483646 w 569"/>
                <a:gd name="T5" fmla="*/ 2147483646 h 281"/>
                <a:gd name="T6" fmla="*/ 0 60000 65536"/>
                <a:gd name="T7" fmla="*/ 0 60000 65536"/>
                <a:gd name="T8" fmla="*/ 0 60000 65536"/>
                <a:gd name="T9" fmla="*/ 0 w 569"/>
                <a:gd name="T10" fmla="*/ 0 h 281"/>
                <a:gd name="T11" fmla="*/ 569 w 569"/>
                <a:gd name="T12" fmla="*/ 281 h 28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9" h="281">
                  <a:moveTo>
                    <a:pt x="0" y="281"/>
                  </a:moveTo>
                  <a:cubicBezTo>
                    <a:pt x="93" y="140"/>
                    <a:pt x="186" y="0"/>
                    <a:pt x="281" y="0"/>
                  </a:cubicBezTo>
                  <a:cubicBezTo>
                    <a:pt x="376" y="0"/>
                    <a:pt x="472" y="140"/>
                    <a:pt x="569" y="281"/>
                  </a:cubicBezTo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9473" name="Freeform 15"/>
            <p:cNvSpPr>
              <a:spLocks/>
            </p:cNvSpPr>
            <p:nvPr/>
          </p:nvSpPr>
          <p:spPr bwMode="auto">
            <a:xfrm>
              <a:off x="5715000" y="4500563"/>
              <a:ext cx="1512888" cy="446087"/>
            </a:xfrm>
            <a:custGeom>
              <a:avLst/>
              <a:gdLst>
                <a:gd name="T0" fmla="*/ 0 w 569"/>
                <a:gd name="T1" fmla="*/ 2147483646 h 281"/>
                <a:gd name="T2" fmla="*/ 2147483646 w 569"/>
                <a:gd name="T3" fmla="*/ 0 h 281"/>
                <a:gd name="T4" fmla="*/ 2147483646 w 569"/>
                <a:gd name="T5" fmla="*/ 2147483646 h 281"/>
                <a:gd name="T6" fmla="*/ 0 60000 65536"/>
                <a:gd name="T7" fmla="*/ 0 60000 65536"/>
                <a:gd name="T8" fmla="*/ 0 60000 65536"/>
                <a:gd name="T9" fmla="*/ 0 w 569"/>
                <a:gd name="T10" fmla="*/ 0 h 281"/>
                <a:gd name="T11" fmla="*/ 569 w 569"/>
                <a:gd name="T12" fmla="*/ 281 h 28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9" h="281">
                  <a:moveTo>
                    <a:pt x="0" y="281"/>
                  </a:moveTo>
                  <a:cubicBezTo>
                    <a:pt x="93" y="140"/>
                    <a:pt x="186" y="0"/>
                    <a:pt x="281" y="0"/>
                  </a:cubicBezTo>
                  <a:cubicBezTo>
                    <a:pt x="376" y="0"/>
                    <a:pt x="472" y="140"/>
                    <a:pt x="569" y="281"/>
                  </a:cubicBezTo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6643688" y="4643438"/>
              <a:ext cx="428625" cy="357187"/>
            </a:xfrm>
            <a:prstGeom prst="straightConnector1">
              <a:avLst/>
            </a:prstGeom>
            <a:ln w="31750" cap="flat" cmpd="sng">
              <a:solidFill>
                <a:srgbClr val="FF0000"/>
              </a:solidFill>
              <a:prstDash val="sysDot"/>
              <a:round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V="1">
              <a:off x="4143375" y="4429125"/>
              <a:ext cx="428625" cy="357188"/>
            </a:xfrm>
            <a:prstGeom prst="straightConnector1">
              <a:avLst/>
            </a:prstGeom>
            <a:ln w="31750" cap="flat" cmpd="sng">
              <a:solidFill>
                <a:srgbClr val="FF0000"/>
              </a:solidFill>
              <a:prstDash val="sysDot"/>
              <a:round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1785938" y="4643438"/>
              <a:ext cx="571500" cy="1587"/>
            </a:xfrm>
            <a:prstGeom prst="straightConnector1">
              <a:avLst/>
            </a:prstGeom>
            <a:ln w="31750" cap="flat" cmpd="sng">
              <a:solidFill>
                <a:srgbClr val="FF0000"/>
              </a:solidFill>
              <a:prstDash val="sysDot"/>
              <a:round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466" name="TextBox 22"/>
          <p:cNvSpPr txBox="1">
            <a:spLocks noChangeArrowheads="1"/>
          </p:cNvSpPr>
          <p:nvPr/>
        </p:nvSpPr>
        <p:spPr bwMode="auto">
          <a:xfrm>
            <a:off x="250950" y="1674716"/>
            <a:ext cx="8784976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tr-TR" altLang="tr-TR" sz="2000" b="1" dirty="0" smtClean="0">
                <a:latin typeface="Book Antiqua" panose="02040602050305030304" pitchFamily="18" charset="0"/>
                <a:ea typeface="Times" panose="02020603050405020304" pitchFamily="18" charset="0"/>
                <a:cs typeface="Times" panose="02020603050405020304" pitchFamily="18" charset="0"/>
              </a:rPr>
              <a:t>Biten </a:t>
            </a:r>
            <a:r>
              <a:rPr lang="tr-TR" altLang="tr-TR" sz="2000" b="1" dirty="0">
                <a:latin typeface="Book Antiqua" panose="02040602050305030304" pitchFamily="18" charset="0"/>
                <a:ea typeface="Times" panose="02020603050405020304" pitchFamily="18" charset="0"/>
                <a:cs typeface="Times" panose="02020603050405020304" pitchFamily="18" charset="0"/>
              </a:rPr>
              <a:t>Ezgi</a:t>
            </a:r>
            <a:r>
              <a:rPr lang="tr-TR" altLang="tr-TR" sz="2000" dirty="0">
                <a:latin typeface="Book Antiqua" panose="02040602050305030304" pitchFamily="18" charset="0"/>
                <a:ea typeface="Times" panose="02020603050405020304" pitchFamily="18" charset="0"/>
                <a:cs typeface="Times" panose="02020603050405020304" pitchFamily="18" charset="0"/>
              </a:rPr>
              <a:t>, bildirinin bittiğini dinleyici aktarma </a:t>
            </a:r>
            <a:r>
              <a:rPr lang="tr-TR" altLang="tr-TR" sz="2000" dirty="0" smtClean="0">
                <a:latin typeface="Book Antiqua" panose="02040602050305030304" pitchFamily="18" charset="0"/>
                <a:ea typeface="Times" panose="02020603050405020304" pitchFamily="18" charset="0"/>
                <a:cs typeface="Times" panose="02020603050405020304" pitchFamily="18" charset="0"/>
              </a:rPr>
              <a:t>işlevi,</a:t>
            </a:r>
            <a:endParaRPr lang="tr-TR" altLang="tr-TR" sz="2000" dirty="0">
              <a:latin typeface="Book Antiqua" panose="02040602050305030304" pitchFamily="18" charset="0"/>
              <a:ea typeface="Times" panose="02020603050405020304" pitchFamily="18" charset="0"/>
              <a:cs typeface="Times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tr-TR" altLang="tr-TR" sz="2000" dirty="0">
                <a:latin typeface="Book Antiqua" panose="02040602050305030304" pitchFamily="18" charset="0"/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tr-TR" altLang="tr-TR" sz="2000" b="1" dirty="0" smtClean="0">
                <a:latin typeface="Book Antiqua" panose="02040602050305030304" pitchFamily="18" charset="0"/>
                <a:ea typeface="Times" panose="02020603050405020304" pitchFamily="18" charset="0"/>
                <a:cs typeface="Times" panose="02020603050405020304" pitchFamily="18" charset="0"/>
              </a:rPr>
              <a:t>Süren </a:t>
            </a:r>
            <a:r>
              <a:rPr lang="tr-TR" altLang="tr-TR" sz="2000" b="1" dirty="0">
                <a:latin typeface="Book Antiqua" panose="02040602050305030304" pitchFamily="18" charset="0"/>
                <a:ea typeface="Times" panose="02020603050405020304" pitchFamily="18" charset="0"/>
                <a:cs typeface="Times" panose="02020603050405020304" pitchFamily="18" charset="0"/>
              </a:rPr>
              <a:t>Ezgisi</a:t>
            </a:r>
            <a:r>
              <a:rPr lang="tr-TR" altLang="tr-TR" sz="2000" dirty="0">
                <a:latin typeface="Book Antiqua" panose="02040602050305030304" pitchFamily="18" charset="0"/>
                <a:ea typeface="Times" panose="02020603050405020304" pitchFamily="18" charset="0"/>
                <a:cs typeface="Times" panose="02020603050405020304" pitchFamily="18" charset="0"/>
              </a:rPr>
              <a:t>, iletilmek istenen bildiride ana düşüncenin </a:t>
            </a:r>
            <a:r>
              <a:rPr lang="tr-TR" altLang="tr-TR" sz="2000" dirty="0" smtClean="0">
                <a:latin typeface="Book Antiqua" panose="02040602050305030304" pitchFamily="18" charset="0"/>
                <a:ea typeface="Times" panose="02020603050405020304" pitchFamily="18" charset="0"/>
                <a:cs typeface="Times" panose="02020603050405020304" pitchFamily="18" charset="0"/>
              </a:rPr>
              <a:t>henüz verilmediği, </a:t>
            </a:r>
            <a:endParaRPr lang="tr-TR" altLang="tr-TR" sz="2000" dirty="0">
              <a:latin typeface="Book Antiqua" panose="02040602050305030304" pitchFamily="18" charset="0"/>
              <a:ea typeface="Times" panose="02020603050405020304" pitchFamily="18" charset="0"/>
              <a:cs typeface="Times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tr-TR" altLang="tr-TR" sz="2000" b="1" dirty="0" smtClean="0">
              <a:latin typeface="Book Antiqua" panose="02040602050305030304" pitchFamily="18" charset="0"/>
              <a:ea typeface="Times" panose="02020603050405020304" pitchFamily="18" charset="0"/>
              <a:cs typeface="Times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tr-TR" altLang="tr-TR" sz="2000" b="1" dirty="0" smtClean="0">
                <a:latin typeface="Book Antiqua" panose="02040602050305030304" pitchFamily="18" charset="0"/>
                <a:ea typeface="Times" panose="02020603050405020304" pitchFamily="18" charset="0"/>
                <a:cs typeface="Times" panose="02020603050405020304" pitchFamily="18" charset="0"/>
              </a:rPr>
              <a:t>Soru </a:t>
            </a:r>
            <a:r>
              <a:rPr lang="tr-TR" altLang="tr-TR" sz="2000" b="1" dirty="0">
                <a:latin typeface="Book Antiqua" panose="02040602050305030304" pitchFamily="18" charset="0"/>
                <a:ea typeface="Times" panose="02020603050405020304" pitchFamily="18" charset="0"/>
                <a:cs typeface="Times" panose="02020603050405020304" pitchFamily="18" charset="0"/>
              </a:rPr>
              <a:t>Ezgisi</a:t>
            </a:r>
            <a:r>
              <a:rPr lang="tr-TR" altLang="tr-TR" sz="2000" dirty="0">
                <a:latin typeface="Book Antiqua" panose="02040602050305030304" pitchFamily="18" charset="0"/>
                <a:ea typeface="Times" panose="02020603050405020304" pitchFamily="18" charset="0"/>
                <a:cs typeface="Times" panose="02020603050405020304" pitchFamily="18" charset="0"/>
              </a:rPr>
              <a:t>, konuşucunun sorduğu soruya beklediği yanıt</a:t>
            </a:r>
          </a:p>
        </p:txBody>
      </p:sp>
      <p:sp>
        <p:nvSpPr>
          <p:cNvPr id="15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>
                <a:latin typeface="Gill Sans MT" panose="020B0502020104020203" pitchFamily="34" charset="0"/>
              </a:rPr>
              <a:t>Tipolojik 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Örüntüler (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Ezgi Türleri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b="1" dirty="0">
              <a:latin typeface="Gill Sans MT" panose="020B0502020104020203" pitchFamily="34" charset="0"/>
            </a:endParaRPr>
          </a:p>
        </p:txBody>
      </p:sp>
      <p:sp>
        <p:nvSpPr>
          <p:cNvPr id="17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21797573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TextBox 7"/>
          <p:cNvSpPr txBox="1">
            <a:spLocks noChangeArrowheads="1"/>
          </p:cNvSpPr>
          <p:nvPr/>
        </p:nvSpPr>
        <p:spPr bwMode="auto">
          <a:xfrm>
            <a:off x="251520" y="1196752"/>
            <a:ext cx="856895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/>
            <a:r>
              <a:rPr lang="tr-TR" sz="1600" dirty="0" smtClean="0">
                <a:latin typeface="Book Antiqua" pitchFamily="18" charset="0"/>
              </a:rPr>
              <a:t>	Çıkış </a:t>
            </a:r>
            <a:r>
              <a:rPr lang="tr-TR" sz="1600" i="1" dirty="0" smtClean="0">
                <a:latin typeface="Book Antiqua" pitchFamily="18" charset="0"/>
              </a:rPr>
              <a:t>yeri</a:t>
            </a:r>
            <a:r>
              <a:rPr lang="tr-TR" sz="1600" dirty="0" smtClean="0">
                <a:latin typeface="Book Antiqua" pitchFamily="18" charset="0"/>
              </a:rPr>
              <a:t>, dudağın veya dilin ses yolundaki hava akımını engellediği yerdir. Ünsüzler, alt dudak ve dil gibi ağız boşluğunda hareket eden </a:t>
            </a:r>
            <a:r>
              <a:rPr lang="tr-TR" sz="1600" b="1" i="1" dirty="0" smtClean="0">
                <a:latin typeface="Book Antiqua" pitchFamily="18" charset="0"/>
              </a:rPr>
              <a:t>aktif eklemleyiciler</a:t>
            </a:r>
            <a:r>
              <a:rPr lang="tr-TR" sz="1600" i="1" dirty="0" smtClean="0">
                <a:latin typeface="Book Antiqua" pitchFamily="18" charset="0"/>
              </a:rPr>
              <a:t>in</a:t>
            </a:r>
            <a:r>
              <a:rPr lang="tr-TR" sz="1600" dirty="0" smtClean="0">
                <a:latin typeface="Book Antiqua" pitchFamily="18" charset="0"/>
              </a:rPr>
              <a:t>, hareketsiz kalan </a:t>
            </a:r>
            <a:r>
              <a:rPr lang="tr-TR" sz="1600" b="1" i="1" dirty="0" smtClean="0">
                <a:latin typeface="Book Antiqua" pitchFamily="18" charset="0"/>
              </a:rPr>
              <a:t>pasif eklemleyiciler</a:t>
            </a:r>
            <a:r>
              <a:rPr lang="tr-TR" sz="1600" i="1" dirty="0" smtClean="0">
                <a:latin typeface="Book Antiqua" pitchFamily="18" charset="0"/>
              </a:rPr>
              <a:t>e</a:t>
            </a:r>
            <a:r>
              <a:rPr lang="tr-TR" sz="1600" dirty="0" smtClean="0">
                <a:latin typeface="Book Antiqua" pitchFamily="18" charset="0"/>
              </a:rPr>
              <a:t> dokunma veya yaklaşması ile oluşmaktadır. Yani, ses üretimi sırasında pasif eklemleyiciler, aktif eklemleyicilerin hedef bölgesi olmaktadır. </a:t>
            </a:r>
            <a:endParaRPr lang="tr-TR" sz="1600" dirty="0">
              <a:latin typeface="Book Antiqua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Çıkış Yeri</a:t>
            </a:r>
            <a:endParaRPr lang="tr-TR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292080" y="3068960"/>
            <a:ext cx="2592288" cy="2031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400" dirty="0" smtClean="0">
                <a:latin typeface="Book Antiqua" pitchFamily="18" charset="0"/>
              </a:rPr>
              <a:t> </a:t>
            </a:r>
            <a:r>
              <a:rPr lang="tr-TR" sz="1400" b="1" i="1" dirty="0" smtClean="0">
                <a:latin typeface="Book Antiqua" pitchFamily="18" charset="0"/>
              </a:rPr>
              <a:t>Aktif eklemleyiciler:</a:t>
            </a:r>
            <a:endParaRPr lang="tr-TR" sz="1400" b="1" dirty="0" smtClean="0">
              <a:latin typeface="Book Antiqua" pitchFamily="18" charset="0"/>
            </a:endParaRPr>
          </a:p>
          <a:p>
            <a:pPr lvl="0" algn="ctr"/>
            <a:r>
              <a:rPr lang="tr-TR" sz="1400" dirty="0" smtClean="0">
                <a:latin typeface="Book Antiqua" pitchFamily="18" charset="0"/>
              </a:rPr>
              <a:t>Alt dudak (labium)</a:t>
            </a:r>
          </a:p>
          <a:p>
            <a:pPr lvl="0" algn="ctr"/>
            <a:endParaRPr lang="tr-TR" sz="1400" dirty="0" smtClean="0">
              <a:latin typeface="Book Antiqua" pitchFamily="18" charset="0"/>
            </a:endParaRPr>
          </a:p>
          <a:p>
            <a:pPr lvl="0" algn="ctr"/>
            <a:r>
              <a:rPr lang="tr-TR" sz="1400" b="1" dirty="0" smtClean="0">
                <a:latin typeface="Book Antiqua" pitchFamily="18" charset="0"/>
              </a:rPr>
              <a:t>Dil kısımları:</a:t>
            </a:r>
          </a:p>
          <a:p>
            <a:pPr lvl="0" algn="ctr"/>
            <a:r>
              <a:rPr lang="tr-TR" sz="1400" dirty="0" smtClean="0">
                <a:latin typeface="Book Antiqua" pitchFamily="18" charset="0"/>
              </a:rPr>
              <a:t>Dilucu (apex; lamina)</a:t>
            </a:r>
          </a:p>
          <a:p>
            <a:pPr lvl="0" algn="ctr"/>
            <a:r>
              <a:rPr lang="tr-TR" sz="1400" dirty="0" smtClean="0">
                <a:latin typeface="Book Antiqua" pitchFamily="18" charset="0"/>
              </a:rPr>
              <a:t>Dil sırtı (dorsum)</a:t>
            </a:r>
          </a:p>
          <a:p>
            <a:pPr lvl="0" algn="ctr"/>
            <a:r>
              <a:rPr lang="tr-TR" sz="1400" dirty="0" smtClean="0">
                <a:latin typeface="Book Antiqua" pitchFamily="18" charset="0"/>
              </a:rPr>
              <a:t>Dil kökü (radix)</a:t>
            </a:r>
          </a:p>
          <a:p>
            <a:pPr lvl="0" algn="ctr"/>
            <a:r>
              <a:rPr lang="tr-TR" sz="1400" dirty="0" smtClean="0">
                <a:latin typeface="Book Antiqua" pitchFamily="18" charset="0"/>
              </a:rPr>
              <a:t>Gırtlak kapağı (epiglottis)</a:t>
            </a:r>
          </a:p>
          <a:p>
            <a:pPr lvl="0" algn="ctr"/>
            <a:r>
              <a:rPr lang="tr-TR" sz="1400" dirty="0" smtClean="0">
                <a:latin typeface="Book Antiqua" pitchFamily="18" charset="0"/>
              </a:rPr>
              <a:t>Sestelleri (vocal folds)</a:t>
            </a:r>
            <a:endParaRPr lang="tr-TR" sz="1400" dirty="0">
              <a:latin typeface="Book Antiqu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87624" y="2852936"/>
            <a:ext cx="3168352" cy="2462213"/>
          </a:xfrm>
          <a:prstGeom prst="rect">
            <a:avLst/>
          </a:prstGeom>
          <a:solidFill>
            <a:schemeClr val="accent5">
              <a:lumMod val="9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400" b="1" i="1" dirty="0" smtClean="0">
                <a:latin typeface="Book Antiqua" pitchFamily="18" charset="0"/>
              </a:rPr>
              <a:t>Hedef bölgeleri:</a:t>
            </a:r>
            <a:endParaRPr lang="tr-TR" sz="1400" b="1" dirty="0" smtClean="0">
              <a:latin typeface="Book Antiqua" pitchFamily="18" charset="0"/>
            </a:endParaRPr>
          </a:p>
          <a:p>
            <a:pPr lvl="0" algn="ctr"/>
            <a:r>
              <a:rPr lang="tr-TR" sz="1400" dirty="0" smtClean="0">
                <a:latin typeface="Book Antiqua" pitchFamily="18" charset="0"/>
              </a:rPr>
              <a:t>Üst dudak (labial)</a:t>
            </a:r>
          </a:p>
          <a:p>
            <a:pPr lvl="0" algn="ctr"/>
            <a:r>
              <a:rPr lang="tr-TR" sz="1400" dirty="0" smtClean="0">
                <a:latin typeface="Book Antiqua" pitchFamily="18" charset="0"/>
              </a:rPr>
              <a:t>Üst dişler (dental)</a:t>
            </a:r>
          </a:p>
          <a:p>
            <a:pPr lvl="0" algn="ctr"/>
            <a:r>
              <a:rPr lang="tr-TR" sz="1400" dirty="0" smtClean="0">
                <a:latin typeface="Book Antiqua" pitchFamily="18" charset="0"/>
              </a:rPr>
              <a:t>Dişardı (alveolar) </a:t>
            </a:r>
          </a:p>
          <a:p>
            <a:pPr lvl="0" algn="ctr"/>
            <a:r>
              <a:rPr lang="tr-TR" sz="1400" dirty="0" smtClean="0">
                <a:latin typeface="Book Antiqua" pitchFamily="18" charset="0"/>
              </a:rPr>
              <a:t>Dişeti (post-alveolar)</a:t>
            </a:r>
          </a:p>
          <a:p>
            <a:pPr lvl="0" algn="ctr"/>
            <a:r>
              <a:rPr lang="tr-TR" sz="1400" dirty="0" smtClean="0">
                <a:latin typeface="Book Antiqua" pitchFamily="18" charset="0"/>
              </a:rPr>
              <a:t>Öndamak, sert damak (palatal)</a:t>
            </a:r>
          </a:p>
          <a:p>
            <a:pPr lvl="0" algn="ctr"/>
            <a:r>
              <a:rPr lang="tr-TR" sz="1400" dirty="0" smtClean="0">
                <a:latin typeface="Book Antiqua" pitchFamily="18" charset="0"/>
              </a:rPr>
              <a:t>Artdamak, yumuşak damak (velar)</a:t>
            </a:r>
          </a:p>
          <a:p>
            <a:pPr lvl="0" algn="ctr"/>
            <a:r>
              <a:rPr lang="tr-TR" sz="1400" dirty="0" smtClean="0">
                <a:latin typeface="Book Antiqua" pitchFamily="18" charset="0"/>
              </a:rPr>
              <a:t>Küçük dil (uvular)</a:t>
            </a:r>
          </a:p>
          <a:p>
            <a:pPr lvl="0" algn="ctr"/>
            <a:r>
              <a:rPr lang="tr-TR" sz="1400" dirty="0" smtClean="0">
                <a:latin typeface="Book Antiqua" pitchFamily="18" charset="0"/>
              </a:rPr>
              <a:t>Boğaz (pharyngael)</a:t>
            </a:r>
          </a:p>
          <a:p>
            <a:pPr lvl="0" algn="ctr"/>
            <a:r>
              <a:rPr lang="tr-TR" sz="1400" dirty="0" smtClean="0">
                <a:latin typeface="Book Antiqua" pitchFamily="18" charset="0"/>
              </a:rPr>
              <a:t>Gırtlak kapağı (epiglottal)</a:t>
            </a:r>
          </a:p>
          <a:p>
            <a:pPr lvl="0" algn="ctr"/>
            <a:r>
              <a:rPr lang="tr-TR" sz="1400" dirty="0" smtClean="0">
                <a:latin typeface="Book Antiqua" pitchFamily="18" charset="0"/>
              </a:rPr>
              <a:t>Gırtlak (glottis)</a:t>
            </a:r>
            <a:endParaRPr lang="tr-TR" sz="1400" dirty="0">
              <a:latin typeface="Book Antiqua" pitchFamily="18" charset="0"/>
            </a:endParaRPr>
          </a:p>
        </p:txBody>
      </p:sp>
      <p:sp>
        <p:nvSpPr>
          <p:cNvPr id="7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6416798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Çıkış Yeri</a:t>
            </a:r>
            <a:endParaRPr lang="tr-TR" sz="2800" b="1" dirty="0"/>
          </a:p>
        </p:txBody>
      </p:sp>
      <p:sp>
        <p:nvSpPr>
          <p:cNvPr id="8" name="Rectangle 7"/>
          <p:cNvSpPr/>
          <p:nvPr/>
        </p:nvSpPr>
        <p:spPr>
          <a:xfrm>
            <a:off x="611560" y="1191518"/>
            <a:ext cx="6768752" cy="5549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/>
            <a:r>
              <a:rPr lang="tr-TR" sz="1600" b="1" i="1" dirty="0" smtClean="0">
                <a:latin typeface="Book Antiqua" pitchFamily="18" charset="0"/>
              </a:rPr>
              <a:t>a. </a:t>
            </a:r>
            <a:r>
              <a:rPr lang="tr-TR" sz="1600" i="1" dirty="0" smtClean="0">
                <a:latin typeface="Book Antiqua" pitchFamily="18" charset="0"/>
              </a:rPr>
              <a:t>çift-dudak</a:t>
            </a:r>
            <a:r>
              <a:rPr lang="tr-TR" sz="1600" dirty="0" smtClean="0">
                <a:latin typeface="Book Antiqua" pitchFamily="18" charset="0"/>
              </a:rPr>
              <a:t> (bilabial) </a:t>
            </a:r>
          </a:p>
          <a:p>
            <a:pPr marL="457200" lvl="0" indent="-457200">
              <a:buAutoNum type="alphaLcPeriod"/>
            </a:pPr>
            <a:endParaRPr lang="tr-TR" sz="1600" dirty="0" smtClean="0">
              <a:latin typeface="Book Antiqua" pitchFamily="18" charset="0"/>
            </a:endParaRPr>
          </a:p>
          <a:p>
            <a:pPr lvl="0"/>
            <a:r>
              <a:rPr lang="tr-TR" sz="1600" b="1" i="1" dirty="0" smtClean="0">
                <a:latin typeface="Book Antiqua" pitchFamily="18" charset="0"/>
              </a:rPr>
              <a:t>b. </a:t>
            </a:r>
            <a:r>
              <a:rPr lang="tr-TR" sz="1600" i="1" dirty="0" smtClean="0">
                <a:latin typeface="Book Antiqua" pitchFamily="18" charset="0"/>
              </a:rPr>
              <a:t>dudak-di</a:t>
            </a:r>
            <a:r>
              <a:rPr lang="tr-TR" sz="1600" dirty="0" smtClean="0">
                <a:latin typeface="Book Antiqua" pitchFamily="18" charset="0"/>
              </a:rPr>
              <a:t>ş (labiodental) </a:t>
            </a:r>
          </a:p>
          <a:p>
            <a:pPr lvl="0"/>
            <a:endParaRPr lang="tr-TR" sz="1600" dirty="0" smtClean="0">
              <a:latin typeface="Book Antiqua" pitchFamily="18" charset="0"/>
            </a:endParaRPr>
          </a:p>
          <a:p>
            <a:pPr lvl="0"/>
            <a:r>
              <a:rPr lang="tr-TR" sz="1600" b="1" i="1" dirty="0" smtClean="0">
                <a:latin typeface="Book Antiqua" pitchFamily="18" charset="0"/>
              </a:rPr>
              <a:t>c. </a:t>
            </a:r>
            <a:r>
              <a:rPr lang="tr-TR" sz="1600" i="1" dirty="0" smtClean="0">
                <a:latin typeface="Book Antiqua" pitchFamily="18" charset="0"/>
              </a:rPr>
              <a:t>dilucu-dişeti</a:t>
            </a:r>
            <a:r>
              <a:rPr lang="tr-TR" sz="1600" dirty="0" smtClean="0">
                <a:latin typeface="Book Antiqua" pitchFamily="18" charset="0"/>
              </a:rPr>
              <a:t> (apico-/lamino-) dental)</a:t>
            </a:r>
          </a:p>
          <a:p>
            <a:pPr lvl="0"/>
            <a:endParaRPr lang="tr-TR" sz="1600" dirty="0" smtClean="0">
              <a:latin typeface="Book Antiqua" pitchFamily="18" charset="0"/>
            </a:endParaRPr>
          </a:p>
          <a:p>
            <a:pPr lvl="0"/>
            <a:r>
              <a:rPr lang="tr-TR" sz="1600" b="1" i="1" dirty="0" smtClean="0">
                <a:latin typeface="Book Antiqua" pitchFamily="18" charset="0"/>
              </a:rPr>
              <a:t>d. </a:t>
            </a:r>
            <a:r>
              <a:rPr lang="tr-TR" sz="1600" i="1" dirty="0" smtClean="0">
                <a:latin typeface="Book Antiqua" pitchFamily="18" charset="0"/>
              </a:rPr>
              <a:t>dilucu-dişardı</a:t>
            </a:r>
            <a:r>
              <a:rPr lang="tr-TR" sz="1600" dirty="0" smtClean="0">
                <a:latin typeface="Book Antiqua" pitchFamily="18" charset="0"/>
              </a:rPr>
              <a:t> ((apico-/lamino-) alveolar)</a:t>
            </a:r>
          </a:p>
          <a:p>
            <a:pPr lvl="0"/>
            <a:endParaRPr lang="tr-TR" sz="1600" b="1" i="1" dirty="0" smtClean="0">
              <a:latin typeface="Book Antiqua" pitchFamily="18" charset="0"/>
            </a:endParaRPr>
          </a:p>
          <a:p>
            <a:pPr lvl="0"/>
            <a:r>
              <a:rPr lang="tr-TR" sz="1600" b="1" i="1" dirty="0" smtClean="0">
                <a:latin typeface="Book Antiqua" pitchFamily="18" charset="0"/>
              </a:rPr>
              <a:t>e. </a:t>
            </a:r>
            <a:r>
              <a:rPr lang="tr-TR" sz="1600" i="1" dirty="0" smtClean="0">
                <a:latin typeface="Book Antiqua" pitchFamily="18" charset="0"/>
              </a:rPr>
              <a:t>dilucu-öndamak</a:t>
            </a:r>
            <a:r>
              <a:rPr lang="tr-TR" sz="1600" dirty="0" smtClean="0">
                <a:latin typeface="Book Antiqua" pitchFamily="18" charset="0"/>
              </a:rPr>
              <a:t> (apico-palatal)</a:t>
            </a:r>
          </a:p>
          <a:p>
            <a:pPr lvl="0"/>
            <a:endParaRPr lang="tr-TR" sz="1600" b="1" i="1" dirty="0" smtClean="0">
              <a:latin typeface="Book Antiqua" pitchFamily="18" charset="0"/>
            </a:endParaRPr>
          </a:p>
          <a:p>
            <a:pPr lvl="0"/>
            <a:r>
              <a:rPr lang="tr-TR" sz="1600" b="1" i="1" dirty="0" smtClean="0">
                <a:latin typeface="Book Antiqua" pitchFamily="18" charset="0"/>
              </a:rPr>
              <a:t>f. </a:t>
            </a:r>
            <a:r>
              <a:rPr lang="tr-TR" sz="1600" i="1" dirty="0" smtClean="0">
                <a:latin typeface="Book Antiqua" pitchFamily="18" charset="0"/>
              </a:rPr>
              <a:t>dil sırtı-öndamak</a:t>
            </a:r>
            <a:r>
              <a:rPr lang="tr-TR" sz="1600" dirty="0" smtClean="0">
                <a:latin typeface="Book Antiqua" pitchFamily="18" charset="0"/>
              </a:rPr>
              <a:t> (dorso-palatal)</a:t>
            </a:r>
          </a:p>
          <a:p>
            <a:pPr lvl="0"/>
            <a:endParaRPr lang="tr-TR" sz="1600" b="1" i="1" dirty="0" smtClean="0">
              <a:latin typeface="Book Antiqua" pitchFamily="18" charset="0"/>
            </a:endParaRPr>
          </a:p>
          <a:p>
            <a:pPr lvl="0"/>
            <a:r>
              <a:rPr lang="tr-TR" sz="1600" b="1" i="1" dirty="0" smtClean="0">
                <a:latin typeface="Book Antiqua" pitchFamily="18" charset="0"/>
              </a:rPr>
              <a:t>g. </a:t>
            </a:r>
            <a:r>
              <a:rPr lang="tr-TR" sz="1600" i="1" dirty="0" smtClean="0">
                <a:latin typeface="Book Antiqua" pitchFamily="18" charset="0"/>
              </a:rPr>
              <a:t>dil sırtı-artdamak</a:t>
            </a:r>
            <a:r>
              <a:rPr lang="tr-TR" sz="1600" dirty="0" smtClean="0">
                <a:latin typeface="Book Antiqua" pitchFamily="18" charset="0"/>
              </a:rPr>
              <a:t> (dorso-velar)</a:t>
            </a:r>
          </a:p>
          <a:p>
            <a:pPr lvl="0"/>
            <a:endParaRPr lang="tr-TR" sz="1600" b="1" i="1" dirty="0" smtClean="0">
              <a:latin typeface="Book Antiqua" pitchFamily="18" charset="0"/>
            </a:endParaRPr>
          </a:p>
          <a:p>
            <a:pPr lvl="0"/>
            <a:r>
              <a:rPr lang="tr-TR" sz="1600" b="1" i="1" dirty="0" smtClean="0">
                <a:latin typeface="Book Antiqua" pitchFamily="18" charset="0"/>
              </a:rPr>
              <a:t>h. </a:t>
            </a:r>
            <a:r>
              <a:rPr lang="tr-TR" sz="1600" i="1" dirty="0" smtClean="0">
                <a:latin typeface="Book Antiqua" pitchFamily="18" charset="0"/>
              </a:rPr>
              <a:t>küçük dil </a:t>
            </a:r>
            <a:r>
              <a:rPr lang="tr-TR" sz="1600" dirty="0" smtClean="0">
                <a:latin typeface="Book Antiqua" pitchFamily="18" charset="0"/>
              </a:rPr>
              <a:t>(uvular) – </a:t>
            </a:r>
            <a:r>
              <a:rPr lang="tr-TR" sz="1600" i="1" dirty="0" smtClean="0">
                <a:latin typeface="Book Antiqua" pitchFamily="18" charset="0"/>
              </a:rPr>
              <a:t>dil sırtı-küçük dil</a:t>
            </a:r>
            <a:endParaRPr lang="tr-TR" sz="1600" dirty="0" smtClean="0">
              <a:latin typeface="Book Antiqua" pitchFamily="18" charset="0"/>
            </a:endParaRPr>
          </a:p>
          <a:p>
            <a:pPr lvl="0"/>
            <a:endParaRPr lang="tr-TR" sz="1600" b="1" i="1" dirty="0" smtClean="0">
              <a:latin typeface="Book Antiqua" pitchFamily="18" charset="0"/>
            </a:endParaRPr>
          </a:p>
          <a:p>
            <a:pPr lvl="0"/>
            <a:r>
              <a:rPr lang="tr-TR" sz="1600" b="1" i="1" dirty="0" smtClean="0">
                <a:latin typeface="Book Antiqua" pitchFamily="18" charset="0"/>
              </a:rPr>
              <a:t>i. </a:t>
            </a:r>
            <a:r>
              <a:rPr lang="tr-TR" sz="1600" i="1" dirty="0" smtClean="0">
                <a:latin typeface="Book Antiqua" pitchFamily="18" charset="0"/>
              </a:rPr>
              <a:t>boğazsıl </a:t>
            </a:r>
            <a:r>
              <a:rPr lang="tr-TR" sz="1600" dirty="0" smtClean="0">
                <a:latin typeface="Book Antiqua" pitchFamily="18" charset="0"/>
              </a:rPr>
              <a:t>(pharyngeal) – </a:t>
            </a:r>
            <a:r>
              <a:rPr lang="tr-TR" sz="1600" i="1" dirty="0" smtClean="0">
                <a:latin typeface="Book Antiqua" pitchFamily="18" charset="0"/>
              </a:rPr>
              <a:t>dil kökü-boğaz</a:t>
            </a:r>
            <a:endParaRPr lang="tr-TR" sz="1600" dirty="0" smtClean="0">
              <a:latin typeface="Book Antiqua" pitchFamily="18" charset="0"/>
            </a:endParaRPr>
          </a:p>
          <a:p>
            <a:pPr lvl="0"/>
            <a:endParaRPr lang="tr-TR" sz="1600" b="1" i="1" dirty="0" smtClean="0">
              <a:latin typeface="Book Antiqua" pitchFamily="18" charset="0"/>
            </a:endParaRPr>
          </a:p>
          <a:p>
            <a:pPr lvl="0"/>
            <a:r>
              <a:rPr lang="tr-TR" sz="1600" b="1" i="1" dirty="0" smtClean="0">
                <a:latin typeface="Book Antiqua" pitchFamily="18" charset="0"/>
              </a:rPr>
              <a:t>j. </a:t>
            </a:r>
            <a:r>
              <a:rPr lang="tr-TR" sz="1600" i="1" dirty="0" smtClean="0">
                <a:latin typeface="Book Antiqua" pitchFamily="18" charset="0"/>
              </a:rPr>
              <a:t>gırtlak kapağı </a:t>
            </a:r>
            <a:r>
              <a:rPr lang="tr-TR" sz="1600" dirty="0" smtClean="0">
                <a:latin typeface="Book Antiqua" pitchFamily="18" charset="0"/>
              </a:rPr>
              <a:t>(epiglottal) – </a:t>
            </a:r>
            <a:r>
              <a:rPr lang="tr-TR" sz="1600" i="1" dirty="0" smtClean="0">
                <a:latin typeface="Book Antiqua" pitchFamily="18" charset="0"/>
              </a:rPr>
              <a:t>ariepiglottik fold-gırtlak kapağı</a:t>
            </a:r>
            <a:endParaRPr lang="tr-TR" sz="1600" dirty="0" smtClean="0">
              <a:latin typeface="Book Antiqua" pitchFamily="18" charset="0"/>
            </a:endParaRPr>
          </a:p>
          <a:p>
            <a:pPr lvl="0"/>
            <a:endParaRPr lang="tr-TR" sz="1600" b="1" i="1" dirty="0" smtClean="0">
              <a:latin typeface="Book Antiqua" pitchFamily="18" charset="0"/>
            </a:endParaRPr>
          </a:p>
          <a:p>
            <a:pPr lvl="0"/>
            <a:r>
              <a:rPr lang="tr-TR" sz="1600" b="1" i="1" dirty="0" smtClean="0">
                <a:latin typeface="Book Antiqua" pitchFamily="18" charset="0"/>
              </a:rPr>
              <a:t>k. </a:t>
            </a:r>
            <a:r>
              <a:rPr lang="tr-TR" sz="1600" i="1" dirty="0" smtClean="0">
                <a:latin typeface="Book Antiqua" pitchFamily="18" charset="0"/>
              </a:rPr>
              <a:t>gırtlak</a:t>
            </a:r>
            <a:r>
              <a:rPr lang="tr-TR" sz="1600" dirty="0" smtClean="0">
                <a:latin typeface="Book Antiqua" pitchFamily="18" charset="0"/>
              </a:rPr>
              <a:t> (glottis) – </a:t>
            </a:r>
            <a:r>
              <a:rPr lang="tr-TR" sz="1600" i="1" dirty="0" smtClean="0">
                <a:latin typeface="Book Antiqua" pitchFamily="18" charset="0"/>
              </a:rPr>
              <a:t>sestelleri-gırtlak </a:t>
            </a:r>
            <a:endParaRPr lang="tr-TR" sz="1600" dirty="0" smtClean="0">
              <a:latin typeface="Book Antiqua" pitchFamily="18" charset="0"/>
            </a:endParaRPr>
          </a:p>
          <a:p>
            <a:pPr marL="342900" indent="-342900" algn="just"/>
            <a:endParaRPr lang="tr-TR" sz="1600" dirty="0">
              <a:latin typeface="Book Antiqua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19424914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0082" y="1268760"/>
            <a:ext cx="8640960" cy="4289688"/>
          </a:xfrm>
        </p:spPr>
        <p:txBody>
          <a:bodyPr>
            <a:noAutofit/>
          </a:bodyPr>
          <a:lstStyle/>
          <a:p>
            <a:pPr algn="just"/>
            <a:r>
              <a:rPr lang="tr-TR" sz="2000" b="1" dirty="0" smtClean="0">
                <a:latin typeface="Book Antiqua" panose="02040602050305030304" pitchFamily="18" charset="0"/>
              </a:rPr>
              <a:t>Çift </a:t>
            </a:r>
            <a:r>
              <a:rPr lang="tr-TR" sz="2000" b="1" dirty="0">
                <a:latin typeface="Book Antiqua" panose="02040602050305030304" pitchFamily="18" charset="0"/>
              </a:rPr>
              <a:t>dudaksıl </a:t>
            </a:r>
            <a:r>
              <a:rPr lang="tr-TR" sz="2000" b="1" dirty="0" smtClean="0">
                <a:latin typeface="Book Antiqua" panose="02040602050305030304" pitchFamily="18" charset="0"/>
              </a:rPr>
              <a:t>ünsüzler: </a:t>
            </a:r>
            <a:r>
              <a:rPr lang="tr-TR" sz="2000" dirty="0">
                <a:latin typeface="Book Antiqua" panose="02040602050305030304" pitchFamily="18" charset="0"/>
              </a:rPr>
              <a:t>Alt ve ü</a:t>
            </a:r>
            <a:r>
              <a:rPr lang="tr-TR" sz="2000" dirty="0" smtClean="0">
                <a:latin typeface="Book Antiqua" panose="02040602050305030304" pitchFamily="18" charset="0"/>
              </a:rPr>
              <a:t>st </a:t>
            </a:r>
            <a:r>
              <a:rPr lang="tr-TR" sz="2000" dirty="0">
                <a:latin typeface="Book Antiqua" panose="02040602050305030304" pitchFamily="18" charset="0"/>
              </a:rPr>
              <a:t>dudaklar kullanılarak havanın </a:t>
            </a:r>
            <a:r>
              <a:rPr lang="tr-TR" sz="2000" dirty="0" smtClean="0">
                <a:latin typeface="Book Antiqua" panose="02040602050305030304" pitchFamily="18" charset="0"/>
              </a:rPr>
              <a:t>engellendiği </a:t>
            </a:r>
            <a:r>
              <a:rPr lang="tr-TR" sz="2000" dirty="0">
                <a:latin typeface="Book Antiqua" panose="02040602050305030304" pitchFamily="18" charset="0"/>
              </a:rPr>
              <a:t>ünsüzler</a:t>
            </a:r>
            <a:r>
              <a:rPr lang="tr-TR" sz="2000" dirty="0" smtClean="0">
                <a:latin typeface="Book Antiqua" panose="02040602050305030304" pitchFamily="18" charset="0"/>
              </a:rPr>
              <a:t>, </a:t>
            </a:r>
            <a:r>
              <a:rPr lang="tr-TR" sz="2000" b="1" dirty="0">
                <a:solidFill>
                  <a:srgbClr val="FF0000"/>
                </a:solidFill>
                <a:latin typeface="Book Antiqua" panose="02040602050305030304" pitchFamily="18" charset="0"/>
              </a:rPr>
              <a:t>Türkçedeki</a:t>
            </a:r>
            <a:r>
              <a:rPr lang="tr-TR" sz="2000" dirty="0">
                <a:latin typeface="Book Antiqua" panose="02040602050305030304" pitchFamily="18" charset="0"/>
              </a:rPr>
              <a:t> /</a:t>
            </a:r>
            <a:r>
              <a:rPr lang="tr-TR" sz="2000" dirty="0" smtClean="0">
                <a:latin typeface="Book Antiqua" panose="02040602050305030304" pitchFamily="18" charset="0"/>
              </a:rPr>
              <a:t>p b</a:t>
            </a:r>
            <a:r>
              <a:rPr lang="tr-TR" sz="2000" dirty="0">
                <a:latin typeface="Book Antiqua" panose="02040602050305030304" pitchFamily="18" charset="0"/>
              </a:rPr>
              <a:t>/;</a:t>
            </a:r>
          </a:p>
          <a:p>
            <a:pPr algn="just"/>
            <a:r>
              <a:rPr lang="tr-TR" sz="2000" b="1" dirty="0" smtClean="0">
                <a:latin typeface="Book Antiqua" panose="02040602050305030304" pitchFamily="18" charset="0"/>
              </a:rPr>
              <a:t>Diş-dudak ünsüzleri: </a:t>
            </a:r>
            <a:r>
              <a:rPr lang="tr-TR" sz="2000" dirty="0">
                <a:latin typeface="Book Antiqua" panose="02040602050305030304" pitchFamily="18" charset="0"/>
              </a:rPr>
              <a:t>Alt dişler ve ü</a:t>
            </a:r>
            <a:r>
              <a:rPr lang="tr-TR" sz="2000" dirty="0" smtClean="0">
                <a:latin typeface="Book Antiqua" panose="02040602050305030304" pitchFamily="18" charset="0"/>
              </a:rPr>
              <a:t>st </a:t>
            </a:r>
            <a:r>
              <a:rPr lang="tr-TR" sz="2000" dirty="0">
                <a:latin typeface="Book Antiqua" panose="02040602050305030304" pitchFamily="18" charset="0"/>
              </a:rPr>
              <a:t>dudak kullanılarak havanın </a:t>
            </a:r>
            <a:r>
              <a:rPr lang="tr-TR" sz="2000" dirty="0" smtClean="0">
                <a:latin typeface="Book Antiqua" panose="02040602050305030304" pitchFamily="18" charset="0"/>
              </a:rPr>
              <a:t>engellendiği </a:t>
            </a:r>
            <a:r>
              <a:rPr lang="tr-TR" sz="2000" dirty="0">
                <a:latin typeface="Book Antiqua" panose="02040602050305030304" pitchFamily="18" charset="0"/>
              </a:rPr>
              <a:t>ünsüzler</a:t>
            </a:r>
            <a:r>
              <a:rPr lang="tr-TR" sz="2000" dirty="0" smtClean="0">
                <a:latin typeface="Book Antiqua" panose="02040602050305030304" pitchFamily="18" charset="0"/>
              </a:rPr>
              <a:t>, </a:t>
            </a:r>
            <a:r>
              <a:rPr lang="tr-TR" sz="2000" b="1" dirty="0">
                <a:solidFill>
                  <a:srgbClr val="FF0000"/>
                </a:solidFill>
                <a:latin typeface="Book Antiqua" panose="02040602050305030304" pitchFamily="18" charset="0"/>
              </a:rPr>
              <a:t>Türkçedeki</a:t>
            </a:r>
            <a:r>
              <a:rPr lang="tr-TR" sz="2000" dirty="0">
                <a:latin typeface="Book Antiqua" panose="02040602050305030304" pitchFamily="18" charset="0"/>
              </a:rPr>
              <a:t> /f v/;</a:t>
            </a:r>
          </a:p>
          <a:p>
            <a:pPr algn="just"/>
            <a:r>
              <a:rPr lang="tr-TR" sz="2000" b="1" dirty="0" err="1" smtClean="0">
                <a:latin typeface="Book Antiqua" panose="02040602050305030304" pitchFamily="18" charset="0"/>
              </a:rPr>
              <a:t>Dişsil</a:t>
            </a:r>
            <a:r>
              <a:rPr lang="tr-TR" sz="2000" b="1" dirty="0" smtClean="0">
                <a:latin typeface="Book Antiqua" panose="02040602050305030304" pitchFamily="18" charset="0"/>
              </a:rPr>
              <a:t> ünsüzler: </a:t>
            </a:r>
            <a:r>
              <a:rPr lang="tr-TR" sz="2000" dirty="0">
                <a:latin typeface="Book Antiqua" panose="02040602050305030304" pitchFamily="18" charset="0"/>
              </a:rPr>
              <a:t>Dil ucu ve dişler kullanılarak havanın </a:t>
            </a:r>
            <a:r>
              <a:rPr lang="tr-TR" sz="2000" dirty="0" smtClean="0">
                <a:latin typeface="Book Antiqua" panose="02040602050305030304" pitchFamily="18" charset="0"/>
              </a:rPr>
              <a:t>engellendiği </a:t>
            </a:r>
            <a:r>
              <a:rPr lang="tr-TR" sz="2000" dirty="0">
                <a:latin typeface="Book Antiqua" panose="02040602050305030304" pitchFamily="18" charset="0"/>
              </a:rPr>
              <a:t>ünsüzler</a:t>
            </a:r>
            <a:r>
              <a:rPr lang="tr-TR" sz="2000" dirty="0" smtClean="0">
                <a:latin typeface="Book Antiqua" panose="02040602050305030304" pitchFamily="18" charset="0"/>
              </a:rPr>
              <a:t>, </a:t>
            </a:r>
            <a:r>
              <a:rPr lang="tr-TR" sz="2000" b="1" dirty="0">
                <a:solidFill>
                  <a:srgbClr val="FF0000"/>
                </a:solidFill>
                <a:latin typeface="Book Antiqua" panose="02040602050305030304" pitchFamily="18" charset="0"/>
              </a:rPr>
              <a:t>Türkçedeki</a:t>
            </a:r>
            <a:r>
              <a:rPr lang="tr-TR" sz="2000" dirty="0">
                <a:latin typeface="Book Antiqua" panose="02040602050305030304" pitchFamily="18" charset="0"/>
              </a:rPr>
              <a:t> /t d/ </a:t>
            </a:r>
            <a:r>
              <a:rPr lang="tr-TR" sz="2000" dirty="0" smtClean="0">
                <a:latin typeface="Book Antiqua" panose="02040602050305030304" pitchFamily="18" charset="0"/>
              </a:rPr>
              <a:t>ünsüzleri </a:t>
            </a:r>
            <a:r>
              <a:rPr lang="tr-TR" sz="2000" dirty="0">
                <a:latin typeface="Book Antiqua" panose="02040602050305030304" pitchFamily="18" charset="0"/>
              </a:rPr>
              <a:t>ve </a:t>
            </a:r>
            <a:r>
              <a:rPr lang="tr-TR" sz="2000" b="1" dirty="0">
                <a:solidFill>
                  <a:srgbClr val="FF0000"/>
                </a:solidFill>
                <a:latin typeface="Book Antiqua" panose="02040602050305030304" pitchFamily="18" charset="0"/>
              </a:rPr>
              <a:t>İngilizcedeki</a:t>
            </a:r>
            <a:r>
              <a:rPr lang="tr-TR" sz="2000" dirty="0">
                <a:latin typeface="Book Antiqua" panose="02040602050305030304" pitchFamily="18" charset="0"/>
              </a:rPr>
              <a:t> /</a:t>
            </a:r>
            <a:r>
              <a:rPr lang="el-GR" sz="2000" dirty="0">
                <a:latin typeface="Book Antiqua" panose="02040602050305030304" pitchFamily="18" charset="0"/>
              </a:rPr>
              <a:t>θ </a:t>
            </a:r>
            <a:r>
              <a:rPr lang="tr-TR" sz="2000" dirty="0">
                <a:latin typeface="Book Antiqua" panose="02040602050305030304" pitchFamily="18" charset="0"/>
              </a:rPr>
              <a:t>d/ </a:t>
            </a:r>
            <a:r>
              <a:rPr lang="tr-TR" sz="2000" dirty="0" smtClean="0">
                <a:latin typeface="Book Antiqua" panose="02040602050305030304" pitchFamily="18" charset="0"/>
              </a:rPr>
              <a:t>ünsüzleri;</a:t>
            </a:r>
            <a:endParaRPr lang="tr-TR" sz="2000" dirty="0">
              <a:latin typeface="Book Antiqua" panose="02040602050305030304" pitchFamily="18" charset="0"/>
            </a:endParaRPr>
          </a:p>
          <a:p>
            <a:pPr algn="just"/>
            <a:r>
              <a:rPr lang="tr-TR" sz="2000" b="1" dirty="0" smtClean="0">
                <a:latin typeface="Book Antiqua" panose="02040602050305030304" pitchFamily="18" charset="0"/>
              </a:rPr>
              <a:t>Dişeti ünsüzleri: </a:t>
            </a:r>
            <a:r>
              <a:rPr lang="tr-TR" sz="2000" dirty="0" smtClean="0">
                <a:latin typeface="Book Antiqua" panose="02040602050305030304" pitchFamily="18" charset="0"/>
              </a:rPr>
              <a:t>Dil-ucu </a:t>
            </a:r>
            <a:r>
              <a:rPr lang="tr-TR" sz="2000" dirty="0">
                <a:latin typeface="Book Antiqua" panose="02040602050305030304" pitchFamily="18" charset="0"/>
              </a:rPr>
              <a:t>ve dilin on </a:t>
            </a:r>
            <a:r>
              <a:rPr lang="tr-TR" sz="2000" dirty="0" smtClean="0">
                <a:latin typeface="Book Antiqua" panose="02040602050305030304" pitchFamily="18" charset="0"/>
              </a:rPr>
              <a:t>bölümüyle </a:t>
            </a:r>
            <a:r>
              <a:rPr lang="tr-TR" sz="2000" dirty="0">
                <a:latin typeface="Book Antiqua" panose="02040602050305030304" pitchFamily="18" charset="0"/>
              </a:rPr>
              <a:t>birlikte dişetleri </a:t>
            </a:r>
            <a:r>
              <a:rPr lang="tr-TR" sz="2000" dirty="0" smtClean="0">
                <a:latin typeface="Book Antiqua" panose="02040602050305030304" pitchFamily="18" charset="0"/>
              </a:rPr>
              <a:t>kullanılarak havanın </a:t>
            </a:r>
            <a:r>
              <a:rPr lang="tr-TR" sz="2000" dirty="0">
                <a:latin typeface="Book Antiqua" panose="02040602050305030304" pitchFamily="18" charset="0"/>
              </a:rPr>
              <a:t>engellendiği ünsüzler</a:t>
            </a:r>
            <a:r>
              <a:rPr lang="tr-TR" sz="2000" dirty="0" smtClean="0">
                <a:latin typeface="Book Antiqua" panose="02040602050305030304" pitchFamily="18" charset="0"/>
              </a:rPr>
              <a:t>, </a:t>
            </a:r>
            <a:r>
              <a:rPr lang="tr-TR" sz="2000" b="1" dirty="0">
                <a:solidFill>
                  <a:srgbClr val="FF0000"/>
                </a:solidFill>
                <a:latin typeface="Book Antiqua" panose="02040602050305030304" pitchFamily="18" charset="0"/>
              </a:rPr>
              <a:t>Türkçedeki</a:t>
            </a:r>
            <a:r>
              <a:rPr lang="tr-TR" sz="2000" dirty="0">
                <a:latin typeface="Book Antiqua" panose="02040602050305030304" pitchFamily="18" charset="0"/>
              </a:rPr>
              <a:t> /s z/ </a:t>
            </a:r>
            <a:r>
              <a:rPr lang="tr-TR" sz="2000" dirty="0" smtClean="0">
                <a:latin typeface="Book Antiqua" panose="02040602050305030304" pitchFamily="18" charset="0"/>
              </a:rPr>
              <a:t>ünsüzleri;</a:t>
            </a:r>
            <a:endParaRPr lang="tr-TR" sz="2000" dirty="0">
              <a:latin typeface="Book Antiqua" panose="02040602050305030304" pitchFamily="18" charset="0"/>
            </a:endParaRPr>
          </a:p>
          <a:p>
            <a:pPr algn="just"/>
            <a:r>
              <a:rPr lang="tr-TR" sz="2000" b="1" dirty="0" smtClean="0">
                <a:latin typeface="Book Antiqua" panose="02040602050305030304" pitchFamily="18" charset="0"/>
              </a:rPr>
              <a:t>Dişeti-ardı ünsüzler: </a:t>
            </a:r>
            <a:r>
              <a:rPr lang="tr-TR" sz="2000" dirty="0">
                <a:latin typeface="Book Antiqua" panose="02040602050305030304" pitchFamily="18" charset="0"/>
              </a:rPr>
              <a:t>Dilin </a:t>
            </a:r>
            <a:r>
              <a:rPr lang="tr-TR" sz="2000" dirty="0" smtClean="0">
                <a:latin typeface="Book Antiqua" panose="02040602050305030304" pitchFamily="18" charset="0"/>
              </a:rPr>
              <a:t>ön </a:t>
            </a:r>
            <a:r>
              <a:rPr lang="tr-TR" sz="2000" dirty="0">
                <a:latin typeface="Book Antiqua" panose="02040602050305030304" pitchFamily="18" charset="0"/>
              </a:rPr>
              <a:t>bölümüyle</a:t>
            </a:r>
            <a:r>
              <a:rPr lang="tr-TR" sz="2000" dirty="0" smtClean="0">
                <a:latin typeface="Book Antiqua" panose="02040602050305030304" pitchFamily="18" charset="0"/>
              </a:rPr>
              <a:t> </a:t>
            </a:r>
            <a:r>
              <a:rPr lang="tr-TR" sz="2000" dirty="0">
                <a:latin typeface="Book Antiqua" panose="02040602050305030304" pitchFamily="18" charset="0"/>
              </a:rPr>
              <a:t>dişeti </a:t>
            </a:r>
            <a:r>
              <a:rPr lang="tr-TR" sz="2000" dirty="0" smtClean="0">
                <a:latin typeface="Book Antiqua" panose="02040602050305030304" pitchFamily="18" charset="0"/>
              </a:rPr>
              <a:t>ve damağın </a:t>
            </a:r>
            <a:r>
              <a:rPr lang="tr-TR" sz="2000" dirty="0">
                <a:latin typeface="Book Antiqua" panose="02040602050305030304" pitchFamily="18" charset="0"/>
              </a:rPr>
              <a:t>ö</a:t>
            </a:r>
            <a:r>
              <a:rPr lang="tr-TR" sz="2000" dirty="0" smtClean="0">
                <a:latin typeface="Book Antiqua" panose="02040602050305030304" pitchFamily="18" charset="0"/>
              </a:rPr>
              <a:t>n bölümünün birleşme </a:t>
            </a:r>
            <a:r>
              <a:rPr lang="tr-TR" sz="2000" dirty="0">
                <a:latin typeface="Book Antiqua" panose="02040602050305030304" pitchFamily="18" charset="0"/>
              </a:rPr>
              <a:t>noktası kullanılarak havanın </a:t>
            </a:r>
            <a:r>
              <a:rPr lang="tr-TR" sz="2000" dirty="0" smtClean="0">
                <a:latin typeface="Book Antiqua" panose="02040602050305030304" pitchFamily="18" charset="0"/>
              </a:rPr>
              <a:t>engellendiği </a:t>
            </a:r>
            <a:r>
              <a:rPr lang="tr-TR" sz="2000" dirty="0">
                <a:latin typeface="Book Antiqua" panose="02040602050305030304" pitchFamily="18" charset="0"/>
              </a:rPr>
              <a:t>ünsüzler</a:t>
            </a:r>
            <a:r>
              <a:rPr lang="tr-TR" sz="2000" dirty="0" smtClean="0">
                <a:latin typeface="Book Antiqua" panose="02040602050305030304" pitchFamily="18" charset="0"/>
              </a:rPr>
              <a:t>, </a:t>
            </a:r>
            <a:r>
              <a:rPr lang="tr-TR" sz="2000" b="1" dirty="0">
                <a:solidFill>
                  <a:srgbClr val="FF0000"/>
                </a:solidFill>
                <a:latin typeface="Book Antiqua" panose="02040602050305030304" pitchFamily="18" charset="0"/>
              </a:rPr>
              <a:t>Türkçedeki</a:t>
            </a:r>
            <a:r>
              <a:rPr lang="tr-TR" sz="2000" dirty="0">
                <a:latin typeface="Book Antiqua" panose="02040602050305030304" pitchFamily="18" charset="0"/>
              </a:rPr>
              <a:t> /ʃ ʒ/ </a:t>
            </a:r>
            <a:r>
              <a:rPr lang="tr-TR" sz="2000" dirty="0" smtClean="0">
                <a:latin typeface="Book Antiqua" panose="02040602050305030304" pitchFamily="18" charset="0"/>
              </a:rPr>
              <a:t>ünsüzleri;</a:t>
            </a:r>
            <a:endParaRPr lang="tr-TR" sz="2000" dirty="0">
              <a:latin typeface="Book Antiqua" panose="02040602050305030304" pitchFamily="18" charset="0"/>
            </a:endParaRPr>
          </a:p>
          <a:p>
            <a:pPr algn="just"/>
            <a:r>
              <a:rPr lang="tr-TR" sz="2000" b="1" dirty="0" err="1" smtClean="0">
                <a:latin typeface="Book Antiqua" panose="02040602050305030304" pitchFamily="18" charset="0"/>
              </a:rPr>
              <a:t>Üstdamaksıl</a:t>
            </a:r>
            <a:r>
              <a:rPr lang="tr-TR" sz="2000" b="1" dirty="0" smtClean="0">
                <a:latin typeface="Book Antiqua" panose="02040602050305030304" pitchFamily="18" charset="0"/>
              </a:rPr>
              <a:t> ünsüzler: </a:t>
            </a:r>
            <a:r>
              <a:rPr lang="tr-TR" sz="2000" dirty="0">
                <a:latin typeface="Book Antiqua" panose="02040602050305030304" pitchFamily="18" charset="0"/>
              </a:rPr>
              <a:t>Dilin on bölümüyle</a:t>
            </a:r>
            <a:r>
              <a:rPr lang="tr-TR" sz="2000" dirty="0" smtClean="0">
                <a:latin typeface="Book Antiqua" panose="02040602050305030304" pitchFamily="18" charset="0"/>
              </a:rPr>
              <a:t> </a:t>
            </a:r>
            <a:r>
              <a:rPr lang="tr-TR" sz="2000" dirty="0">
                <a:latin typeface="Book Antiqua" panose="02040602050305030304" pitchFamily="18" charset="0"/>
              </a:rPr>
              <a:t>damağın on </a:t>
            </a:r>
            <a:r>
              <a:rPr lang="tr-TR" sz="2000" dirty="0" smtClean="0">
                <a:latin typeface="Book Antiqua" panose="02040602050305030304" pitchFamily="18" charset="0"/>
              </a:rPr>
              <a:t>bölümü kullanılarak havanın </a:t>
            </a:r>
            <a:r>
              <a:rPr lang="tr-TR" sz="2000" dirty="0">
                <a:latin typeface="Book Antiqua" panose="02040602050305030304" pitchFamily="18" charset="0"/>
              </a:rPr>
              <a:t>engellendiği ünsüzler</a:t>
            </a:r>
            <a:r>
              <a:rPr lang="tr-TR" sz="2000" dirty="0" smtClean="0">
                <a:latin typeface="Book Antiqua" panose="02040602050305030304" pitchFamily="18" charset="0"/>
              </a:rPr>
              <a:t>, </a:t>
            </a:r>
            <a:r>
              <a:rPr lang="tr-TR" sz="20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İsveççedeki</a:t>
            </a:r>
            <a:r>
              <a:rPr lang="tr-TR" sz="2000" dirty="0" smtClean="0">
                <a:latin typeface="Book Antiqua" panose="02040602050305030304" pitchFamily="18" charset="0"/>
              </a:rPr>
              <a:t> </a:t>
            </a:r>
            <a:r>
              <a:rPr lang="tr-TR" sz="2000" dirty="0">
                <a:latin typeface="Book Antiqua" panose="02040602050305030304" pitchFamily="18" charset="0"/>
              </a:rPr>
              <a:t>/ɖ ɭ/ </a:t>
            </a:r>
            <a:r>
              <a:rPr lang="tr-TR" sz="2000" dirty="0" smtClean="0">
                <a:latin typeface="Book Antiqua" panose="02040602050305030304" pitchFamily="18" charset="0"/>
              </a:rPr>
              <a:t>ünsüzleri;</a:t>
            </a:r>
            <a:endParaRPr lang="tr-TR" sz="2000" dirty="0"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Tipolojik Örüntüler 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(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Çıkış Yeri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sz="2800" b="1" dirty="0"/>
          </a:p>
        </p:txBody>
      </p:sp>
      <p:sp>
        <p:nvSpPr>
          <p:cNvPr id="7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82801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1199" y="1340768"/>
            <a:ext cx="8578726" cy="4289688"/>
          </a:xfrm>
        </p:spPr>
        <p:txBody>
          <a:bodyPr>
            <a:noAutofit/>
          </a:bodyPr>
          <a:lstStyle/>
          <a:p>
            <a:pPr algn="just"/>
            <a:r>
              <a:rPr lang="tr-TR" sz="2000" b="1" dirty="0" smtClean="0">
                <a:latin typeface="Book Antiqua" panose="02040602050305030304" pitchFamily="18" charset="0"/>
              </a:rPr>
              <a:t>Damaksıl ünsüzler: </a:t>
            </a:r>
            <a:r>
              <a:rPr lang="tr-TR" sz="2000" dirty="0">
                <a:latin typeface="Book Antiqua" panose="02040602050305030304" pitchFamily="18" charset="0"/>
              </a:rPr>
              <a:t>Dilin orta ve arka </a:t>
            </a:r>
            <a:r>
              <a:rPr lang="tr-TR" sz="2000" dirty="0" smtClean="0">
                <a:latin typeface="Book Antiqua" panose="02040602050305030304" pitchFamily="18" charset="0"/>
              </a:rPr>
              <a:t>bölümleriyle </a:t>
            </a:r>
            <a:r>
              <a:rPr lang="tr-TR" sz="2000" dirty="0">
                <a:latin typeface="Book Antiqua" panose="02040602050305030304" pitchFamily="18" charset="0"/>
              </a:rPr>
              <a:t>damak </a:t>
            </a:r>
            <a:r>
              <a:rPr lang="tr-TR" sz="2000" dirty="0" smtClean="0">
                <a:latin typeface="Book Antiqua" panose="02040602050305030304" pitchFamily="18" charset="0"/>
              </a:rPr>
              <a:t>kullanılarak havanın </a:t>
            </a:r>
            <a:r>
              <a:rPr lang="tr-TR" sz="2000" dirty="0">
                <a:latin typeface="Book Antiqua" panose="02040602050305030304" pitchFamily="18" charset="0"/>
              </a:rPr>
              <a:t>engellendiği ünsüzler</a:t>
            </a:r>
            <a:r>
              <a:rPr lang="tr-TR" sz="2000" dirty="0" smtClean="0">
                <a:latin typeface="Book Antiqua" panose="02040602050305030304" pitchFamily="18" charset="0"/>
              </a:rPr>
              <a:t>, </a:t>
            </a:r>
            <a:r>
              <a:rPr lang="tr-TR" sz="2000" b="1" dirty="0">
                <a:solidFill>
                  <a:srgbClr val="FF0000"/>
                </a:solidFill>
                <a:latin typeface="Book Antiqua" panose="02040602050305030304" pitchFamily="18" charset="0"/>
              </a:rPr>
              <a:t>Türkçedeki</a:t>
            </a:r>
            <a:r>
              <a:rPr lang="tr-TR" sz="2000" dirty="0">
                <a:latin typeface="Book Antiqua" panose="02040602050305030304" pitchFamily="18" charset="0"/>
              </a:rPr>
              <a:t> /j/ unsuzu, </a:t>
            </a:r>
            <a:r>
              <a:rPr lang="tr-TR" sz="2000" b="1" dirty="0">
                <a:solidFill>
                  <a:srgbClr val="FF0000"/>
                </a:solidFill>
                <a:latin typeface="Book Antiqua" panose="02040602050305030304" pitchFamily="18" charset="0"/>
              </a:rPr>
              <a:t>Fransızcadaki</a:t>
            </a:r>
            <a:r>
              <a:rPr lang="tr-TR" sz="2000" dirty="0">
                <a:latin typeface="Book Antiqua" panose="02040602050305030304" pitchFamily="18" charset="0"/>
              </a:rPr>
              <a:t> /</a:t>
            </a:r>
            <a:r>
              <a:rPr lang="tr-TR" sz="2000" dirty="0" smtClean="0">
                <a:latin typeface="Book Antiqua" panose="02040602050305030304" pitchFamily="18" charset="0"/>
              </a:rPr>
              <a:t>ɲ/ ünsüzü;</a:t>
            </a:r>
            <a:endParaRPr lang="tr-TR" sz="2000" dirty="0">
              <a:latin typeface="Book Antiqua" panose="02040602050305030304" pitchFamily="18" charset="0"/>
            </a:endParaRPr>
          </a:p>
          <a:p>
            <a:pPr algn="just"/>
            <a:r>
              <a:rPr lang="tr-TR" sz="2000" b="1" dirty="0" err="1" smtClean="0">
                <a:latin typeface="Book Antiqua" panose="02040602050305030304" pitchFamily="18" charset="0"/>
              </a:rPr>
              <a:t>Artdamaksıl</a:t>
            </a:r>
            <a:r>
              <a:rPr lang="tr-TR" sz="2000" b="1" dirty="0" smtClean="0">
                <a:latin typeface="Book Antiqua" panose="02040602050305030304" pitchFamily="18" charset="0"/>
              </a:rPr>
              <a:t> ünsüzler: </a:t>
            </a:r>
            <a:r>
              <a:rPr lang="tr-TR" sz="2000" dirty="0">
                <a:latin typeface="Book Antiqua" panose="02040602050305030304" pitchFamily="18" charset="0"/>
              </a:rPr>
              <a:t>Dilin arka </a:t>
            </a:r>
            <a:r>
              <a:rPr lang="tr-TR" sz="2000" dirty="0" smtClean="0">
                <a:latin typeface="Book Antiqua" panose="02040602050305030304" pitchFamily="18" charset="0"/>
              </a:rPr>
              <a:t>bölümüyle </a:t>
            </a:r>
            <a:r>
              <a:rPr lang="tr-TR" sz="2000" b="1" i="1" dirty="0">
                <a:latin typeface="Book Antiqua" panose="02040602050305030304" pitchFamily="18" charset="0"/>
              </a:rPr>
              <a:t>yumuşak </a:t>
            </a:r>
            <a:r>
              <a:rPr lang="tr-TR" sz="2000" b="1" i="1" dirty="0" smtClean="0">
                <a:latin typeface="Book Antiqua" panose="02040602050305030304" pitchFamily="18" charset="0"/>
              </a:rPr>
              <a:t>damak </a:t>
            </a:r>
            <a:r>
              <a:rPr lang="tr-TR" sz="2000" dirty="0" smtClean="0">
                <a:latin typeface="Book Antiqua" panose="02040602050305030304" pitchFamily="18" charset="0"/>
              </a:rPr>
              <a:t>kullanılarak </a:t>
            </a:r>
            <a:r>
              <a:rPr lang="tr-TR" sz="2000" dirty="0">
                <a:latin typeface="Book Antiqua" panose="02040602050305030304" pitchFamily="18" charset="0"/>
              </a:rPr>
              <a:t>havanın engellendiği ünsüzler</a:t>
            </a:r>
            <a:r>
              <a:rPr lang="tr-TR" sz="2000" dirty="0" smtClean="0">
                <a:latin typeface="Book Antiqua" panose="02040602050305030304" pitchFamily="18" charset="0"/>
              </a:rPr>
              <a:t>; </a:t>
            </a:r>
            <a:r>
              <a:rPr lang="tr-TR" sz="2000" b="1" dirty="0">
                <a:solidFill>
                  <a:srgbClr val="FF0000"/>
                </a:solidFill>
                <a:latin typeface="Book Antiqua" panose="02040602050305030304" pitchFamily="18" charset="0"/>
              </a:rPr>
              <a:t>Türkçedeki</a:t>
            </a:r>
            <a:r>
              <a:rPr lang="tr-TR" sz="2000" dirty="0">
                <a:latin typeface="Book Antiqua" panose="02040602050305030304" pitchFamily="18" charset="0"/>
              </a:rPr>
              <a:t> /k ɡ/ </a:t>
            </a:r>
            <a:r>
              <a:rPr lang="tr-TR" sz="2000" dirty="0" smtClean="0">
                <a:latin typeface="Book Antiqua" panose="02040602050305030304" pitchFamily="18" charset="0"/>
              </a:rPr>
              <a:t>ünsüzleri;</a:t>
            </a:r>
          </a:p>
          <a:p>
            <a:pPr algn="just"/>
            <a:r>
              <a:rPr lang="tr-TR" sz="2000" b="1" dirty="0">
                <a:latin typeface="Book Antiqua" panose="02040602050305030304" pitchFamily="18" charset="0"/>
              </a:rPr>
              <a:t>Küçük dil </a:t>
            </a:r>
            <a:r>
              <a:rPr lang="tr-TR" sz="2000" b="1" dirty="0" smtClean="0">
                <a:latin typeface="Book Antiqua" panose="02040602050305030304" pitchFamily="18" charset="0"/>
              </a:rPr>
              <a:t>ünsüzleri: </a:t>
            </a:r>
            <a:r>
              <a:rPr lang="tr-TR" sz="2000" b="1" i="1" dirty="0">
                <a:latin typeface="Book Antiqua" panose="02040602050305030304" pitchFamily="18" charset="0"/>
              </a:rPr>
              <a:t>Küçük dil </a:t>
            </a:r>
            <a:r>
              <a:rPr lang="tr-TR" sz="2000" dirty="0" smtClean="0">
                <a:latin typeface="Book Antiqua" panose="02040602050305030304" pitchFamily="18" charset="0"/>
              </a:rPr>
              <a:t>ve </a:t>
            </a:r>
            <a:r>
              <a:rPr lang="tr-TR" sz="2000" b="1" i="1" dirty="0" smtClean="0">
                <a:latin typeface="Book Antiqua" panose="02040602050305030304" pitchFamily="18" charset="0"/>
              </a:rPr>
              <a:t>yutak </a:t>
            </a:r>
            <a:r>
              <a:rPr lang="tr-TR" sz="2000" dirty="0" smtClean="0">
                <a:latin typeface="Book Antiqua" panose="02040602050305030304" pitchFamily="18" charset="0"/>
              </a:rPr>
              <a:t>duvarı </a:t>
            </a:r>
            <a:r>
              <a:rPr lang="tr-TR" sz="2000" dirty="0">
                <a:latin typeface="Book Antiqua" panose="02040602050305030304" pitchFamily="18" charset="0"/>
              </a:rPr>
              <a:t>kullanılarak havanın engellendiği </a:t>
            </a:r>
            <a:r>
              <a:rPr lang="tr-TR" sz="2000" dirty="0" smtClean="0">
                <a:latin typeface="Book Antiqua" panose="02040602050305030304" pitchFamily="18" charset="0"/>
              </a:rPr>
              <a:t>ünsüzler, </a:t>
            </a:r>
            <a:r>
              <a:rPr lang="tr-TR" sz="20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Fransızcadaki</a:t>
            </a:r>
            <a:r>
              <a:rPr lang="tr-TR" sz="2000" dirty="0" smtClean="0">
                <a:latin typeface="Book Antiqua" panose="02040602050305030304" pitchFamily="18" charset="0"/>
              </a:rPr>
              <a:t> /ʁ</a:t>
            </a:r>
            <a:r>
              <a:rPr lang="tr-TR" sz="2000" dirty="0">
                <a:latin typeface="Book Antiqua" panose="02040602050305030304" pitchFamily="18" charset="0"/>
              </a:rPr>
              <a:t>/ </a:t>
            </a:r>
            <a:r>
              <a:rPr lang="tr-TR" sz="2000" dirty="0" smtClean="0">
                <a:latin typeface="Book Antiqua" panose="02040602050305030304" pitchFamily="18" charset="0"/>
              </a:rPr>
              <a:t>ünsüzü;</a:t>
            </a:r>
            <a:endParaRPr lang="tr-TR" sz="2000" dirty="0">
              <a:latin typeface="Book Antiqua" panose="02040602050305030304" pitchFamily="18" charset="0"/>
            </a:endParaRPr>
          </a:p>
          <a:p>
            <a:pPr algn="just"/>
            <a:r>
              <a:rPr lang="tr-TR" sz="2000" b="1" dirty="0" err="1" smtClean="0">
                <a:latin typeface="Book Antiqua" panose="02040602050305030304" pitchFamily="18" charset="0"/>
              </a:rPr>
              <a:t>Yutaksıl</a:t>
            </a:r>
            <a:r>
              <a:rPr lang="tr-TR" sz="2000" b="1" dirty="0">
                <a:latin typeface="Book Antiqua" panose="02040602050305030304" pitchFamily="18" charset="0"/>
              </a:rPr>
              <a:t>: </a:t>
            </a:r>
            <a:r>
              <a:rPr lang="tr-TR" sz="2000" dirty="0">
                <a:latin typeface="Book Antiqua" panose="02040602050305030304" pitchFamily="18" charset="0"/>
              </a:rPr>
              <a:t>Dil </a:t>
            </a:r>
            <a:r>
              <a:rPr lang="tr-TR" sz="2000" dirty="0" smtClean="0">
                <a:latin typeface="Book Antiqua" panose="02040602050305030304" pitchFamily="18" charset="0"/>
              </a:rPr>
              <a:t>kökü, </a:t>
            </a:r>
            <a:r>
              <a:rPr lang="tr-TR" sz="2000" dirty="0">
                <a:latin typeface="Book Antiqua" panose="02040602050305030304" pitchFamily="18" charset="0"/>
              </a:rPr>
              <a:t>yutak ve </a:t>
            </a:r>
            <a:r>
              <a:rPr lang="tr-TR" sz="2000" b="1" i="1" dirty="0">
                <a:latin typeface="Book Antiqua" panose="02040602050305030304" pitchFamily="18" charset="0"/>
              </a:rPr>
              <a:t>gırtlak kapağı </a:t>
            </a:r>
            <a:r>
              <a:rPr lang="tr-TR" sz="2000" dirty="0" smtClean="0">
                <a:latin typeface="Book Antiqua" panose="02040602050305030304" pitchFamily="18" charset="0"/>
              </a:rPr>
              <a:t>kullanılarak havanın </a:t>
            </a:r>
            <a:r>
              <a:rPr lang="tr-TR" sz="2000" dirty="0">
                <a:latin typeface="Book Antiqua" panose="02040602050305030304" pitchFamily="18" charset="0"/>
              </a:rPr>
              <a:t>engellendiği ünsüzler</a:t>
            </a:r>
            <a:r>
              <a:rPr lang="tr-TR" sz="2000" dirty="0" smtClean="0">
                <a:latin typeface="Book Antiqua" panose="02040602050305030304" pitchFamily="18" charset="0"/>
              </a:rPr>
              <a:t>, </a:t>
            </a:r>
            <a:r>
              <a:rPr lang="tr-TR" sz="2000" b="1" dirty="0" err="1">
                <a:solidFill>
                  <a:srgbClr val="FF0000"/>
                </a:solidFill>
                <a:latin typeface="Book Antiqua" panose="02040602050305030304" pitchFamily="18" charset="0"/>
              </a:rPr>
              <a:t>Agul</a:t>
            </a:r>
            <a:r>
              <a:rPr lang="tr-TR" sz="2000" i="1" dirty="0">
                <a:latin typeface="Book Antiqua" panose="02040602050305030304" pitchFamily="18" charset="0"/>
              </a:rPr>
              <a:t> </a:t>
            </a:r>
            <a:r>
              <a:rPr lang="tr-TR" sz="2000" dirty="0">
                <a:latin typeface="Book Antiqua" panose="02040602050305030304" pitchFamily="18" charset="0"/>
              </a:rPr>
              <a:t>dilindeki /ʕ/ </a:t>
            </a:r>
            <a:r>
              <a:rPr lang="tr-TR" sz="2000" dirty="0" smtClean="0">
                <a:latin typeface="Book Antiqua" panose="02040602050305030304" pitchFamily="18" charset="0"/>
              </a:rPr>
              <a:t>ünsüzü;</a:t>
            </a:r>
            <a:endParaRPr lang="tr-TR" sz="2000" dirty="0">
              <a:latin typeface="Book Antiqua" panose="02040602050305030304" pitchFamily="18" charset="0"/>
            </a:endParaRPr>
          </a:p>
          <a:p>
            <a:pPr algn="just"/>
            <a:r>
              <a:rPr lang="tr-TR" sz="2000" b="1" dirty="0" err="1" smtClean="0">
                <a:latin typeface="Book Antiqua" panose="02040602050305030304" pitchFamily="18" charset="0"/>
              </a:rPr>
              <a:t>Gırtlaksıl</a:t>
            </a:r>
            <a:r>
              <a:rPr lang="tr-TR" sz="2000" b="1" dirty="0" smtClean="0">
                <a:latin typeface="Book Antiqua" panose="02040602050305030304" pitchFamily="18" charset="0"/>
              </a:rPr>
              <a:t> ünsüzler: </a:t>
            </a:r>
            <a:r>
              <a:rPr lang="tr-TR" sz="2000" dirty="0">
                <a:latin typeface="Book Antiqua" panose="02040602050305030304" pitchFamily="18" charset="0"/>
              </a:rPr>
              <a:t>Havanın gırtlakta engellendiği ünsüzler</a:t>
            </a:r>
            <a:r>
              <a:rPr lang="tr-TR" sz="2000" dirty="0" smtClean="0">
                <a:latin typeface="Book Antiqua" panose="02040602050305030304" pitchFamily="18" charset="0"/>
              </a:rPr>
              <a:t>, </a:t>
            </a:r>
            <a:r>
              <a:rPr lang="tr-TR" sz="20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Türkçedeki</a:t>
            </a:r>
            <a:r>
              <a:rPr lang="tr-TR" sz="2000" dirty="0" smtClean="0">
                <a:latin typeface="Book Antiqua" panose="02040602050305030304" pitchFamily="18" charset="0"/>
              </a:rPr>
              <a:t> /h</a:t>
            </a:r>
            <a:r>
              <a:rPr lang="tr-TR" sz="2000" dirty="0">
                <a:latin typeface="Book Antiqua" panose="02040602050305030304" pitchFamily="18" charset="0"/>
              </a:rPr>
              <a:t>/ unsuzu, </a:t>
            </a:r>
            <a:r>
              <a:rPr lang="tr-TR" sz="2000" b="1" dirty="0">
                <a:solidFill>
                  <a:srgbClr val="FF0000"/>
                </a:solidFill>
                <a:latin typeface="Book Antiqua" panose="02040602050305030304" pitchFamily="18" charset="0"/>
              </a:rPr>
              <a:t>İngilizcedeki</a:t>
            </a:r>
            <a:r>
              <a:rPr lang="tr-TR" sz="2000" dirty="0">
                <a:latin typeface="Book Antiqua" panose="02040602050305030304" pitchFamily="18" charset="0"/>
              </a:rPr>
              <a:t> /ʔ/ </a:t>
            </a:r>
            <a:r>
              <a:rPr lang="tr-TR" sz="2000" dirty="0" smtClean="0">
                <a:latin typeface="Book Antiqua" panose="02040602050305030304" pitchFamily="18" charset="0"/>
              </a:rPr>
              <a:t>ünsüzü </a:t>
            </a:r>
            <a:r>
              <a:rPr lang="tr-TR" sz="2000" dirty="0">
                <a:latin typeface="Book Antiqua" panose="02040602050305030304" pitchFamily="18" charset="0"/>
              </a:rPr>
              <a:t>ve </a:t>
            </a:r>
            <a:r>
              <a:rPr lang="tr-TR" sz="2000" b="1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Cekçedeki</a:t>
            </a:r>
            <a:r>
              <a:rPr lang="tr-TR" sz="2000" dirty="0" smtClean="0">
                <a:latin typeface="Book Antiqua" panose="02040602050305030304" pitchFamily="18" charset="0"/>
              </a:rPr>
              <a:t> </a:t>
            </a:r>
            <a:r>
              <a:rPr lang="tr-TR" sz="2000" dirty="0">
                <a:latin typeface="Book Antiqua" panose="02040602050305030304" pitchFamily="18" charset="0"/>
              </a:rPr>
              <a:t>/ɦ/ </a:t>
            </a:r>
            <a:r>
              <a:rPr lang="tr-TR" sz="2000" dirty="0" smtClean="0">
                <a:latin typeface="Book Antiqua" panose="02040602050305030304" pitchFamily="18" charset="0"/>
              </a:rPr>
              <a:t>ünsüzü.</a:t>
            </a:r>
            <a:endParaRPr lang="tr-TR" sz="1600" dirty="0">
              <a:latin typeface="Book Antiqua" panose="02040602050305030304" pitchFamily="18" charset="0"/>
            </a:endParaRPr>
          </a:p>
        </p:txBody>
      </p:sp>
      <p:sp>
        <p:nvSpPr>
          <p:cNvPr id="7" name="TextBox 5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Tipolojik Örüntüler 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(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Çıkış Yeri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sz="2800" b="1" dirty="0"/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74298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err="1" smtClean="0"/>
              <a:t>Titreşimlilik</a:t>
            </a:r>
            <a:r>
              <a:rPr lang="tr-TR" sz="2800" b="1" dirty="0" smtClean="0"/>
              <a:t> Hiyerarşisi (</a:t>
            </a:r>
            <a:r>
              <a:rPr lang="tr-TR" sz="2800" dirty="0" err="1" smtClean="0"/>
              <a:t>Sonority</a:t>
            </a:r>
            <a:r>
              <a:rPr lang="tr-TR" sz="2800" dirty="0" smtClean="0"/>
              <a:t> </a:t>
            </a:r>
            <a:r>
              <a:rPr lang="tr-TR" sz="2800" dirty="0" err="1" smtClean="0"/>
              <a:t>Hierarchy</a:t>
            </a:r>
            <a:r>
              <a:rPr lang="tr-TR" sz="2800" b="1" dirty="0" smtClean="0"/>
              <a:t>)</a:t>
            </a:r>
            <a:endParaRPr lang="tr-TR" sz="2800" b="1" dirty="0"/>
          </a:p>
        </p:txBody>
      </p:sp>
      <p:sp>
        <p:nvSpPr>
          <p:cNvPr id="2" name="Yuvarlatılmış Dikdörtgen 1"/>
          <p:cNvSpPr/>
          <p:nvPr/>
        </p:nvSpPr>
        <p:spPr>
          <a:xfrm>
            <a:off x="644648" y="4815594"/>
            <a:ext cx="43204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Yuvarlatılmış Dikdörtgen 6"/>
          <p:cNvSpPr/>
          <p:nvPr/>
        </p:nvSpPr>
        <p:spPr>
          <a:xfrm>
            <a:off x="2250281" y="4221088"/>
            <a:ext cx="432048" cy="11147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Yuvarlatılmış Dikdörtgen 7"/>
          <p:cNvSpPr/>
          <p:nvPr/>
        </p:nvSpPr>
        <p:spPr>
          <a:xfrm>
            <a:off x="3855914" y="3489842"/>
            <a:ext cx="432048" cy="18053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Yuvarlatılmış Dikdörtgen 8"/>
          <p:cNvSpPr/>
          <p:nvPr/>
        </p:nvSpPr>
        <p:spPr>
          <a:xfrm>
            <a:off x="5580882" y="2821994"/>
            <a:ext cx="432048" cy="2473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Yuvarlatılmış Dikdörtgen 9"/>
          <p:cNvSpPr/>
          <p:nvPr/>
        </p:nvSpPr>
        <p:spPr>
          <a:xfrm>
            <a:off x="7452320" y="2033277"/>
            <a:ext cx="432048" cy="32730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6876256" y="5517232"/>
            <a:ext cx="1584176" cy="5760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  <a:latin typeface="+mj-lt"/>
              </a:rPr>
              <a:t>Ünlüler</a:t>
            </a:r>
            <a:endParaRPr lang="tr-TR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04818" y="5507845"/>
            <a:ext cx="1727422" cy="5760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  <a:latin typeface="+mj-lt"/>
              </a:rPr>
              <a:t>Yarı Ünlüler</a:t>
            </a:r>
            <a:endParaRPr lang="tr-TR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3277011" y="5498973"/>
            <a:ext cx="1584176" cy="5760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  <a:latin typeface="+mj-lt"/>
              </a:rPr>
              <a:t>Sızmalılar</a:t>
            </a:r>
            <a:endParaRPr lang="tr-TR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Dikdörtgen 14"/>
          <p:cNvSpPr/>
          <p:nvPr/>
        </p:nvSpPr>
        <p:spPr>
          <a:xfrm>
            <a:off x="1691680" y="5502266"/>
            <a:ext cx="1584176" cy="5760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  <a:latin typeface="+mj-lt"/>
              </a:rPr>
              <a:t>Genizsiller</a:t>
            </a:r>
            <a:endParaRPr lang="tr-TR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Dikdörtgen 15"/>
          <p:cNvSpPr/>
          <p:nvPr/>
        </p:nvSpPr>
        <p:spPr>
          <a:xfrm>
            <a:off x="0" y="5502266"/>
            <a:ext cx="1767140" cy="5760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  <a:latin typeface="+mj-lt"/>
              </a:rPr>
              <a:t>Patlamalılar</a:t>
            </a:r>
            <a:endParaRPr lang="tr-TR" b="1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5" name="Düz Ok Bağlayıcısı 4"/>
          <p:cNvCxnSpPr/>
          <p:nvPr/>
        </p:nvCxnSpPr>
        <p:spPr>
          <a:xfrm flipV="1">
            <a:off x="1115616" y="1772816"/>
            <a:ext cx="6237858" cy="2667938"/>
          </a:xfrm>
          <a:prstGeom prst="straightConnector1">
            <a:avLst/>
          </a:prstGeom>
          <a:ln w="25400" cap="flat">
            <a:solidFill>
              <a:schemeClr val="tx1"/>
            </a:solidFill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Resim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550" y="1501034"/>
            <a:ext cx="2751179" cy="1761452"/>
          </a:xfrm>
          <a:prstGeom prst="rect">
            <a:avLst/>
          </a:prstGeom>
        </p:spPr>
      </p:pic>
      <p:sp>
        <p:nvSpPr>
          <p:cNvPr id="18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27743257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57158" y="1188041"/>
            <a:ext cx="84296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1600" dirty="0" smtClean="0">
                <a:latin typeface="Book Antiqua" pitchFamily="18" charset="0"/>
              </a:rPr>
              <a:t>Oluşumları sırasında ses tellerini hareket ederek (titreştirerek) oluşan seslere </a:t>
            </a:r>
            <a:r>
              <a:rPr lang="tr-TR" sz="1600" b="1" dirty="0" smtClean="0">
                <a:latin typeface="Book Antiqua" pitchFamily="18" charset="0"/>
              </a:rPr>
              <a:t>ötümlü</a:t>
            </a:r>
            <a:r>
              <a:rPr lang="tr-TR" sz="1600" dirty="0" smtClean="0">
                <a:latin typeface="Book Antiqua" pitchFamily="18" charset="0"/>
              </a:rPr>
              <a:t>, ses tellerini titreştirmeden oluşan seslere ise </a:t>
            </a:r>
            <a:r>
              <a:rPr lang="tr-TR" sz="1600" b="1" dirty="0" smtClean="0">
                <a:latin typeface="Book Antiqua" pitchFamily="18" charset="0"/>
              </a:rPr>
              <a:t>ötümsüz</a:t>
            </a:r>
            <a:r>
              <a:rPr lang="tr-TR" sz="1600" dirty="0" smtClean="0">
                <a:latin typeface="Book Antiqua" pitchFamily="18" charset="0"/>
              </a:rPr>
              <a:t> sesler denmektedir.</a:t>
            </a:r>
            <a:endParaRPr lang="tr-TR" sz="1600" dirty="0">
              <a:latin typeface="Book Antiqua" pitchFamily="18" charset="0"/>
            </a:endParaRPr>
          </a:p>
        </p:txBody>
      </p:sp>
      <p:pic>
        <p:nvPicPr>
          <p:cNvPr id="14" name="Picture 13" descr="bildschirmfoto-2011-03-10-um-15-28-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1844824"/>
            <a:ext cx="6715172" cy="2198210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pic>
        <p:nvPicPr>
          <p:cNvPr id="15" name="Picture 14" descr="bildschirmfoto-2011-03-10-um-15-33-5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100" y="4094742"/>
            <a:ext cx="6714000" cy="2214578"/>
          </a:xfrm>
          <a:prstGeom prst="rect">
            <a:avLst/>
          </a:prstGeom>
          <a:ln w="31750">
            <a:solidFill>
              <a:schemeClr val="tx1"/>
            </a:solidFill>
          </a:ln>
        </p:spPr>
      </p:pic>
      <p:sp>
        <p:nvSpPr>
          <p:cNvPr id="10" name="TextBox 9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Ses Tellerinin Titreşimi</a:t>
            </a:r>
            <a:endParaRPr lang="tr-TR" sz="2800" b="1" dirty="0"/>
          </a:p>
        </p:txBody>
      </p:sp>
      <p:sp>
        <p:nvSpPr>
          <p:cNvPr id="8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Dr. İpek Pınar Uzun		 		            DBB124 – Sesbilimsel Tipoloji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2261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7805</TotalTime>
  <Words>1759</Words>
  <Application>Microsoft Office PowerPoint</Application>
  <PresentationFormat>Ekran Gösterisi (4:3)</PresentationFormat>
  <Paragraphs>296</Paragraphs>
  <Slides>31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41" baseType="lpstr">
      <vt:lpstr>Arial</vt:lpstr>
      <vt:lpstr>Book Antiqua</vt:lpstr>
      <vt:lpstr>Bookman Old Style</vt:lpstr>
      <vt:lpstr>Calibri</vt:lpstr>
      <vt:lpstr>Gill Sans MT</vt:lpstr>
      <vt:lpstr>Times</vt:lpstr>
      <vt:lpstr>Times New Roman</vt:lpstr>
      <vt:lpstr>Wingdings</vt:lpstr>
      <vt:lpstr>Wingdings 3</vt:lpstr>
      <vt:lpstr>Origin</vt:lpstr>
      <vt:lpstr>DBB124 Karşılaştırmalı Dil İncelemeleri –  Sesbilimsel  Tipoloji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483</cp:revision>
  <dcterms:created xsi:type="dcterms:W3CDTF">2015-09-22T13:45:05Z</dcterms:created>
  <dcterms:modified xsi:type="dcterms:W3CDTF">2018-03-08T08:35:40Z</dcterms:modified>
</cp:coreProperties>
</file>