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50382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52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4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59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50434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79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3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50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7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897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126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63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EPIDEMIOLOGY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İnci Başak Müştak, </a:t>
            </a:r>
            <a:r>
              <a:rPr lang="tr-TR" dirty="0" err="1" smtClean="0"/>
              <a:t>PhD</a:t>
            </a:r>
            <a:endParaRPr lang="tr-TR" dirty="0" smtClean="0"/>
          </a:p>
          <a:p>
            <a:r>
              <a:rPr lang="tr-TR" dirty="0" smtClean="0"/>
              <a:t>Ankara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Faculty</a:t>
            </a:r>
            <a:r>
              <a:rPr lang="tr-TR" dirty="0" smtClean="0"/>
              <a:t> of </a:t>
            </a:r>
            <a:r>
              <a:rPr lang="tr-TR" dirty="0" err="1" smtClean="0"/>
              <a:t>Veterinary</a:t>
            </a:r>
            <a:r>
              <a:rPr lang="tr-TR" dirty="0" smtClean="0"/>
              <a:t> </a:t>
            </a:r>
            <a:r>
              <a:rPr lang="tr-TR" dirty="0" err="1" smtClean="0"/>
              <a:t>Medicine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978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Definition of </a:t>
            </a:r>
            <a:r>
              <a:rPr lang="tr-TR" dirty="0" err="1" smtClean="0"/>
              <a:t>Epidemiology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of </a:t>
            </a:r>
            <a:r>
              <a:rPr lang="tr-TR" dirty="0" err="1" smtClean="0"/>
              <a:t>disease</a:t>
            </a:r>
            <a:r>
              <a:rPr lang="tr-TR" dirty="0" smtClean="0"/>
              <a:t> in </a:t>
            </a:r>
            <a:r>
              <a:rPr lang="tr-TR" dirty="0" err="1" smtClean="0"/>
              <a:t>populations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of </a:t>
            </a:r>
            <a:r>
              <a:rPr lang="tr-TR" dirty="0" err="1" smtClean="0"/>
              <a:t>factors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occurence</a:t>
            </a:r>
            <a:r>
              <a:rPr lang="tr-TR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 as ‘</a:t>
            </a:r>
            <a:r>
              <a:rPr lang="tr-TR" b="1" dirty="0" err="1" smtClean="0"/>
              <a:t>Epidemiology</a:t>
            </a:r>
            <a:r>
              <a:rPr lang="tr-TR" dirty="0" smtClean="0"/>
              <a:t>’ </a:t>
            </a:r>
            <a:r>
              <a:rPr lang="tr-TR" dirty="0" err="1" smtClean="0"/>
              <a:t>ralated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 of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populations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‘</a:t>
            </a:r>
            <a:r>
              <a:rPr lang="tr-TR" b="1" dirty="0" err="1" smtClean="0"/>
              <a:t>epidemics</a:t>
            </a:r>
            <a:r>
              <a:rPr lang="tr-TR" dirty="0" smtClean="0"/>
              <a:t>’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outbreaks</a:t>
            </a:r>
            <a:r>
              <a:rPr lang="tr-TR" dirty="0" smtClean="0"/>
              <a:t> of </a:t>
            </a:r>
            <a:r>
              <a:rPr lang="tr-TR" dirty="0" err="1" smtClean="0"/>
              <a:t>disease</a:t>
            </a:r>
            <a:r>
              <a:rPr lang="tr-TR" dirty="0" smtClean="0"/>
              <a:t> in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populations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‘</a:t>
            </a:r>
            <a:r>
              <a:rPr lang="tr-TR" b="1" dirty="0" err="1" smtClean="0"/>
              <a:t>Epizootiology</a:t>
            </a:r>
            <a:r>
              <a:rPr lang="tr-TR" dirty="0" smtClean="0"/>
              <a:t>’ </a:t>
            </a:r>
            <a:r>
              <a:rPr lang="tr-TR" dirty="0" err="1"/>
              <a:t>ralated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populations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‘</a:t>
            </a:r>
            <a:r>
              <a:rPr lang="tr-TR" b="1" dirty="0" err="1" smtClean="0"/>
              <a:t>epizootics</a:t>
            </a:r>
            <a:r>
              <a:rPr lang="tr-TR" dirty="0" smtClean="0"/>
              <a:t>’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outbreaks</a:t>
            </a:r>
            <a:r>
              <a:rPr lang="tr-TR" dirty="0"/>
              <a:t> of </a:t>
            </a:r>
            <a:r>
              <a:rPr lang="tr-TR" dirty="0" err="1"/>
              <a:t>disease</a:t>
            </a:r>
            <a:r>
              <a:rPr lang="tr-TR" dirty="0"/>
              <a:t> in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/>
              <a:t>populations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709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uses</a:t>
            </a:r>
            <a:r>
              <a:rPr lang="tr-TR" dirty="0" smtClean="0"/>
              <a:t> of </a:t>
            </a:r>
            <a:r>
              <a:rPr lang="tr-TR" dirty="0" err="1" smtClean="0"/>
              <a:t>Epidemiology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determination </a:t>
            </a:r>
            <a:r>
              <a:rPr lang="en-US" dirty="0"/>
              <a:t>of the origin of a disease whose </a:t>
            </a:r>
            <a:r>
              <a:rPr lang="en-US" dirty="0" smtClean="0"/>
              <a:t>cause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known</a:t>
            </a:r>
            <a:r>
              <a:rPr lang="en-US" dirty="0" smtClean="0"/>
              <a:t>;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en-US" dirty="0"/>
              <a:t>investigation and control of a disease whose cause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either </a:t>
            </a:r>
            <a:r>
              <a:rPr lang="en-US" dirty="0"/>
              <a:t>unknown or poorly understood</a:t>
            </a:r>
            <a:r>
              <a:rPr lang="en-US" dirty="0" smtClean="0"/>
              <a:t>;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en-US" dirty="0"/>
              <a:t>acquisition of information on the ecology and </a:t>
            </a:r>
            <a:r>
              <a:rPr lang="en-US" dirty="0" smtClean="0"/>
              <a:t>natural</a:t>
            </a:r>
            <a:r>
              <a:rPr lang="tr-TR" dirty="0" smtClean="0"/>
              <a:t> </a:t>
            </a:r>
            <a:r>
              <a:rPr lang="en-US" dirty="0" smtClean="0"/>
              <a:t>history </a:t>
            </a:r>
            <a:r>
              <a:rPr lang="en-US" dirty="0"/>
              <a:t>of a disease</a:t>
            </a:r>
            <a:r>
              <a:rPr lang="en-US" dirty="0" smtClean="0"/>
              <a:t>;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en-US" dirty="0"/>
              <a:t>planning, monitoring and assessment of </a:t>
            </a:r>
            <a:r>
              <a:rPr lang="en-US" dirty="0" smtClean="0"/>
              <a:t>disease</a:t>
            </a:r>
            <a:r>
              <a:rPr lang="tr-TR" dirty="0" smtClean="0"/>
              <a:t> </a:t>
            </a:r>
            <a:r>
              <a:rPr lang="en-US" dirty="0" smtClean="0"/>
              <a:t>control</a:t>
            </a:r>
            <a:r>
              <a:rPr lang="tr-TR" dirty="0" smtClean="0"/>
              <a:t> </a:t>
            </a:r>
            <a:r>
              <a:rPr lang="en-US" dirty="0" err="1" smtClean="0"/>
              <a:t>programmes</a:t>
            </a:r>
            <a:r>
              <a:rPr lang="tr-TR" dirty="0" smtClean="0"/>
              <a:t>;</a:t>
            </a:r>
          </a:p>
          <a:p>
            <a:pPr marL="457200" indent="-457200">
              <a:buAutoNum type="arabicPeriod"/>
            </a:pPr>
            <a:r>
              <a:rPr lang="en-US" dirty="0"/>
              <a:t>assessment of the economic and other social </a:t>
            </a:r>
            <a:r>
              <a:rPr lang="en-US" dirty="0" smtClean="0"/>
              <a:t>effects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disease, and analysis of the costs and benefits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alternative </a:t>
            </a:r>
            <a:r>
              <a:rPr lang="en-US" dirty="0"/>
              <a:t>control </a:t>
            </a:r>
            <a:r>
              <a:rPr lang="en-US" dirty="0" err="1"/>
              <a:t>programmes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Epidemiological</a:t>
            </a:r>
            <a:r>
              <a:rPr lang="tr-TR" dirty="0" smtClean="0"/>
              <a:t> </a:t>
            </a:r>
            <a:r>
              <a:rPr lang="tr-TR" dirty="0" err="1" smtClean="0"/>
              <a:t>Investigation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Descriptive epidemiology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Analytical epidemiology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Experimental epidemiology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Theoretical epidemiology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32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Components of </a:t>
            </a:r>
            <a:r>
              <a:rPr lang="tr-TR" dirty="0" err="1" smtClean="0"/>
              <a:t>Epidemiology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943099"/>
            <a:ext cx="9601200" cy="42394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first stage in any investigation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b="1" u="sng" dirty="0" smtClean="0"/>
              <a:t>COLLECTION OF RELEVANT DATA.</a:t>
            </a:r>
            <a:endParaRPr lang="tr-TR" b="1" u="sng" dirty="0" smtClean="0"/>
          </a:p>
          <a:p>
            <a:r>
              <a:rPr lang="en-US" dirty="0"/>
              <a:t>Investigations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either </a:t>
            </a:r>
            <a:r>
              <a:rPr lang="en-US" b="1" u="sng" dirty="0"/>
              <a:t>qualitative</a:t>
            </a:r>
            <a:r>
              <a:rPr lang="en-US" dirty="0"/>
              <a:t> or </a:t>
            </a:r>
            <a:r>
              <a:rPr lang="en-US" b="1" u="sng" dirty="0"/>
              <a:t>quantitative</a:t>
            </a:r>
            <a:r>
              <a:rPr lang="en-US" dirty="0"/>
              <a:t> or </a:t>
            </a:r>
            <a:r>
              <a:rPr lang="en-US" b="1" u="sng" dirty="0"/>
              <a:t>a </a:t>
            </a:r>
            <a:r>
              <a:rPr lang="en-US" b="1" u="sng" dirty="0" smtClean="0"/>
              <a:t>combination</a:t>
            </a:r>
            <a:r>
              <a:rPr lang="tr-TR" b="1" u="sng" dirty="0" smtClean="0"/>
              <a:t> </a:t>
            </a:r>
            <a:r>
              <a:rPr lang="en-US" b="1" u="sng" dirty="0" smtClean="0"/>
              <a:t>of </a:t>
            </a:r>
            <a:r>
              <a:rPr lang="en-US" b="1" u="sng" dirty="0"/>
              <a:t>these two approaches</a:t>
            </a:r>
            <a:r>
              <a:rPr lang="en-US" b="1" u="sng" dirty="0" smtClean="0"/>
              <a:t>.</a:t>
            </a:r>
            <a:endParaRPr lang="tr-TR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err="1"/>
              <a:t>Qualitative</a:t>
            </a:r>
            <a:r>
              <a:rPr lang="tr-TR" b="1" dirty="0"/>
              <a:t> </a:t>
            </a:r>
            <a:r>
              <a:rPr lang="tr-TR" b="1" dirty="0" err="1" smtClean="0"/>
              <a:t>investigations</a:t>
            </a:r>
            <a:r>
              <a:rPr lang="tr-TR" b="1" dirty="0" smtClean="0"/>
              <a:t>: </a:t>
            </a:r>
          </a:p>
          <a:p>
            <a:pPr marL="0" indent="0">
              <a:buNone/>
            </a:pPr>
            <a:r>
              <a:rPr lang="tr-TR" b="1" dirty="0"/>
              <a:t>	</a:t>
            </a:r>
            <a:r>
              <a:rPr lang="en-US" dirty="0" smtClean="0"/>
              <a:t>The </a:t>
            </a:r>
            <a:r>
              <a:rPr lang="en-US" dirty="0"/>
              <a:t>natural history of </a:t>
            </a:r>
            <a:r>
              <a:rPr lang="en-US" dirty="0" err="1" smtClean="0"/>
              <a:t>diseas</a:t>
            </a:r>
            <a:r>
              <a:rPr lang="tr-TR" dirty="0" smtClean="0"/>
              <a:t>e,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Causal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 </a:t>
            </a:r>
            <a:r>
              <a:rPr lang="tr-TR" dirty="0" err="1" smtClean="0"/>
              <a:t>testing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err="1"/>
              <a:t>Quantitative</a:t>
            </a:r>
            <a:r>
              <a:rPr lang="tr-TR" b="1" dirty="0"/>
              <a:t> </a:t>
            </a:r>
            <a:r>
              <a:rPr lang="tr-TR" b="1" dirty="0" err="1" smtClean="0"/>
              <a:t>investigations</a:t>
            </a:r>
            <a:r>
              <a:rPr lang="tr-TR" b="1" dirty="0" smtClean="0"/>
              <a:t>:</a:t>
            </a:r>
          </a:p>
          <a:p>
            <a:pPr marL="0" indent="0">
              <a:buNone/>
            </a:pPr>
            <a:r>
              <a:rPr lang="tr-TR" b="1" dirty="0" smtClean="0"/>
              <a:t>	</a:t>
            </a:r>
            <a:r>
              <a:rPr lang="tr-TR" dirty="0" err="1" smtClean="0"/>
              <a:t>Surveys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Monitoring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Surveillance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Modelling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	Evaluation of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3701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HEALTH </a:t>
            </a:r>
            <a:r>
              <a:rPr lang="tr-TR" dirty="0" err="1" smtClean="0"/>
              <a:t>and</a:t>
            </a:r>
            <a:r>
              <a:rPr lang="tr-TR" dirty="0" smtClean="0"/>
              <a:t> DISEASE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Health</a:t>
            </a:r>
            <a:r>
              <a:rPr lang="tr-TR" dirty="0" smtClean="0"/>
              <a:t>; </a:t>
            </a:r>
            <a:r>
              <a:rPr lang="en-US" dirty="0"/>
              <a:t>a state of complete physical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mental </a:t>
            </a:r>
            <a:r>
              <a:rPr lang="en-US" dirty="0"/>
              <a:t>and social well-being and not </a:t>
            </a:r>
            <a:r>
              <a:rPr lang="en-US" dirty="0" smtClean="0"/>
              <a:t>merely</a:t>
            </a:r>
            <a:r>
              <a:rPr lang="tr-TR" dirty="0" smtClean="0"/>
              <a:t>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absence </a:t>
            </a:r>
            <a:r>
              <a:rPr lang="en-US" dirty="0"/>
              <a:t>of disease or </a:t>
            </a:r>
            <a:r>
              <a:rPr lang="en-US" dirty="0" smtClean="0"/>
              <a:t>infirmity</a:t>
            </a:r>
            <a:r>
              <a:rPr lang="tr-TR" dirty="0" smtClean="0"/>
              <a:t>. (WHO, 2014)</a:t>
            </a:r>
          </a:p>
          <a:p>
            <a:r>
              <a:rPr lang="tr-TR" dirty="0" err="1" smtClean="0"/>
              <a:t>Disease</a:t>
            </a:r>
            <a:r>
              <a:rPr lang="tr-TR" dirty="0" smtClean="0"/>
              <a:t>; </a:t>
            </a:r>
            <a:r>
              <a:rPr lang="en-US" dirty="0"/>
              <a:t>is the separation of the body from health or abnormal clinical symptoms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b="1" u="sng" dirty="0" smtClean="0"/>
              <a:t>DISEASE FACTORS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i="0" dirty="0" err="1" smtClean="0"/>
              <a:t>External</a:t>
            </a:r>
            <a:r>
              <a:rPr lang="tr-TR" i="0" dirty="0" smtClean="0"/>
              <a:t> </a:t>
            </a:r>
            <a:r>
              <a:rPr lang="tr-TR" i="0" dirty="0" err="1" smtClean="0"/>
              <a:t>factors</a:t>
            </a:r>
            <a:endParaRPr lang="tr-TR" i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tr-TR" i="0" dirty="0" err="1" smtClean="0"/>
              <a:t>Internal</a:t>
            </a:r>
            <a:r>
              <a:rPr lang="tr-TR" i="0" dirty="0" smtClean="0"/>
              <a:t> </a:t>
            </a:r>
            <a:r>
              <a:rPr lang="tr-TR" i="0" dirty="0" err="1" smtClean="0"/>
              <a:t>factors</a:t>
            </a:r>
            <a:endParaRPr lang="tr-TR" i="0" dirty="0" smtClean="0"/>
          </a:p>
          <a:p>
            <a:pPr marL="0" indent="0">
              <a:buNone/>
            </a:pPr>
            <a:endParaRPr lang="tr-TR" b="1" u="sng" dirty="0"/>
          </a:p>
        </p:txBody>
      </p:sp>
    </p:spTree>
    <p:extLst>
      <p:ext uri="{BB962C8B-B14F-4D97-AF65-F5344CB8AC3E}">
        <p14:creationId xmlns:p14="http://schemas.microsoft.com/office/powerpoint/2010/main" val="328765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EXTERNAL FACTORS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(</a:t>
            </a:r>
            <a:r>
              <a:rPr lang="tr-TR" dirty="0" err="1"/>
              <a:t>rays</a:t>
            </a:r>
            <a:r>
              <a:rPr lang="tr-TR" dirty="0"/>
              <a:t>, </a:t>
            </a:r>
            <a:r>
              <a:rPr lang="tr-TR" dirty="0" err="1"/>
              <a:t>heat</a:t>
            </a:r>
            <a:r>
              <a:rPr lang="tr-TR" dirty="0"/>
              <a:t>, </a:t>
            </a:r>
            <a:r>
              <a:rPr lang="tr-TR" dirty="0" err="1" smtClean="0"/>
              <a:t>electricity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.)</a:t>
            </a:r>
            <a:endParaRPr lang="tr-TR" dirty="0"/>
          </a:p>
          <a:p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 (</a:t>
            </a:r>
            <a:r>
              <a:rPr lang="tr-TR" dirty="0" err="1"/>
              <a:t>chemical</a:t>
            </a:r>
            <a:r>
              <a:rPr lang="tr-TR" dirty="0"/>
              <a:t> </a:t>
            </a:r>
            <a:r>
              <a:rPr lang="tr-TR" dirty="0" err="1"/>
              <a:t>substances</a:t>
            </a:r>
            <a:r>
              <a:rPr lang="tr-TR" dirty="0"/>
              <a:t>, </a:t>
            </a:r>
            <a:r>
              <a:rPr lang="tr-TR" dirty="0" err="1"/>
              <a:t>gases</a:t>
            </a:r>
            <a:r>
              <a:rPr lang="tr-TR" dirty="0"/>
              <a:t>, </a:t>
            </a:r>
            <a:r>
              <a:rPr lang="tr-TR" dirty="0" err="1"/>
              <a:t>poisons</a:t>
            </a:r>
            <a:r>
              <a:rPr lang="tr-TR" dirty="0" smtClean="0"/>
              <a:t>, </a:t>
            </a:r>
            <a:r>
              <a:rPr lang="tr-TR" dirty="0" err="1" smtClean="0"/>
              <a:t>nurtition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.)</a:t>
            </a:r>
            <a:endParaRPr lang="tr-TR" dirty="0"/>
          </a:p>
          <a:p>
            <a:r>
              <a:rPr lang="tr-TR" dirty="0" err="1"/>
              <a:t>Mechanical</a:t>
            </a:r>
            <a:r>
              <a:rPr lang="tr-TR" dirty="0"/>
              <a:t> </a:t>
            </a:r>
            <a:r>
              <a:rPr lang="tr-TR" dirty="0" err="1"/>
              <a:t>factors</a:t>
            </a:r>
            <a:r>
              <a:rPr lang="tr-TR" dirty="0"/>
              <a:t> (</a:t>
            </a:r>
            <a:r>
              <a:rPr lang="tr-TR" dirty="0" smtClean="0"/>
              <a:t>hit, </a:t>
            </a:r>
            <a:r>
              <a:rPr lang="tr-TR" dirty="0" err="1"/>
              <a:t>impact</a:t>
            </a:r>
            <a:r>
              <a:rPr lang="tr-TR" dirty="0"/>
              <a:t>, </a:t>
            </a:r>
            <a:r>
              <a:rPr lang="tr-TR" dirty="0" err="1" smtClean="0"/>
              <a:t>plunge</a:t>
            </a:r>
            <a:r>
              <a:rPr lang="tr-TR" dirty="0" smtClean="0"/>
              <a:t>, </a:t>
            </a:r>
            <a:r>
              <a:rPr lang="tr-TR" dirty="0" err="1" smtClean="0"/>
              <a:t>asphyxia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 )</a:t>
            </a:r>
            <a:endParaRPr lang="tr-TR" dirty="0"/>
          </a:p>
          <a:p>
            <a:r>
              <a:rPr lang="tr-TR" dirty="0" err="1"/>
              <a:t>Biological</a:t>
            </a:r>
            <a:r>
              <a:rPr lang="tr-TR" dirty="0"/>
              <a:t> </a:t>
            </a:r>
            <a:r>
              <a:rPr lang="tr-TR" dirty="0" err="1"/>
              <a:t>factors</a:t>
            </a:r>
            <a:endParaRPr lang="tr-TR" dirty="0"/>
          </a:p>
          <a:p>
            <a:pPr lvl="1"/>
            <a:r>
              <a:rPr lang="tr-TR" dirty="0" err="1"/>
              <a:t>Arthropods</a:t>
            </a:r>
            <a:endParaRPr lang="tr-TR" dirty="0"/>
          </a:p>
          <a:p>
            <a:pPr lvl="1"/>
            <a:r>
              <a:rPr lang="tr-TR" dirty="0" err="1"/>
              <a:t>Helminths</a:t>
            </a:r>
            <a:endParaRPr lang="tr-TR" dirty="0"/>
          </a:p>
          <a:p>
            <a:pPr lvl="1"/>
            <a:r>
              <a:rPr lang="tr-TR" dirty="0" err="1" smtClean="0"/>
              <a:t>Protozoan</a:t>
            </a:r>
            <a:endParaRPr lang="tr-TR" dirty="0"/>
          </a:p>
          <a:p>
            <a:pPr lvl="1"/>
            <a:r>
              <a:rPr lang="tr-TR" dirty="0" err="1" smtClean="0"/>
              <a:t>Fungi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Yeast</a:t>
            </a:r>
            <a:endParaRPr lang="tr-TR" dirty="0" smtClean="0"/>
          </a:p>
          <a:p>
            <a:pPr lvl="1"/>
            <a:r>
              <a:rPr lang="tr-TR" dirty="0" err="1" smtClean="0"/>
              <a:t>Bacteria</a:t>
            </a:r>
            <a:endParaRPr lang="tr-TR" dirty="0"/>
          </a:p>
          <a:p>
            <a:pPr lvl="1"/>
            <a:r>
              <a:rPr lang="tr-TR" dirty="0" err="1" smtClean="0"/>
              <a:t>Virus</a:t>
            </a:r>
            <a:endParaRPr lang="tr-TR" dirty="0"/>
          </a:p>
          <a:p>
            <a:pPr lvl="1"/>
            <a:r>
              <a:rPr lang="tr-TR" dirty="0" err="1" smtClean="0"/>
              <a:t>Prion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260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INTERNAL FACTORS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Hormonal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Metabolic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Genetic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sz="1050" i="1" dirty="0" smtClean="0"/>
          </a:p>
          <a:p>
            <a:pPr marL="0" indent="0">
              <a:buNone/>
            </a:pPr>
            <a:r>
              <a:rPr lang="tr-TR" sz="1050" i="1" dirty="0" smtClean="0"/>
              <a:t>Reference: </a:t>
            </a:r>
            <a:r>
              <a:rPr lang="tr-TR" sz="1050" i="1" dirty="0" err="1" smtClean="0"/>
              <a:t>Veterinary</a:t>
            </a:r>
            <a:r>
              <a:rPr lang="tr-TR" sz="1050" i="1" dirty="0" smtClean="0"/>
              <a:t> </a:t>
            </a:r>
            <a:r>
              <a:rPr lang="tr-TR" sz="1050" i="1" dirty="0" err="1" smtClean="0"/>
              <a:t>Epidemiology</a:t>
            </a:r>
            <a:r>
              <a:rPr lang="tr-TR" sz="1050" i="1" dirty="0" smtClean="0"/>
              <a:t>, 4ed. Michael </a:t>
            </a:r>
            <a:r>
              <a:rPr lang="tr-TR" sz="1050" i="1" dirty="0" err="1" smtClean="0"/>
              <a:t>Thrusfield</a:t>
            </a:r>
            <a:r>
              <a:rPr lang="tr-TR" sz="1050" i="1" dirty="0" smtClean="0"/>
              <a:t> </a:t>
            </a:r>
            <a:r>
              <a:rPr lang="tr-TR" sz="1050" i="1" dirty="0" err="1" smtClean="0"/>
              <a:t>with</a:t>
            </a:r>
            <a:r>
              <a:rPr lang="tr-TR" sz="1050" i="1" dirty="0" smtClean="0"/>
              <a:t> Robert </a:t>
            </a:r>
            <a:r>
              <a:rPr lang="tr-TR" sz="1050" i="1" dirty="0" err="1" smtClean="0"/>
              <a:t>Christley</a:t>
            </a:r>
            <a:r>
              <a:rPr lang="tr-TR" sz="1050" i="1" dirty="0" smtClean="0"/>
              <a:t>, Brown H, </a:t>
            </a:r>
            <a:r>
              <a:rPr lang="tr-TR" sz="1050" i="1" dirty="0" err="1" smtClean="0"/>
              <a:t>Diggle</a:t>
            </a:r>
            <a:r>
              <a:rPr lang="tr-TR" sz="1050" i="1" dirty="0" smtClean="0"/>
              <a:t> PJ, French N, </a:t>
            </a:r>
            <a:r>
              <a:rPr lang="tr-TR" sz="1050" i="1" dirty="0" err="1" smtClean="0"/>
              <a:t>Howe</a:t>
            </a:r>
            <a:r>
              <a:rPr lang="tr-TR" sz="1050" i="1" dirty="0" smtClean="0"/>
              <a:t> K, </a:t>
            </a:r>
            <a:r>
              <a:rPr lang="tr-TR" sz="1050" i="1" dirty="0" err="1" smtClean="0"/>
              <a:t>Kelly</a:t>
            </a:r>
            <a:r>
              <a:rPr lang="tr-TR" sz="1050" i="1" dirty="0" smtClean="0"/>
              <a:t> L, </a:t>
            </a:r>
            <a:r>
              <a:rPr lang="tr-TR" sz="1050" i="1" dirty="0" err="1" smtClean="0"/>
              <a:t>O’Connor</a:t>
            </a:r>
            <a:r>
              <a:rPr lang="tr-TR" sz="1050" i="1" dirty="0" smtClean="0"/>
              <a:t> A, </a:t>
            </a:r>
            <a:r>
              <a:rPr lang="tr-TR" sz="1050" i="1" dirty="0" err="1" smtClean="0"/>
              <a:t>Sargeant</a:t>
            </a:r>
            <a:r>
              <a:rPr lang="tr-TR" sz="1050" i="1" dirty="0" smtClean="0"/>
              <a:t> J, </a:t>
            </a:r>
            <a:r>
              <a:rPr lang="tr-TR" sz="1050" i="1" dirty="0" err="1" smtClean="0"/>
              <a:t>Wood</a:t>
            </a:r>
            <a:r>
              <a:rPr lang="tr-TR" sz="1050" i="1" dirty="0" smtClean="0"/>
              <a:t> H.</a:t>
            </a:r>
            <a:endParaRPr lang="tr-TR" sz="1050" i="1" dirty="0"/>
          </a:p>
        </p:txBody>
      </p:sp>
    </p:spTree>
    <p:extLst>
      <p:ext uri="{BB962C8B-B14F-4D97-AF65-F5344CB8AC3E}">
        <p14:creationId xmlns:p14="http://schemas.microsoft.com/office/powerpoint/2010/main" val="62866301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344</Words>
  <Application>Microsoft Office PowerPoint</Application>
  <PresentationFormat>Geniş ekran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Franklin Gothic Book</vt:lpstr>
      <vt:lpstr>Wingdings</vt:lpstr>
      <vt:lpstr>Crop</vt:lpstr>
      <vt:lpstr>EPIDEMIOLOGY</vt:lpstr>
      <vt:lpstr>Definition of Epidemiology</vt:lpstr>
      <vt:lpstr>The uses of Epidemiology</vt:lpstr>
      <vt:lpstr>Types of Epidemiological Investigation</vt:lpstr>
      <vt:lpstr>Components of Epidemiology</vt:lpstr>
      <vt:lpstr>HEALTH and DISEASE</vt:lpstr>
      <vt:lpstr>EXTERNAL FACTORS</vt:lpstr>
      <vt:lpstr>INTERNAL FACTORS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EPIDEMIOLOGY</dc:title>
  <dc:creator>Inci Basak Kaya</dc:creator>
  <cp:lastModifiedBy>Inci Basak Kaya</cp:lastModifiedBy>
  <cp:revision>2</cp:revision>
  <dcterms:created xsi:type="dcterms:W3CDTF">2020-03-09T07:54:45Z</dcterms:created>
  <dcterms:modified xsi:type="dcterms:W3CDTF">2020-03-09T08:25:43Z</dcterms:modified>
</cp:coreProperties>
</file>