
<file path=[Content_Types].xml><?xml version="1.0" encoding="utf-8"?>
<Types xmlns="http://schemas.openxmlformats.org/package/2006/content-types">
  <Default Extension="png" ContentType="image/png"/>
  <Default Extension="bin" ContentType="application/vnd.ms-office.activeX"/>
  <Default Extension="wmf" ContentType="image/x-wmf"/>
  <Default Extension="jpeg" ContentType="image/jpeg"/>
  <Default Extension="rels" ContentType="application/vnd.openxmlformats-package.relationships+xml"/>
  <Default Extension="xml" ContentType="application/xml"/>
  <Default Extension="wav" ContentType="audio/x-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ctiveX/activeX1.xml" ContentType="application/vnd.ms-office.activeX+xml"/>
  <Override PartName="/ppt/activeX/activeX2.xml" ContentType="application/vnd.ms-office.activeX+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164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activeX/activeX2.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703D4D-F3F4-4C16-85A6-F787E1DFC7FD}" type="datetimeFigureOut">
              <a:rPr lang="tr-TR" smtClean="0"/>
              <a:t>9.07.2019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1A82B5-3F3C-48F2-97BF-243DA99E60F1}" type="slidenum">
              <a:rPr lang="tr-TR" smtClean="0"/>
              <a:t>‹#›</a:t>
            </a:fld>
            <a:endParaRPr lang="tr-TR"/>
          </a:p>
        </p:txBody>
      </p:sp>
    </p:spTree>
    <p:extLst>
      <p:ext uri="{BB962C8B-B14F-4D97-AF65-F5344CB8AC3E}">
        <p14:creationId xmlns:p14="http://schemas.microsoft.com/office/powerpoint/2010/main" val="3249207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4E97B9F-7881-45CD-AF06-00BAD8DF9E56}" type="datetimeFigureOut">
              <a:rPr lang="tr-TR" smtClean="0"/>
              <a:t>9.07.2019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1842104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4E97B9F-7881-45CD-AF06-00BAD8DF9E56}" type="datetimeFigureOut">
              <a:rPr lang="tr-TR" smtClean="0"/>
              <a:t>9.07.2019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471844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4E97B9F-7881-45CD-AF06-00BAD8DF9E56}" type="datetimeFigureOut">
              <a:rPr lang="tr-TR" smtClean="0"/>
              <a:t>9.07.2019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1833823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4E97B9F-7881-45CD-AF06-00BAD8DF9E56}" type="datetimeFigureOut">
              <a:rPr lang="tr-TR" smtClean="0"/>
              <a:t>9.07.2019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3084973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4E97B9F-7881-45CD-AF06-00BAD8DF9E56}" type="datetimeFigureOut">
              <a:rPr lang="tr-TR" smtClean="0"/>
              <a:t>9.07.2019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1277037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4E97B9F-7881-45CD-AF06-00BAD8DF9E56}" type="datetimeFigureOut">
              <a:rPr lang="tr-TR" smtClean="0"/>
              <a:t>9.07.2019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1253307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4E97B9F-7881-45CD-AF06-00BAD8DF9E56}" type="datetimeFigureOut">
              <a:rPr lang="tr-TR" smtClean="0"/>
              <a:t>9.07.2019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4267290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4E97B9F-7881-45CD-AF06-00BAD8DF9E56}" type="datetimeFigureOut">
              <a:rPr lang="tr-TR" smtClean="0"/>
              <a:t>9.07.2019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2553455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97B9F-7881-45CD-AF06-00BAD8DF9E56}" type="datetimeFigureOut">
              <a:rPr lang="tr-TR" smtClean="0"/>
              <a:t>9.07.2019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2508895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4E97B9F-7881-45CD-AF06-00BAD8DF9E56}" type="datetimeFigureOut">
              <a:rPr lang="tr-TR" smtClean="0"/>
              <a:t>9.07.2019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2397657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4E97B9F-7881-45CD-AF06-00BAD8DF9E56}" type="datetimeFigureOut">
              <a:rPr lang="tr-TR" smtClean="0"/>
              <a:t>9.07.2019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A446406-014B-48AB-A801-658F8E38DC58}" type="slidenum">
              <a:rPr lang="tr-TR" smtClean="0"/>
              <a:t>‹#›</a:t>
            </a:fld>
            <a:endParaRPr lang="tr-TR"/>
          </a:p>
        </p:txBody>
      </p:sp>
    </p:spTree>
    <p:extLst>
      <p:ext uri="{BB962C8B-B14F-4D97-AF65-F5344CB8AC3E}">
        <p14:creationId xmlns:p14="http://schemas.microsoft.com/office/powerpoint/2010/main" val="272366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97B9F-7881-45CD-AF06-00BAD8DF9E56}" type="datetimeFigureOut">
              <a:rPr lang="tr-TR" smtClean="0"/>
              <a:t>9.07.2019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446406-014B-48AB-A801-658F8E38DC58}" type="slidenum">
              <a:rPr lang="tr-TR" smtClean="0"/>
              <a:t>‹#›</a:t>
            </a:fld>
            <a:endParaRPr lang="tr-TR"/>
          </a:p>
        </p:txBody>
      </p:sp>
    </p:spTree>
    <p:extLst>
      <p:ext uri="{BB962C8B-B14F-4D97-AF65-F5344CB8AC3E}">
        <p14:creationId xmlns:p14="http://schemas.microsoft.com/office/powerpoint/2010/main" val="37910691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control" Target="../activeX/activeX1.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control" Target="../activeX/activeX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apod.nasa.gov/apod/ap031216.html" TargetMode="External"/><Relationship Id="rId2" Type="http://schemas.openxmlformats.org/officeDocument/2006/relationships/hyperlink" Target="http://www.brighthub.com/science/space/articles/53958.aspx" TargetMode="External"/><Relationship Id="rId1" Type="http://schemas.openxmlformats.org/officeDocument/2006/relationships/slideLayout" Target="../slideLayouts/slideLayout7.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Başlık"/>
          <p:cNvSpPr>
            <a:spLocks noGrp="1"/>
          </p:cNvSpPr>
          <p:nvPr>
            <p:ph type="ctrTitle"/>
          </p:nvPr>
        </p:nvSpPr>
        <p:spPr>
          <a:xfrm>
            <a:off x="1787037" y="2679272"/>
            <a:ext cx="5829300" cy="1102519"/>
          </a:xfrm>
        </p:spPr>
        <p:txBody>
          <a:bodyPr>
            <a:normAutofit fontScale="90000"/>
          </a:bodyPr>
          <a:lstStyle/>
          <a:p>
            <a:pPr eaLnBrk="1" hangingPunct="1"/>
            <a:r>
              <a:rPr lang="tr-TR" altLang="tr-TR" dirty="0" err="1" smtClean="0"/>
              <a:t>Gö</a:t>
            </a:r>
            <a:r>
              <a:rPr lang="en-US" altLang="tr-TR" dirty="0" smtClean="0"/>
              <a:t>r</a:t>
            </a:r>
            <a:r>
              <a:rPr lang="tr-TR" altLang="tr-TR" dirty="0" smtClean="0"/>
              <a:t>ü</a:t>
            </a:r>
            <a:r>
              <a:rPr lang="en-US" altLang="tr-TR" dirty="0" smtClean="0"/>
              <a:t>n</a:t>
            </a:r>
            <a:r>
              <a:rPr lang="tr-TR" altLang="tr-TR" dirty="0" smtClean="0"/>
              <a:t>ü</a:t>
            </a:r>
            <a:r>
              <a:rPr lang="en-US" altLang="tr-TR" dirty="0" err="1" smtClean="0"/>
              <a:t>rdek</a:t>
            </a:r>
            <a:r>
              <a:rPr lang="tr-TR" altLang="tr-TR" dirty="0" smtClean="0"/>
              <a:t>i Harekeler</a:t>
            </a:r>
            <a:endParaRPr lang="tr-TR" altLang="tr-TR" dirty="0" smtClean="0"/>
          </a:p>
        </p:txBody>
      </p:sp>
    </p:spTree>
    <p:extLst>
      <p:ext uri="{BB962C8B-B14F-4D97-AF65-F5344CB8AC3E}">
        <p14:creationId xmlns:p14="http://schemas.microsoft.com/office/powerpoint/2010/main" val="2960838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764" name="Picture 3" descr="bbtlf0229_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765175"/>
            <a:ext cx="6400800" cy="564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36930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title" idx="4294967295"/>
          </p:nvPr>
        </p:nvSpPr>
        <p:spPr>
          <a:xfrm>
            <a:off x="457200" y="274638"/>
            <a:ext cx="8229600" cy="633412"/>
          </a:xfrm>
        </p:spPr>
        <p:txBody>
          <a:bodyPr rtlCol="0">
            <a:normAutofit fontScale="90000"/>
          </a:bodyPr>
          <a:lstStyle/>
          <a:p>
            <a:pPr eaLnBrk="1" fontAlgn="auto" hangingPunct="1">
              <a:spcAft>
                <a:spcPts val="0"/>
              </a:spcAft>
              <a:defRPr/>
            </a:pPr>
            <a:r>
              <a:rPr lang="tr-TR" sz="4000" b="1" kern="1200">
                <a:solidFill>
                  <a:srgbClr val="FF99FF"/>
                </a:solidFill>
              </a:rPr>
              <a:t>Güneş’in Görünürdeki Hareketi</a:t>
            </a:r>
          </a:p>
        </p:txBody>
      </p:sp>
      <p:sp>
        <p:nvSpPr>
          <p:cNvPr id="97283" name="Text Box 5"/>
          <p:cNvSpPr txBox="1">
            <a:spLocks noChangeArrowheads="1"/>
          </p:cNvSpPr>
          <p:nvPr/>
        </p:nvSpPr>
        <p:spPr bwMode="auto">
          <a:xfrm>
            <a:off x="107950" y="1196975"/>
            <a:ext cx="4103688"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tr-TR" altLang="tr-TR" sz="1800"/>
              <a:t>	Güneş de günlük harekete katılır. O da hergün doğar, gün yayını çizer ve sonra batar. İlk bakışta bu hareket görünüşte herhangi bir yıldızınki gibi görülür. Fakat yıl boyunca yapılacak bir gözlem sonucunda iki önemli fark ortaya çıkar. Bunlar:</a:t>
            </a:r>
          </a:p>
          <a:p>
            <a:pPr algn="just" eaLnBrk="1" hangingPunct="1">
              <a:spcBef>
                <a:spcPct val="50000"/>
              </a:spcBef>
              <a:buFontTx/>
              <a:buAutoNum type="arabicPeriod"/>
            </a:pPr>
            <a:r>
              <a:rPr lang="tr-TR" altLang="tr-TR" sz="1800"/>
              <a:t>Güneş yıldızlarla birlikte doğup batmıyor. Her gün yıldızlardan 4</a:t>
            </a:r>
            <a:r>
              <a:rPr lang="tr-TR" altLang="tr-TR" sz="1800" baseline="30000"/>
              <a:t>dk</a:t>
            </a:r>
            <a:r>
              <a:rPr lang="tr-TR" altLang="tr-TR" sz="1800"/>
              <a:t> daha geç doğuyor (gün 4</a:t>
            </a:r>
            <a:r>
              <a:rPr lang="tr-TR" altLang="tr-TR" sz="1800" baseline="30000"/>
              <a:t>dk</a:t>
            </a:r>
            <a:r>
              <a:rPr lang="tr-TR" altLang="tr-TR" sz="1800"/>
              <a:t> gerileme hareketi yapıyor = 4</a:t>
            </a:r>
            <a:r>
              <a:rPr lang="tr-TR" altLang="tr-TR" sz="1800" baseline="30000"/>
              <a:t>dk</a:t>
            </a:r>
            <a:r>
              <a:rPr lang="tr-TR" altLang="tr-TR" sz="1800"/>
              <a:t> gün</a:t>
            </a:r>
            <a:r>
              <a:rPr lang="tr-TR" altLang="tr-TR" sz="1800" baseline="30000"/>
              <a:t>-1</a:t>
            </a:r>
            <a:r>
              <a:rPr lang="tr-TR" altLang="tr-TR" sz="1800"/>
              <a:t>)</a:t>
            </a:r>
          </a:p>
          <a:p>
            <a:pPr algn="just" eaLnBrk="1" hangingPunct="1">
              <a:spcBef>
                <a:spcPct val="50000"/>
              </a:spcBef>
              <a:buFontTx/>
              <a:buNone/>
            </a:pPr>
            <a:r>
              <a:rPr lang="tr-TR" altLang="tr-TR" sz="1800"/>
              <a:t>2.  Görülme süresi (gün ve gece yayları) yıl boyunca değişiyor. Doğup battığı noktalar değişiyor. Yörüngesi yıl boyunca ekvatorun iki yanında salınıyor.</a:t>
            </a:r>
          </a:p>
        </p:txBody>
      </p:sp>
      <p:sp>
        <p:nvSpPr>
          <p:cNvPr id="97284" name="Oval 45"/>
          <p:cNvSpPr>
            <a:spLocks noChangeArrowheads="1"/>
          </p:cNvSpPr>
          <p:nvPr/>
        </p:nvSpPr>
        <p:spPr bwMode="auto">
          <a:xfrm>
            <a:off x="4797425" y="1593850"/>
            <a:ext cx="3311525" cy="3313113"/>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97285" name="Oval 46"/>
          <p:cNvSpPr>
            <a:spLocks noChangeArrowheads="1"/>
          </p:cNvSpPr>
          <p:nvPr/>
        </p:nvSpPr>
        <p:spPr bwMode="auto">
          <a:xfrm>
            <a:off x="4797425" y="3106738"/>
            <a:ext cx="3311525" cy="40322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97286" name="Oval 47"/>
          <p:cNvSpPr>
            <a:spLocks noChangeArrowheads="1"/>
          </p:cNvSpPr>
          <p:nvPr/>
        </p:nvSpPr>
        <p:spPr bwMode="auto">
          <a:xfrm rot="-2536794">
            <a:off x="4830763" y="2882900"/>
            <a:ext cx="3313112" cy="784225"/>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97287" name="Line 50"/>
          <p:cNvSpPr>
            <a:spLocks noChangeShapeType="1"/>
          </p:cNvSpPr>
          <p:nvPr/>
        </p:nvSpPr>
        <p:spPr bwMode="auto">
          <a:xfrm flipV="1">
            <a:off x="5257800" y="2160588"/>
            <a:ext cx="2447925" cy="2232025"/>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7288" name="Line 51"/>
          <p:cNvSpPr>
            <a:spLocks noChangeShapeType="1"/>
          </p:cNvSpPr>
          <p:nvPr/>
        </p:nvSpPr>
        <p:spPr bwMode="auto">
          <a:xfrm>
            <a:off x="5219700" y="2189163"/>
            <a:ext cx="2414588" cy="22129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7289" name="Line 52"/>
          <p:cNvSpPr>
            <a:spLocks noChangeShapeType="1"/>
          </p:cNvSpPr>
          <p:nvPr/>
        </p:nvSpPr>
        <p:spPr bwMode="auto">
          <a:xfrm>
            <a:off x="4797425" y="3303588"/>
            <a:ext cx="33115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7290" name="Oval 53"/>
          <p:cNvSpPr>
            <a:spLocks noChangeArrowheads="1"/>
          </p:cNvSpPr>
          <p:nvPr/>
        </p:nvSpPr>
        <p:spPr bwMode="auto">
          <a:xfrm rot="-2517636">
            <a:off x="5616575" y="3622675"/>
            <a:ext cx="2808288" cy="504825"/>
          </a:xfrm>
          <a:prstGeom prst="ellipse">
            <a:avLst/>
          </a:prstGeom>
          <a:noFill/>
          <a:ln w="9525">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97291" name="Line 56"/>
          <p:cNvSpPr>
            <a:spLocks noChangeShapeType="1"/>
          </p:cNvSpPr>
          <p:nvPr/>
        </p:nvSpPr>
        <p:spPr bwMode="auto">
          <a:xfrm>
            <a:off x="6453188" y="1593850"/>
            <a:ext cx="0" cy="33131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7292" name="Oval 57"/>
          <p:cNvSpPr>
            <a:spLocks noChangeArrowheads="1"/>
          </p:cNvSpPr>
          <p:nvPr/>
        </p:nvSpPr>
        <p:spPr bwMode="auto">
          <a:xfrm rot="-2517636">
            <a:off x="4484688" y="2371725"/>
            <a:ext cx="2808287" cy="504825"/>
          </a:xfrm>
          <a:prstGeom prst="ellipse">
            <a:avLst/>
          </a:prstGeom>
          <a:noFill/>
          <a:ln w="9525">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97293" name="Text Box 58"/>
          <p:cNvSpPr txBox="1">
            <a:spLocks noChangeArrowheads="1"/>
          </p:cNvSpPr>
          <p:nvPr/>
        </p:nvSpPr>
        <p:spPr bwMode="auto">
          <a:xfrm>
            <a:off x="6237288" y="1233488"/>
            <a:ext cx="431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800"/>
              <a:t>Z</a:t>
            </a:r>
          </a:p>
        </p:txBody>
      </p:sp>
      <p:sp>
        <p:nvSpPr>
          <p:cNvPr id="97294" name="Text Box 59"/>
          <p:cNvSpPr txBox="1">
            <a:spLocks noChangeArrowheads="1"/>
          </p:cNvSpPr>
          <p:nvPr/>
        </p:nvSpPr>
        <p:spPr bwMode="auto">
          <a:xfrm>
            <a:off x="6246813" y="4862513"/>
            <a:ext cx="431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800"/>
              <a:t>N</a:t>
            </a:r>
          </a:p>
        </p:txBody>
      </p:sp>
      <p:sp>
        <p:nvSpPr>
          <p:cNvPr id="97295" name="Text Box 60"/>
          <p:cNvSpPr txBox="1">
            <a:spLocks noChangeArrowheads="1"/>
          </p:cNvSpPr>
          <p:nvPr/>
        </p:nvSpPr>
        <p:spPr bwMode="auto">
          <a:xfrm>
            <a:off x="4427538" y="3116263"/>
            <a:ext cx="431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800"/>
              <a:t>K</a:t>
            </a:r>
          </a:p>
        </p:txBody>
      </p:sp>
      <p:sp>
        <p:nvSpPr>
          <p:cNvPr id="97296" name="Text Box 61"/>
          <p:cNvSpPr txBox="1">
            <a:spLocks noChangeArrowheads="1"/>
          </p:cNvSpPr>
          <p:nvPr/>
        </p:nvSpPr>
        <p:spPr bwMode="auto">
          <a:xfrm>
            <a:off x="8012113" y="3106738"/>
            <a:ext cx="431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800"/>
              <a:t>G</a:t>
            </a:r>
          </a:p>
        </p:txBody>
      </p:sp>
      <p:sp>
        <p:nvSpPr>
          <p:cNvPr id="97297" name="AutoShape 62"/>
          <p:cNvSpPr>
            <a:spLocks noChangeArrowheads="1"/>
          </p:cNvSpPr>
          <p:nvPr/>
        </p:nvSpPr>
        <p:spPr bwMode="auto">
          <a:xfrm>
            <a:off x="6823075" y="1584325"/>
            <a:ext cx="142875" cy="144463"/>
          </a:xfrm>
          <a:prstGeom prst="sun">
            <a:avLst>
              <a:gd name="adj" fmla="val 25000"/>
            </a:avLst>
          </a:prstGeom>
          <a:solidFill>
            <a:srgbClr val="FFFF99"/>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97298" name="AutoShape 63"/>
          <p:cNvSpPr>
            <a:spLocks noChangeArrowheads="1"/>
          </p:cNvSpPr>
          <p:nvPr/>
        </p:nvSpPr>
        <p:spPr bwMode="auto">
          <a:xfrm>
            <a:off x="8008938" y="2881313"/>
            <a:ext cx="142875" cy="144462"/>
          </a:xfrm>
          <a:prstGeom prst="sun">
            <a:avLst>
              <a:gd name="adj" fmla="val 25000"/>
            </a:avLst>
          </a:prstGeom>
          <a:solidFill>
            <a:srgbClr val="FFFF99"/>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97299" name="Text Box 64"/>
          <p:cNvSpPr txBox="1">
            <a:spLocks noChangeArrowheads="1"/>
          </p:cNvSpPr>
          <p:nvPr/>
        </p:nvSpPr>
        <p:spPr bwMode="auto">
          <a:xfrm>
            <a:off x="5919788" y="3062288"/>
            <a:ext cx="431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400">
                <a:solidFill>
                  <a:srgbClr val="FF3300"/>
                </a:solidFill>
              </a:rPr>
              <a:t>D</a:t>
            </a:r>
          </a:p>
        </p:txBody>
      </p:sp>
      <p:sp>
        <p:nvSpPr>
          <p:cNvPr id="97300" name="Text Box 65"/>
          <p:cNvSpPr txBox="1">
            <a:spLocks noChangeArrowheads="1"/>
          </p:cNvSpPr>
          <p:nvPr/>
        </p:nvSpPr>
        <p:spPr bwMode="auto">
          <a:xfrm>
            <a:off x="6664325" y="3451225"/>
            <a:ext cx="431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400">
                <a:solidFill>
                  <a:srgbClr val="FF3300"/>
                </a:solidFill>
              </a:rPr>
              <a:t>B</a:t>
            </a:r>
          </a:p>
        </p:txBody>
      </p:sp>
      <p:sp>
        <p:nvSpPr>
          <p:cNvPr id="97301" name="Text Box 66"/>
          <p:cNvSpPr txBox="1">
            <a:spLocks noChangeArrowheads="1"/>
          </p:cNvSpPr>
          <p:nvPr/>
        </p:nvSpPr>
        <p:spPr bwMode="auto">
          <a:xfrm>
            <a:off x="7677150" y="3394075"/>
            <a:ext cx="431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400">
                <a:solidFill>
                  <a:srgbClr val="0000FF"/>
                </a:solidFill>
              </a:rPr>
              <a:t>B</a:t>
            </a:r>
          </a:p>
        </p:txBody>
      </p:sp>
      <p:sp>
        <p:nvSpPr>
          <p:cNvPr id="97302" name="Text Box 67"/>
          <p:cNvSpPr txBox="1">
            <a:spLocks noChangeArrowheads="1"/>
          </p:cNvSpPr>
          <p:nvPr/>
        </p:nvSpPr>
        <p:spPr bwMode="auto">
          <a:xfrm>
            <a:off x="7273925" y="2890838"/>
            <a:ext cx="431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400">
                <a:solidFill>
                  <a:srgbClr val="0000FF"/>
                </a:solidFill>
              </a:rPr>
              <a:t>D</a:t>
            </a:r>
          </a:p>
        </p:txBody>
      </p:sp>
      <p:sp>
        <p:nvSpPr>
          <p:cNvPr id="97303" name="Text Box 68"/>
          <p:cNvSpPr txBox="1">
            <a:spLocks noChangeArrowheads="1"/>
          </p:cNvSpPr>
          <p:nvPr/>
        </p:nvSpPr>
        <p:spPr bwMode="auto">
          <a:xfrm>
            <a:off x="5084763" y="3394075"/>
            <a:ext cx="431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400">
                <a:solidFill>
                  <a:srgbClr val="0000FF"/>
                </a:solidFill>
              </a:rPr>
              <a:t>B</a:t>
            </a:r>
          </a:p>
        </p:txBody>
      </p:sp>
      <p:sp>
        <p:nvSpPr>
          <p:cNvPr id="97304" name="Text Box 69"/>
          <p:cNvSpPr txBox="1">
            <a:spLocks noChangeArrowheads="1"/>
          </p:cNvSpPr>
          <p:nvPr/>
        </p:nvSpPr>
        <p:spPr bwMode="auto">
          <a:xfrm>
            <a:off x="4725988" y="2947988"/>
            <a:ext cx="431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400">
                <a:solidFill>
                  <a:srgbClr val="0000FF"/>
                </a:solidFill>
              </a:rPr>
              <a:t>D</a:t>
            </a:r>
          </a:p>
        </p:txBody>
      </p:sp>
      <p:sp>
        <p:nvSpPr>
          <p:cNvPr id="97305" name="Line 71"/>
          <p:cNvSpPr>
            <a:spLocks noChangeShapeType="1"/>
          </p:cNvSpPr>
          <p:nvPr/>
        </p:nvSpPr>
        <p:spPr bwMode="auto">
          <a:xfrm>
            <a:off x="4968875" y="3216275"/>
            <a:ext cx="260350" cy="223838"/>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7306" name="Line 72"/>
          <p:cNvSpPr>
            <a:spLocks noChangeShapeType="1"/>
          </p:cNvSpPr>
          <p:nvPr/>
        </p:nvSpPr>
        <p:spPr bwMode="auto">
          <a:xfrm>
            <a:off x="7532688" y="3149600"/>
            <a:ext cx="288925" cy="287338"/>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97307" name="Text Box 73"/>
          <p:cNvSpPr txBox="1">
            <a:spLocks noChangeArrowheads="1"/>
          </p:cNvSpPr>
          <p:nvPr/>
        </p:nvSpPr>
        <p:spPr bwMode="auto">
          <a:xfrm rot="-2588924">
            <a:off x="5400675" y="4200525"/>
            <a:ext cx="100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400">
                <a:solidFill>
                  <a:srgbClr val="FF3300"/>
                </a:solidFill>
              </a:rPr>
              <a:t>ekvator</a:t>
            </a:r>
          </a:p>
        </p:txBody>
      </p:sp>
      <p:sp>
        <p:nvSpPr>
          <p:cNvPr id="97308" name="Text Box 74"/>
          <p:cNvSpPr txBox="1">
            <a:spLocks noChangeArrowheads="1"/>
          </p:cNvSpPr>
          <p:nvPr/>
        </p:nvSpPr>
        <p:spPr bwMode="auto">
          <a:xfrm rot="-2720835">
            <a:off x="4853782" y="1886743"/>
            <a:ext cx="431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800"/>
              <a:t>P</a:t>
            </a:r>
          </a:p>
        </p:txBody>
      </p:sp>
      <p:sp>
        <p:nvSpPr>
          <p:cNvPr id="97309" name="Text Box 75"/>
          <p:cNvSpPr txBox="1">
            <a:spLocks noChangeArrowheads="1"/>
          </p:cNvSpPr>
          <p:nvPr/>
        </p:nvSpPr>
        <p:spPr bwMode="auto">
          <a:xfrm rot="-2720835">
            <a:off x="7538244" y="4318794"/>
            <a:ext cx="431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800"/>
              <a:t>P′</a:t>
            </a:r>
          </a:p>
        </p:txBody>
      </p:sp>
      <p:sp>
        <p:nvSpPr>
          <p:cNvPr id="97310" name="Text Box 76"/>
          <p:cNvSpPr txBox="1">
            <a:spLocks noChangeArrowheads="1"/>
          </p:cNvSpPr>
          <p:nvPr/>
        </p:nvSpPr>
        <p:spPr bwMode="auto">
          <a:xfrm rot="-2375133">
            <a:off x="5381625" y="2173288"/>
            <a:ext cx="1295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000">
                <a:solidFill>
                  <a:srgbClr val="0000FF"/>
                </a:solidFill>
              </a:rPr>
              <a:t>Yaz dönencesi</a:t>
            </a:r>
          </a:p>
        </p:txBody>
      </p:sp>
      <p:sp>
        <p:nvSpPr>
          <p:cNvPr id="97311" name="Text Box 77"/>
          <p:cNvSpPr txBox="1">
            <a:spLocks noChangeArrowheads="1"/>
          </p:cNvSpPr>
          <p:nvPr/>
        </p:nvSpPr>
        <p:spPr bwMode="auto">
          <a:xfrm rot="-2375133">
            <a:off x="6237288" y="4330700"/>
            <a:ext cx="1295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000">
                <a:solidFill>
                  <a:srgbClr val="0000FF"/>
                </a:solidFill>
              </a:rPr>
              <a:t>Kış dönencesi</a:t>
            </a:r>
          </a:p>
        </p:txBody>
      </p:sp>
      <p:sp>
        <p:nvSpPr>
          <p:cNvPr id="97312" name="AutoShape 78"/>
          <p:cNvSpPr>
            <a:spLocks/>
          </p:cNvSpPr>
          <p:nvPr/>
        </p:nvSpPr>
        <p:spPr bwMode="auto">
          <a:xfrm rot="-3344279">
            <a:off x="7252494" y="1277144"/>
            <a:ext cx="287338" cy="971550"/>
          </a:xfrm>
          <a:prstGeom prst="rightBrace">
            <a:avLst>
              <a:gd name="adj1" fmla="val 8453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97313" name="AutoShape 79"/>
          <p:cNvSpPr>
            <a:spLocks/>
          </p:cNvSpPr>
          <p:nvPr/>
        </p:nvSpPr>
        <p:spPr bwMode="auto">
          <a:xfrm rot="-1608691">
            <a:off x="7877175" y="2055813"/>
            <a:ext cx="287338" cy="838200"/>
          </a:xfrm>
          <a:prstGeom prst="rightBrace">
            <a:avLst>
              <a:gd name="adj1" fmla="val 72928"/>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97314" name="Text Box 80"/>
          <p:cNvSpPr txBox="1">
            <a:spLocks noChangeArrowheads="1"/>
          </p:cNvSpPr>
          <p:nvPr/>
        </p:nvSpPr>
        <p:spPr bwMode="auto">
          <a:xfrm>
            <a:off x="4562475" y="2470150"/>
            <a:ext cx="3603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400">
                <a:sym typeface="Symbol" panose="05050102010706020507" pitchFamily="18" charset="2"/>
              </a:rPr>
              <a:t></a:t>
            </a:r>
          </a:p>
        </p:txBody>
      </p:sp>
      <p:sp>
        <p:nvSpPr>
          <p:cNvPr id="97315" name="Text Box 81"/>
          <p:cNvSpPr txBox="1">
            <a:spLocks noChangeArrowheads="1"/>
          </p:cNvSpPr>
          <p:nvPr/>
        </p:nvSpPr>
        <p:spPr bwMode="auto">
          <a:xfrm>
            <a:off x="7308850" y="1463675"/>
            <a:ext cx="13668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sym typeface="Symbol" panose="05050102010706020507" pitchFamily="18" charset="2"/>
              </a:rPr>
              <a:t></a:t>
            </a:r>
            <a:r>
              <a:rPr lang="tr-TR" altLang="tr-TR" sz="1200" baseline="-25000">
                <a:sym typeface="Wingdings 2" panose="05020102010507070707" pitchFamily="18" charset="2"/>
              </a:rPr>
              <a:t></a:t>
            </a:r>
            <a:r>
              <a:rPr lang="tr-TR" altLang="tr-TR" sz="1200">
                <a:sym typeface="Wingdings 2" panose="05020102010507070707" pitchFamily="18" charset="2"/>
              </a:rPr>
              <a:t> = +23</a:t>
            </a:r>
            <a:r>
              <a:rPr lang="tr-TR" altLang="tr-TR" sz="1200">
                <a:sym typeface="Symbol" panose="05050102010706020507" pitchFamily="18" charset="2"/>
              </a:rPr>
              <a:t>27′</a:t>
            </a:r>
          </a:p>
        </p:txBody>
      </p:sp>
      <p:sp>
        <p:nvSpPr>
          <p:cNvPr id="97316" name="Text Box 82"/>
          <p:cNvSpPr txBox="1">
            <a:spLocks noChangeArrowheads="1"/>
          </p:cNvSpPr>
          <p:nvPr/>
        </p:nvSpPr>
        <p:spPr bwMode="auto">
          <a:xfrm>
            <a:off x="8058150" y="2173288"/>
            <a:ext cx="10064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sym typeface="Symbol" panose="05050102010706020507" pitchFamily="18" charset="2"/>
              </a:rPr>
              <a:t></a:t>
            </a:r>
            <a:r>
              <a:rPr lang="tr-TR" altLang="tr-TR" sz="1200" baseline="-25000">
                <a:sym typeface="Wingdings 2" panose="05020102010507070707" pitchFamily="18" charset="2"/>
              </a:rPr>
              <a:t></a:t>
            </a:r>
            <a:r>
              <a:rPr lang="tr-TR" altLang="tr-TR" sz="1200">
                <a:sym typeface="Wingdings 2" panose="05020102010507070707" pitchFamily="18" charset="2"/>
              </a:rPr>
              <a:t> = -23</a:t>
            </a:r>
            <a:r>
              <a:rPr lang="tr-TR" altLang="tr-TR" sz="1200">
                <a:sym typeface="Symbol" panose="05050102010706020507" pitchFamily="18" charset="2"/>
              </a:rPr>
              <a:t>27′</a:t>
            </a:r>
          </a:p>
        </p:txBody>
      </p:sp>
      <p:sp>
        <p:nvSpPr>
          <p:cNvPr id="97317" name="Text Box 83"/>
          <p:cNvSpPr txBox="1">
            <a:spLocks noChangeArrowheads="1"/>
          </p:cNvSpPr>
          <p:nvPr/>
        </p:nvSpPr>
        <p:spPr bwMode="auto">
          <a:xfrm>
            <a:off x="8070850" y="2798763"/>
            <a:ext cx="9366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22 Aralık</a:t>
            </a:r>
          </a:p>
        </p:txBody>
      </p:sp>
      <p:sp>
        <p:nvSpPr>
          <p:cNvPr id="97318" name="Text Box 84"/>
          <p:cNvSpPr txBox="1">
            <a:spLocks noChangeArrowheads="1"/>
          </p:cNvSpPr>
          <p:nvPr/>
        </p:nvSpPr>
        <p:spPr bwMode="auto">
          <a:xfrm rot="-2842553">
            <a:off x="6750844" y="1129507"/>
            <a:ext cx="9366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22 Haziran</a:t>
            </a:r>
          </a:p>
        </p:txBody>
      </p:sp>
      <p:sp>
        <p:nvSpPr>
          <p:cNvPr id="41" name="Text Box 85"/>
          <p:cNvSpPr txBox="1">
            <a:spLocks noChangeArrowheads="1"/>
          </p:cNvSpPr>
          <p:nvPr/>
        </p:nvSpPr>
        <p:spPr bwMode="auto">
          <a:xfrm>
            <a:off x="4500563" y="5894388"/>
            <a:ext cx="4464050" cy="703262"/>
          </a:xfrm>
          <a:prstGeom prst="rect">
            <a:avLst/>
          </a:prstGeom>
          <a:noFill/>
          <a:ln w="9525">
            <a:noFill/>
            <a:miter lim="800000"/>
            <a:headEnd/>
            <a:tailEnd/>
          </a:ln>
          <a:effectLst/>
        </p:spPr>
        <p:txBody>
          <a:bodyPr>
            <a:spAutoFit/>
          </a:bodyPr>
          <a:lstStyle/>
          <a:p>
            <a:pPr algn="just" eaLnBrk="1" fontAlgn="auto" hangingPunct="1">
              <a:spcBef>
                <a:spcPct val="50000"/>
              </a:spcBef>
              <a:spcAft>
                <a:spcPts val="0"/>
              </a:spcAft>
              <a:defRPr/>
            </a:pPr>
            <a:r>
              <a:rPr lang="tr-TR" sz="1600" dirty="0">
                <a:solidFill>
                  <a:schemeClr val="tx1">
                    <a:lumMod val="85000"/>
                    <a:lumOff val="15000"/>
                  </a:schemeClr>
                </a:solidFill>
                <a:latin typeface="+mn-lt"/>
                <a:cs typeface="+mn-cs"/>
                <a:sym typeface="Symbol" pitchFamily="18" charset="2"/>
              </a:rPr>
              <a:t></a:t>
            </a:r>
            <a:r>
              <a:rPr lang="tr-TR" sz="1600" baseline="-25000" dirty="0">
                <a:solidFill>
                  <a:schemeClr val="tx1">
                    <a:lumMod val="85000"/>
                    <a:lumOff val="15000"/>
                  </a:schemeClr>
                </a:solidFill>
                <a:latin typeface="+mn-lt"/>
                <a:cs typeface="+mn-cs"/>
                <a:sym typeface="Wingdings 2" pitchFamily="18" charset="2"/>
              </a:rPr>
              <a:t></a:t>
            </a:r>
            <a:r>
              <a:rPr lang="tr-TR" sz="1600" dirty="0">
                <a:solidFill>
                  <a:schemeClr val="tx1">
                    <a:lumMod val="85000"/>
                    <a:lumOff val="15000"/>
                  </a:schemeClr>
                </a:solidFill>
                <a:latin typeface="+mn-lt"/>
                <a:cs typeface="+mn-cs"/>
                <a:sym typeface="Wingdings 2" pitchFamily="18" charset="2"/>
              </a:rPr>
              <a:t> = 23</a:t>
            </a:r>
            <a:r>
              <a:rPr lang="tr-TR" sz="1600" dirty="0">
                <a:solidFill>
                  <a:schemeClr val="tx1">
                    <a:lumMod val="85000"/>
                    <a:lumOff val="15000"/>
                  </a:schemeClr>
                </a:solidFill>
                <a:latin typeface="+mn-lt"/>
                <a:cs typeface="+mn-cs"/>
                <a:sym typeface="Symbol" pitchFamily="18" charset="2"/>
              </a:rPr>
              <a:t>27</a:t>
            </a:r>
            <a:r>
              <a:rPr lang="tr-TR" sz="1600" dirty="0">
                <a:solidFill>
                  <a:schemeClr val="tx1">
                    <a:lumMod val="85000"/>
                    <a:lumOff val="15000"/>
                  </a:schemeClr>
                </a:solidFill>
                <a:latin typeface="+mn-lt"/>
                <a:sym typeface="Symbol" pitchFamily="18" charset="2"/>
              </a:rPr>
              <a:t>′ ise DGB &gt; 180</a:t>
            </a:r>
            <a:r>
              <a:rPr lang="tr-TR" sz="1600" dirty="0">
                <a:solidFill>
                  <a:schemeClr val="tx1">
                    <a:lumMod val="85000"/>
                    <a:lumOff val="15000"/>
                  </a:schemeClr>
                </a:solidFill>
                <a:latin typeface="+mn-lt"/>
                <a:cs typeface="+mn-cs"/>
                <a:sym typeface="Symbol" pitchFamily="18" charset="2"/>
              </a:rPr>
              <a:t>(=12</a:t>
            </a:r>
            <a:r>
              <a:rPr lang="tr-TR" sz="1600" baseline="30000" dirty="0">
                <a:solidFill>
                  <a:schemeClr val="tx1">
                    <a:lumMod val="85000"/>
                    <a:lumOff val="15000"/>
                  </a:schemeClr>
                </a:solidFill>
                <a:latin typeface="+mn-lt"/>
                <a:cs typeface="+mn-cs"/>
                <a:sym typeface="Symbol" pitchFamily="18" charset="2"/>
              </a:rPr>
              <a:t>sa</a:t>
            </a:r>
            <a:r>
              <a:rPr lang="tr-TR" sz="1600" dirty="0">
                <a:solidFill>
                  <a:schemeClr val="tx1">
                    <a:lumMod val="85000"/>
                    <a:lumOff val="15000"/>
                  </a:schemeClr>
                </a:solidFill>
                <a:latin typeface="+mn-lt"/>
                <a:cs typeface="+mn-cs"/>
                <a:sym typeface="Symbol" pitchFamily="18" charset="2"/>
              </a:rPr>
              <a:t>) = gün yayı</a:t>
            </a:r>
          </a:p>
          <a:p>
            <a:pPr algn="just" eaLnBrk="1" fontAlgn="auto" hangingPunct="1">
              <a:spcBef>
                <a:spcPct val="50000"/>
              </a:spcBef>
              <a:spcAft>
                <a:spcPts val="0"/>
              </a:spcAft>
              <a:defRPr/>
            </a:pPr>
            <a:r>
              <a:rPr lang="tr-TR" sz="1600" dirty="0">
                <a:solidFill>
                  <a:schemeClr val="tx1">
                    <a:lumMod val="85000"/>
                    <a:lumOff val="15000"/>
                  </a:schemeClr>
                </a:solidFill>
                <a:latin typeface="+mn-lt"/>
                <a:cs typeface="+mn-cs"/>
                <a:sym typeface="Symbol" pitchFamily="18" charset="2"/>
              </a:rPr>
              <a:t></a:t>
            </a:r>
            <a:r>
              <a:rPr lang="tr-TR" sz="1600" baseline="-25000" dirty="0">
                <a:solidFill>
                  <a:schemeClr val="tx1">
                    <a:lumMod val="85000"/>
                    <a:lumOff val="15000"/>
                  </a:schemeClr>
                </a:solidFill>
                <a:latin typeface="+mn-lt"/>
                <a:cs typeface="+mn-cs"/>
                <a:sym typeface="Wingdings 2" pitchFamily="18" charset="2"/>
              </a:rPr>
              <a:t></a:t>
            </a:r>
            <a:r>
              <a:rPr lang="tr-TR" sz="1600" dirty="0">
                <a:solidFill>
                  <a:schemeClr val="tx1">
                    <a:lumMod val="85000"/>
                    <a:lumOff val="15000"/>
                  </a:schemeClr>
                </a:solidFill>
                <a:latin typeface="+mn-lt"/>
                <a:cs typeface="+mn-cs"/>
                <a:sym typeface="Wingdings 2" pitchFamily="18" charset="2"/>
              </a:rPr>
              <a:t> = -23</a:t>
            </a:r>
            <a:r>
              <a:rPr lang="tr-TR" sz="1600" dirty="0">
                <a:solidFill>
                  <a:schemeClr val="tx1">
                    <a:lumMod val="85000"/>
                    <a:lumOff val="15000"/>
                  </a:schemeClr>
                </a:solidFill>
                <a:latin typeface="+mn-lt"/>
                <a:cs typeface="+mn-cs"/>
                <a:sym typeface="Symbol" pitchFamily="18" charset="2"/>
              </a:rPr>
              <a:t>27′ ise DGB &lt; 180(=12</a:t>
            </a:r>
            <a:r>
              <a:rPr lang="tr-TR" sz="1600" baseline="30000" dirty="0">
                <a:solidFill>
                  <a:schemeClr val="tx1">
                    <a:lumMod val="85000"/>
                    <a:lumOff val="15000"/>
                  </a:schemeClr>
                </a:solidFill>
                <a:latin typeface="+mn-lt"/>
                <a:cs typeface="+mn-cs"/>
                <a:sym typeface="Symbol" pitchFamily="18" charset="2"/>
              </a:rPr>
              <a:t>sa</a:t>
            </a:r>
            <a:r>
              <a:rPr lang="tr-TR" sz="1600" dirty="0">
                <a:solidFill>
                  <a:schemeClr val="tx1">
                    <a:lumMod val="85000"/>
                    <a:lumOff val="15000"/>
                  </a:schemeClr>
                </a:solidFill>
                <a:latin typeface="+mn-lt"/>
                <a:cs typeface="+mn-cs"/>
                <a:sym typeface="Symbol" pitchFamily="18" charset="2"/>
              </a:rPr>
              <a:t>)</a:t>
            </a:r>
          </a:p>
        </p:txBody>
      </p:sp>
      <p:sp>
        <p:nvSpPr>
          <p:cNvPr id="97320" name="Text Box 86"/>
          <p:cNvSpPr txBox="1">
            <a:spLocks noChangeArrowheads="1"/>
          </p:cNvSpPr>
          <p:nvPr/>
        </p:nvSpPr>
        <p:spPr bwMode="auto">
          <a:xfrm>
            <a:off x="4427538" y="5229225"/>
            <a:ext cx="417671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600">
                <a:solidFill>
                  <a:srgbClr val="660033"/>
                </a:solidFill>
              </a:rPr>
              <a:t>Güneş’in gök küresindeki yıllık gezintisi</a:t>
            </a:r>
          </a:p>
        </p:txBody>
      </p:sp>
    </p:spTree>
    <p:extLst>
      <p:ext uri="{BB962C8B-B14F-4D97-AF65-F5344CB8AC3E}">
        <p14:creationId xmlns:p14="http://schemas.microsoft.com/office/powerpoint/2010/main" val="3504783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Freeform 19"/>
          <p:cNvSpPr>
            <a:spLocks/>
          </p:cNvSpPr>
          <p:nvPr/>
        </p:nvSpPr>
        <p:spPr bwMode="auto">
          <a:xfrm>
            <a:off x="3363913" y="725488"/>
            <a:ext cx="5745162" cy="627062"/>
          </a:xfrm>
          <a:custGeom>
            <a:avLst/>
            <a:gdLst>
              <a:gd name="T0" fmla="*/ 0 w 4399"/>
              <a:gd name="T1" fmla="*/ 2147483646 h 1195"/>
              <a:gd name="T2" fmla="*/ 2147483646 w 4399"/>
              <a:gd name="T3" fmla="*/ 2147483646 h 1195"/>
              <a:gd name="T4" fmla="*/ 2147483646 w 4399"/>
              <a:gd name="T5" fmla="*/ 2147483646 h 1195"/>
              <a:gd name="T6" fmla="*/ 2147483646 w 4399"/>
              <a:gd name="T7" fmla="*/ 2147483646 h 1195"/>
              <a:gd name="T8" fmla="*/ 2147483646 w 4399"/>
              <a:gd name="T9" fmla="*/ 2147483646 h 1195"/>
              <a:gd name="T10" fmla="*/ 2147483646 w 4399"/>
              <a:gd name="T11" fmla="*/ 2147483646 h 1195"/>
              <a:gd name="T12" fmla="*/ 2147483646 w 4399"/>
              <a:gd name="T13" fmla="*/ 2147483646 h 1195"/>
              <a:gd name="T14" fmla="*/ 2147483646 w 4399"/>
              <a:gd name="T15" fmla="*/ 2147483646 h 1195"/>
              <a:gd name="T16" fmla="*/ 2147483646 w 4399"/>
              <a:gd name="T17" fmla="*/ 2147483646 h 119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399"/>
              <a:gd name="T28" fmla="*/ 0 h 1195"/>
              <a:gd name="T29" fmla="*/ 4399 w 4399"/>
              <a:gd name="T30" fmla="*/ 1195 h 119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399" h="1195">
                <a:moveTo>
                  <a:pt x="0" y="1195"/>
                </a:moveTo>
                <a:cubicBezTo>
                  <a:pt x="98" y="1138"/>
                  <a:pt x="196" y="1081"/>
                  <a:pt x="317" y="1013"/>
                </a:cubicBezTo>
                <a:cubicBezTo>
                  <a:pt x="438" y="945"/>
                  <a:pt x="589" y="854"/>
                  <a:pt x="725" y="786"/>
                </a:cubicBezTo>
                <a:cubicBezTo>
                  <a:pt x="861" y="718"/>
                  <a:pt x="960" y="673"/>
                  <a:pt x="1134" y="605"/>
                </a:cubicBezTo>
                <a:cubicBezTo>
                  <a:pt x="1308" y="537"/>
                  <a:pt x="1565" y="439"/>
                  <a:pt x="1769" y="378"/>
                </a:cubicBezTo>
                <a:cubicBezTo>
                  <a:pt x="1973" y="317"/>
                  <a:pt x="2131" y="287"/>
                  <a:pt x="2358" y="242"/>
                </a:cubicBezTo>
                <a:cubicBezTo>
                  <a:pt x="2585" y="197"/>
                  <a:pt x="2849" y="144"/>
                  <a:pt x="3129" y="106"/>
                </a:cubicBezTo>
                <a:cubicBezTo>
                  <a:pt x="3409" y="68"/>
                  <a:pt x="3825" y="30"/>
                  <a:pt x="4037" y="15"/>
                </a:cubicBezTo>
                <a:cubicBezTo>
                  <a:pt x="4249" y="0"/>
                  <a:pt x="4324" y="7"/>
                  <a:pt x="4399" y="15"/>
                </a:cubicBezTo>
              </a:path>
            </a:pathLst>
          </a:custGeom>
          <a:noFill/>
          <a:ln w="9525" cap="flat">
            <a:solidFill>
              <a:srgbClr val="808080"/>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pic>
        <p:nvPicPr>
          <p:cNvPr id="100355" name="Picture 8" descr="Sphere"/>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4400550" y="560388"/>
            <a:ext cx="1108075" cy="1025525"/>
          </a:xfrm>
        </p:spPr>
      </p:pic>
      <p:pic>
        <p:nvPicPr>
          <p:cNvPr id="100356" name="Picture 11" descr="Sphe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293688"/>
            <a:ext cx="1109663" cy="102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0357" name="Line 12"/>
          <p:cNvSpPr>
            <a:spLocks noChangeShapeType="1"/>
          </p:cNvSpPr>
          <p:nvPr/>
        </p:nvSpPr>
        <p:spPr bwMode="auto">
          <a:xfrm flipV="1">
            <a:off x="4954588" y="390525"/>
            <a:ext cx="0" cy="28575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0358" name="AutoShape 15"/>
          <p:cNvSpPr>
            <a:spLocks noChangeArrowheads="1"/>
          </p:cNvSpPr>
          <p:nvPr/>
        </p:nvSpPr>
        <p:spPr bwMode="auto">
          <a:xfrm>
            <a:off x="4794250" y="406400"/>
            <a:ext cx="369888" cy="114300"/>
          </a:xfrm>
          <a:prstGeom prst="curvedUpArrow">
            <a:avLst>
              <a:gd name="adj1" fmla="val 1918"/>
              <a:gd name="adj2" fmla="val 66640"/>
              <a:gd name="adj3" fmla="val 33333"/>
            </a:avLst>
          </a:prstGeom>
          <a:noFill/>
          <a:ln w="9525">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59" name="Line 16"/>
          <p:cNvSpPr>
            <a:spLocks noChangeShapeType="1"/>
          </p:cNvSpPr>
          <p:nvPr/>
        </p:nvSpPr>
        <p:spPr bwMode="auto">
          <a:xfrm flipV="1">
            <a:off x="7789863" y="141288"/>
            <a:ext cx="0" cy="28575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0360" name="AutoShape 17"/>
          <p:cNvSpPr>
            <a:spLocks noChangeArrowheads="1"/>
          </p:cNvSpPr>
          <p:nvPr/>
        </p:nvSpPr>
        <p:spPr bwMode="auto">
          <a:xfrm>
            <a:off x="7629525" y="155575"/>
            <a:ext cx="369888" cy="114300"/>
          </a:xfrm>
          <a:prstGeom prst="curvedUpArrow">
            <a:avLst>
              <a:gd name="adj1" fmla="val 1918"/>
              <a:gd name="adj2" fmla="val 66640"/>
              <a:gd name="adj3" fmla="val 33333"/>
            </a:avLst>
          </a:prstGeom>
          <a:noFill/>
          <a:ln w="9525">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61" name="AutoShape 20"/>
          <p:cNvSpPr>
            <a:spLocks noChangeArrowheads="1"/>
          </p:cNvSpPr>
          <p:nvPr/>
        </p:nvSpPr>
        <p:spPr bwMode="auto">
          <a:xfrm>
            <a:off x="7918450" y="2979738"/>
            <a:ext cx="307975" cy="285750"/>
          </a:xfrm>
          <a:prstGeom prst="sun">
            <a:avLst>
              <a:gd name="adj" fmla="val 25000"/>
            </a:avLst>
          </a:prstGeom>
          <a:solidFill>
            <a:srgbClr val="FFFF99"/>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62" name="Text Box 22"/>
          <p:cNvSpPr txBox="1">
            <a:spLocks noChangeArrowheads="1"/>
          </p:cNvSpPr>
          <p:nvPr/>
        </p:nvSpPr>
        <p:spPr bwMode="auto">
          <a:xfrm>
            <a:off x="7958138" y="620713"/>
            <a:ext cx="360362"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A</a:t>
            </a:r>
          </a:p>
        </p:txBody>
      </p:sp>
      <p:sp>
        <p:nvSpPr>
          <p:cNvPr id="100363" name="Oval 23"/>
          <p:cNvSpPr>
            <a:spLocks noChangeArrowheads="1"/>
          </p:cNvSpPr>
          <p:nvPr/>
        </p:nvSpPr>
        <p:spPr bwMode="auto">
          <a:xfrm>
            <a:off x="8029575" y="620713"/>
            <a:ext cx="71438" cy="71437"/>
          </a:xfrm>
          <a:prstGeom prst="ellipse">
            <a:avLst/>
          </a:prstGeom>
          <a:solidFill>
            <a:srgbClr val="FF0000"/>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64" name="Text Box 24"/>
          <p:cNvSpPr txBox="1">
            <a:spLocks noChangeArrowheads="1"/>
          </p:cNvSpPr>
          <p:nvPr/>
        </p:nvSpPr>
        <p:spPr bwMode="auto">
          <a:xfrm>
            <a:off x="4933950" y="903288"/>
            <a:ext cx="36036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A</a:t>
            </a:r>
          </a:p>
        </p:txBody>
      </p:sp>
      <p:sp>
        <p:nvSpPr>
          <p:cNvPr id="100365" name="Oval 25"/>
          <p:cNvSpPr>
            <a:spLocks noChangeArrowheads="1"/>
          </p:cNvSpPr>
          <p:nvPr/>
        </p:nvSpPr>
        <p:spPr bwMode="auto">
          <a:xfrm>
            <a:off x="5005388" y="903288"/>
            <a:ext cx="71437" cy="71437"/>
          </a:xfrm>
          <a:prstGeom prst="ellipse">
            <a:avLst/>
          </a:prstGeom>
          <a:solidFill>
            <a:srgbClr val="FF0000"/>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66" name="Oval 26"/>
          <p:cNvSpPr>
            <a:spLocks noChangeArrowheads="1"/>
          </p:cNvSpPr>
          <p:nvPr/>
        </p:nvSpPr>
        <p:spPr bwMode="auto">
          <a:xfrm>
            <a:off x="5235575" y="798513"/>
            <a:ext cx="71438" cy="71437"/>
          </a:xfrm>
          <a:prstGeom prst="ellipse">
            <a:avLst/>
          </a:prstGeom>
          <a:solidFill>
            <a:srgbClr val="0000FF"/>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67" name="Text Box 27"/>
          <p:cNvSpPr txBox="1">
            <a:spLocks noChangeArrowheads="1"/>
          </p:cNvSpPr>
          <p:nvPr/>
        </p:nvSpPr>
        <p:spPr bwMode="auto">
          <a:xfrm>
            <a:off x="5149850" y="836613"/>
            <a:ext cx="36036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B</a:t>
            </a:r>
          </a:p>
        </p:txBody>
      </p:sp>
      <p:sp>
        <p:nvSpPr>
          <p:cNvPr id="100368" name="Line 28"/>
          <p:cNvSpPr>
            <a:spLocks noChangeShapeType="1"/>
          </p:cNvSpPr>
          <p:nvPr/>
        </p:nvSpPr>
        <p:spPr bwMode="auto">
          <a:xfrm>
            <a:off x="8067675" y="663575"/>
            <a:ext cx="0" cy="34575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0369" name="AutoShape 29"/>
          <p:cNvSpPr>
            <a:spLocks noChangeAspect="1" noChangeArrowheads="1"/>
          </p:cNvSpPr>
          <p:nvPr/>
        </p:nvSpPr>
        <p:spPr bwMode="auto">
          <a:xfrm rot="-5400000">
            <a:off x="7967663" y="3521075"/>
            <a:ext cx="193675" cy="193675"/>
          </a:xfrm>
          <a:prstGeom prst="leftArrow">
            <a:avLst>
              <a:gd name="adj1" fmla="val 0"/>
              <a:gd name="adj2" fmla="val 10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70" name="Line 30"/>
          <p:cNvSpPr>
            <a:spLocks noChangeShapeType="1"/>
          </p:cNvSpPr>
          <p:nvPr/>
        </p:nvSpPr>
        <p:spPr bwMode="auto">
          <a:xfrm>
            <a:off x="5043488" y="952500"/>
            <a:ext cx="0" cy="3124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0371" name="AutoShape 31"/>
          <p:cNvSpPr>
            <a:spLocks noChangeAspect="1" noChangeArrowheads="1"/>
          </p:cNvSpPr>
          <p:nvPr/>
        </p:nvSpPr>
        <p:spPr bwMode="auto">
          <a:xfrm rot="-5400000">
            <a:off x="4953000" y="3546475"/>
            <a:ext cx="193675" cy="193675"/>
          </a:xfrm>
          <a:prstGeom prst="leftArrow">
            <a:avLst>
              <a:gd name="adj1" fmla="val 0"/>
              <a:gd name="adj2" fmla="val 10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72" name="AutoShape 32"/>
          <p:cNvSpPr>
            <a:spLocks noChangeAspect="1" noChangeArrowheads="1"/>
          </p:cNvSpPr>
          <p:nvPr/>
        </p:nvSpPr>
        <p:spPr bwMode="auto">
          <a:xfrm rot="-219769">
            <a:off x="6281738" y="760413"/>
            <a:ext cx="233362" cy="233362"/>
          </a:xfrm>
          <a:prstGeom prst="leftArrow">
            <a:avLst>
              <a:gd name="adj1" fmla="val 0"/>
              <a:gd name="adj2" fmla="val 100000"/>
            </a:avLst>
          </a:prstGeom>
          <a:noFill/>
          <a:ln w="9525">
            <a:solidFill>
              <a:srgbClr val="80808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73" name="Line 33"/>
          <p:cNvSpPr>
            <a:spLocks noChangeShapeType="1"/>
          </p:cNvSpPr>
          <p:nvPr/>
        </p:nvSpPr>
        <p:spPr bwMode="auto">
          <a:xfrm>
            <a:off x="5311775" y="855663"/>
            <a:ext cx="2736850" cy="22463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0374" name="Text Box 34"/>
          <p:cNvSpPr txBox="1">
            <a:spLocks noChangeArrowheads="1"/>
          </p:cNvSpPr>
          <p:nvPr/>
        </p:nvSpPr>
        <p:spPr bwMode="auto">
          <a:xfrm>
            <a:off x="5797550" y="976313"/>
            <a:ext cx="1295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400"/>
              <a:t>1 Ay sonra</a:t>
            </a:r>
          </a:p>
        </p:txBody>
      </p:sp>
      <p:sp>
        <p:nvSpPr>
          <p:cNvPr id="100375" name="AutoShape 35"/>
          <p:cNvSpPr>
            <a:spLocks noChangeArrowheads="1"/>
          </p:cNvSpPr>
          <p:nvPr/>
        </p:nvSpPr>
        <p:spPr bwMode="auto">
          <a:xfrm rot="-6410195">
            <a:off x="5451475" y="1212851"/>
            <a:ext cx="288925" cy="1041400"/>
          </a:xfrm>
          <a:prstGeom prst="moon">
            <a:avLst>
              <a:gd name="adj" fmla="val 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76" name="Line 36"/>
          <p:cNvSpPr>
            <a:spLocks noChangeShapeType="1"/>
          </p:cNvSpPr>
          <p:nvPr/>
        </p:nvSpPr>
        <p:spPr bwMode="auto">
          <a:xfrm rot="18900000" flipV="1">
            <a:off x="6011863" y="1519238"/>
            <a:ext cx="73025" cy="285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00377" name="Text Box 37"/>
          <p:cNvSpPr txBox="1">
            <a:spLocks noChangeArrowheads="1"/>
          </p:cNvSpPr>
          <p:nvPr/>
        </p:nvSpPr>
        <p:spPr bwMode="auto">
          <a:xfrm>
            <a:off x="4972050" y="3751263"/>
            <a:ext cx="35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800"/>
              <a:t>Y</a:t>
            </a:r>
          </a:p>
        </p:txBody>
      </p:sp>
      <p:sp>
        <p:nvSpPr>
          <p:cNvPr id="100378" name="Text Box 38"/>
          <p:cNvSpPr txBox="1">
            <a:spLocks noChangeArrowheads="1"/>
          </p:cNvSpPr>
          <p:nvPr/>
        </p:nvSpPr>
        <p:spPr bwMode="auto">
          <a:xfrm>
            <a:off x="8010525" y="3773488"/>
            <a:ext cx="35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800"/>
              <a:t>Y</a:t>
            </a:r>
          </a:p>
        </p:txBody>
      </p:sp>
      <p:sp>
        <p:nvSpPr>
          <p:cNvPr id="100379" name="Text Box 39"/>
          <p:cNvSpPr txBox="1">
            <a:spLocks noChangeArrowheads="1"/>
          </p:cNvSpPr>
          <p:nvPr/>
        </p:nvSpPr>
        <p:spPr bwMode="auto">
          <a:xfrm>
            <a:off x="5553075" y="1773238"/>
            <a:ext cx="358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800">
                <a:sym typeface="Symbol" panose="05050102010706020507" pitchFamily="18" charset="2"/>
              </a:rPr>
              <a:t></a:t>
            </a:r>
          </a:p>
        </p:txBody>
      </p:sp>
      <p:sp>
        <p:nvSpPr>
          <p:cNvPr id="100380" name="Text Box 40"/>
          <p:cNvSpPr txBox="1">
            <a:spLocks noChangeArrowheads="1"/>
          </p:cNvSpPr>
          <p:nvPr/>
        </p:nvSpPr>
        <p:spPr bwMode="auto">
          <a:xfrm>
            <a:off x="7208838" y="2352675"/>
            <a:ext cx="10810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400">
                <a:sym typeface="Symbol" panose="05050102010706020507" pitchFamily="18" charset="2"/>
              </a:rPr>
              <a:t> = 30</a:t>
            </a:r>
          </a:p>
        </p:txBody>
      </p:sp>
      <p:sp>
        <p:nvSpPr>
          <p:cNvPr id="100381" name="AutoShape 41"/>
          <p:cNvSpPr>
            <a:spLocks noChangeArrowheads="1"/>
          </p:cNvSpPr>
          <p:nvPr/>
        </p:nvSpPr>
        <p:spPr bwMode="auto">
          <a:xfrm rot="3958749">
            <a:off x="7838282" y="2556668"/>
            <a:ext cx="69850" cy="366713"/>
          </a:xfrm>
          <a:prstGeom prst="moon">
            <a:avLst>
              <a:gd name="adj" fmla="val 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0382" name="Line 42"/>
          <p:cNvSpPr>
            <a:spLocks noChangeShapeType="1"/>
          </p:cNvSpPr>
          <p:nvPr/>
        </p:nvSpPr>
        <p:spPr bwMode="auto">
          <a:xfrm rot="7668944" flipV="1">
            <a:off x="7702550" y="2809876"/>
            <a:ext cx="46037" cy="238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00383" name="Text Box 44"/>
          <p:cNvSpPr txBox="1">
            <a:spLocks noChangeArrowheads="1"/>
          </p:cNvSpPr>
          <p:nvPr/>
        </p:nvSpPr>
        <p:spPr bwMode="auto">
          <a:xfrm>
            <a:off x="179388" y="476250"/>
            <a:ext cx="3671887"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tr-TR" altLang="tr-TR" sz="1800" u="sng"/>
              <a:t>1. Günde 4</a:t>
            </a:r>
            <a:r>
              <a:rPr lang="tr-TR" altLang="tr-TR" sz="1800" u="sng" baseline="30000"/>
              <a:t>dk</a:t>
            </a:r>
            <a:r>
              <a:rPr lang="tr-TR" altLang="tr-TR" sz="1800" u="sng"/>
              <a:t> lık gecikme:</a:t>
            </a:r>
          </a:p>
          <a:p>
            <a:pPr algn="just" eaLnBrk="1" hangingPunct="1">
              <a:spcBef>
                <a:spcPct val="50000"/>
              </a:spcBef>
              <a:buFontTx/>
              <a:buNone/>
            </a:pPr>
            <a:r>
              <a:rPr lang="tr-TR" altLang="tr-TR" sz="1800"/>
              <a:t>Yer yörünge hareketini 365 günde tamamlar. Buna göre günde 1</a:t>
            </a:r>
            <a:r>
              <a:rPr lang="tr-TR" altLang="tr-TR" sz="1800">
                <a:sym typeface="Symbol" panose="05050102010706020507" pitchFamily="18" charset="2"/>
              </a:rPr>
              <a:t> (+) yönde ilerler. Herhangi bir anda Güneş bir A yerindeki gözlemcinin öğlen çemberinde olsun. Aynı anda ve aynı doğrultuda bir Y yıldızı varolsun. Varsayalım ki 30 gün sonra durum ne olur? Yer (+) yönde  = 29.6 kadar ilerleyecektir. O zaman yıldız A’nın öğlenine geldiği an Güneş henüz 29.6 doğuda bulunur. Güneş’in öğlen çemberine gelmesi için Yer’in daha 29.6 (+) yönde dönmesi gerekir, yani gözlemci bunun için ~1</a:t>
            </a:r>
            <a:r>
              <a:rPr lang="tr-TR" altLang="tr-TR" sz="1800" baseline="30000">
                <a:sym typeface="Symbol" panose="05050102010706020507" pitchFamily="18" charset="2"/>
              </a:rPr>
              <a:t>sa</a:t>
            </a:r>
            <a:r>
              <a:rPr lang="tr-TR" altLang="tr-TR" sz="1800">
                <a:sym typeface="Symbol" panose="05050102010706020507" pitchFamily="18" charset="2"/>
              </a:rPr>
              <a:t> 58</a:t>
            </a:r>
            <a:r>
              <a:rPr lang="tr-TR" altLang="tr-TR" sz="1800" baseline="30000">
                <a:sym typeface="Symbol" panose="05050102010706020507" pitchFamily="18" charset="2"/>
              </a:rPr>
              <a:t>dk</a:t>
            </a:r>
            <a:r>
              <a:rPr lang="tr-TR" altLang="tr-TR" sz="1800">
                <a:sym typeface="Symbol" panose="05050102010706020507" pitchFamily="18" charset="2"/>
              </a:rPr>
              <a:t> daha beklemelidir.</a:t>
            </a:r>
          </a:p>
        </p:txBody>
      </p:sp>
      <p:sp>
        <p:nvSpPr>
          <p:cNvPr id="100384" name="Text Box 45"/>
          <p:cNvSpPr txBox="1">
            <a:spLocks noChangeArrowheads="1"/>
          </p:cNvSpPr>
          <p:nvPr/>
        </p:nvSpPr>
        <p:spPr bwMode="auto">
          <a:xfrm>
            <a:off x="4427538" y="4508500"/>
            <a:ext cx="439261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600">
                <a:solidFill>
                  <a:srgbClr val="660033"/>
                </a:solidFill>
              </a:rPr>
              <a:t>Yer’in Güneş çevresinde yörünge hareketi</a:t>
            </a:r>
          </a:p>
        </p:txBody>
      </p:sp>
    </p:spTree>
    <p:extLst>
      <p:ext uri="{BB962C8B-B14F-4D97-AF65-F5344CB8AC3E}">
        <p14:creationId xmlns:p14="http://schemas.microsoft.com/office/powerpoint/2010/main" val="706438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1 Başlık"/>
          <p:cNvSpPr>
            <a:spLocks noGrp="1"/>
          </p:cNvSpPr>
          <p:nvPr>
            <p:ph type="title" idx="4294967295"/>
          </p:nvPr>
        </p:nvSpPr>
        <p:spPr/>
        <p:txBody>
          <a:bodyPr/>
          <a:lstStyle/>
          <a:p>
            <a:pPr eaLnBrk="1" hangingPunct="1"/>
            <a:endParaRPr lang="tr-TR" altLang="tr-TR" smtClean="0"/>
          </a:p>
        </p:txBody>
      </p:sp>
      <p:sp>
        <p:nvSpPr>
          <p:cNvPr id="91139" name="2 İçerik Yer Tutucusu"/>
          <p:cNvSpPr>
            <a:spLocks noGrp="1"/>
          </p:cNvSpPr>
          <p:nvPr>
            <p:ph idx="4294967295"/>
          </p:nvPr>
        </p:nvSpPr>
        <p:spPr/>
        <p:txBody>
          <a:bodyPr/>
          <a:lstStyle/>
          <a:p>
            <a:pPr eaLnBrk="1" hangingPunct="1"/>
            <a:endParaRPr lang="tr-TR" altLang="tr-TR" smtClean="0"/>
          </a:p>
        </p:txBody>
      </p:sp>
      <p:sp>
        <p:nvSpPr>
          <p:cNvPr id="5" name="Rectangle 4"/>
          <p:cNvSpPr/>
          <p:nvPr/>
        </p:nvSpPr>
        <p:spPr>
          <a:xfrm>
            <a:off x="380640" y="6451083"/>
            <a:ext cx="1281120" cy="246221"/>
          </a:xfrm>
          <a:prstGeom prst="rect">
            <a:avLst/>
          </a:prstGeom>
        </p:spPr>
        <p:txBody>
          <a:bodyPr wrap="none">
            <a:spAutoFit/>
          </a:bodyPr>
          <a:lstStyle/>
          <a:p>
            <a:r>
              <a:rPr lang="tr-TR" sz="1000" dirty="0"/>
              <a:t>https://astro.unl.edu</a:t>
            </a:r>
          </a:p>
        </p:txBody>
      </p:sp>
    </p:spTree>
    <p:controls>
      <mc:AlternateContent xmlns:mc="http://schemas.openxmlformats.org/markup-compatibility/2006">
        <mc:Choice xmlns:v="urn:schemas-microsoft-com:vml" Requires="v">
          <p:control spid="4103" name="ShockwaveFlash1" r:id="rId2" imgW="8151840" imgH="6095880"/>
        </mc:Choice>
        <mc:Fallback>
          <p:control name="ShockwaveFlash1" r:id="rId2" imgW="8151840" imgH="6095880">
            <p:pic>
              <p:nvPicPr>
                <p:cNvPr id="91140" name="ShockwaveFlash1"/>
                <p:cNvPicPr preferRelativeResize="0">
                  <a:picLocks noChangeArrowheads="1" noChangeShapeType="1"/>
                </p:cNvPicPr>
                <p:nvPr/>
              </p:nvPicPr>
              <p:blipFill>
                <a:blip r:embed="rId4"/>
                <a:srcRect/>
                <a:stretch>
                  <a:fillRect/>
                </a:stretch>
              </p:blipFill>
              <p:spPr bwMode="auto">
                <a:xfrm>
                  <a:off x="323850" y="404813"/>
                  <a:ext cx="8151813" cy="60960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15421114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Line 33"/>
          <p:cNvSpPr>
            <a:spLocks noChangeShapeType="1"/>
          </p:cNvSpPr>
          <p:nvPr/>
        </p:nvSpPr>
        <p:spPr bwMode="auto">
          <a:xfrm flipV="1">
            <a:off x="4932363" y="1125538"/>
            <a:ext cx="3311525" cy="1439862"/>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2403" name="Oval 4"/>
          <p:cNvSpPr>
            <a:spLocks noChangeArrowheads="1"/>
          </p:cNvSpPr>
          <p:nvPr/>
        </p:nvSpPr>
        <p:spPr bwMode="auto">
          <a:xfrm>
            <a:off x="4211638" y="547688"/>
            <a:ext cx="4321175" cy="230505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2404" name="Line 5"/>
          <p:cNvSpPr>
            <a:spLocks noChangeShapeType="1"/>
          </p:cNvSpPr>
          <p:nvPr/>
        </p:nvSpPr>
        <p:spPr bwMode="auto">
          <a:xfrm flipV="1">
            <a:off x="4211638" y="1676400"/>
            <a:ext cx="4321175" cy="714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2405" name="Line 6"/>
          <p:cNvSpPr>
            <a:spLocks noChangeShapeType="1"/>
          </p:cNvSpPr>
          <p:nvPr/>
        </p:nvSpPr>
        <p:spPr bwMode="auto">
          <a:xfrm>
            <a:off x="6910388" y="582613"/>
            <a:ext cx="0" cy="2232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2406" name="AutoShape 7"/>
          <p:cNvSpPr>
            <a:spLocks noChangeArrowheads="1"/>
          </p:cNvSpPr>
          <p:nvPr/>
        </p:nvSpPr>
        <p:spPr bwMode="auto">
          <a:xfrm>
            <a:off x="6751638" y="1558925"/>
            <a:ext cx="307975" cy="285750"/>
          </a:xfrm>
          <a:prstGeom prst="sun">
            <a:avLst>
              <a:gd name="adj" fmla="val 25000"/>
            </a:avLst>
          </a:prstGeom>
          <a:solidFill>
            <a:srgbClr val="FFFF99"/>
          </a:soli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grpSp>
        <p:nvGrpSpPr>
          <p:cNvPr id="102407" name="Group 11"/>
          <p:cNvGrpSpPr>
            <a:grpSpLocks/>
          </p:cNvGrpSpPr>
          <p:nvPr/>
        </p:nvGrpSpPr>
        <p:grpSpPr bwMode="auto">
          <a:xfrm>
            <a:off x="6770688" y="414338"/>
            <a:ext cx="350837" cy="349250"/>
            <a:chOff x="2641" y="3279"/>
            <a:chExt cx="221" cy="220"/>
          </a:xfrm>
        </p:grpSpPr>
        <p:sp>
          <p:nvSpPr>
            <p:cNvPr id="102435" name="Oval 8"/>
            <p:cNvSpPr>
              <a:spLocks noChangeArrowheads="1"/>
            </p:cNvSpPr>
            <p:nvPr/>
          </p:nvSpPr>
          <p:spPr bwMode="auto">
            <a:xfrm>
              <a:off x="2659" y="3294"/>
              <a:ext cx="182" cy="181"/>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2436" name="Line 9"/>
            <p:cNvSpPr>
              <a:spLocks noChangeShapeType="1"/>
            </p:cNvSpPr>
            <p:nvPr/>
          </p:nvSpPr>
          <p:spPr bwMode="auto">
            <a:xfrm flipH="1">
              <a:off x="2641" y="3279"/>
              <a:ext cx="221" cy="22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2437" name="AutoShape 10"/>
            <p:cNvSpPr>
              <a:spLocks noChangeAspect="1" noChangeArrowheads="1"/>
            </p:cNvSpPr>
            <p:nvPr/>
          </p:nvSpPr>
          <p:spPr bwMode="auto">
            <a:xfrm rot="-2654346">
              <a:off x="2718" y="3304"/>
              <a:ext cx="43" cy="172"/>
            </a:xfrm>
            <a:prstGeom prst="moon">
              <a:avLst>
                <a:gd name="adj" fmla="val 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grpSp>
      <p:grpSp>
        <p:nvGrpSpPr>
          <p:cNvPr id="102408" name="Group 12"/>
          <p:cNvGrpSpPr>
            <a:grpSpLocks/>
          </p:cNvGrpSpPr>
          <p:nvPr/>
        </p:nvGrpSpPr>
        <p:grpSpPr bwMode="auto">
          <a:xfrm>
            <a:off x="4067175" y="1557338"/>
            <a:ext cx="350838" cy="349250"/>
            <a:chOff x="2641" y="3279"/>
            <a:chExt cx="221" cy="220"/>
          </a:xfrm>
        </p:grpSpPr>
        <p:sp>
          <p:nvSpPr>
            <p:cNvPr id="102432" name="Oval 13"/>
            <p:cNvSpPr>
              <a:spLocks noChangeArrowheads="1"/>
            </p:cNvSpPr>
            <p:nvPr/>
          </p:nvSpPr>
          <p:spPr bwMode="auto">
            <a:xfrm>
              <a:off x="2659" y="3294"/>
              <a:ext cx="182" cy="181"/>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2433" name="Line 14"/>
            <p:cNvSpPr>
              <a:spLocks noChangeShapeType="1"/>
            </p:cNvSpPr>
            <p:nvPr/>
          </p:nvSpPr>
          <p:spPr bwMode="auto">
            <a:xfrm flipH="1">
              <a:off x="2641" y="3279"/>
              <a:ext cx="221" cy="22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2434" name="AutoShape 15"/>
            <p:cNvSpPr>
              <a:spLocks noChangeAspect="1" noChangeArrowheads="1"/>
            </p:cNvSpPr>
            <p:nvPr/>
          </p:nvSpPr>
          <p:spPr bwMode="auto">
            <a:xfrm rot="-2654346">
              <a:off x="2718" y="3304"/>
              <a:ext cx="43" cy="172"/>
            </a:xfrm>
            <a:prstGeom prst="moon">
              <a:avLst>
                <a:gd name="adj" fmla="val 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grpSp>
      <p:grpSp>
        <p:nvGrpSpPr>
          <p:cNvPr id="102409" name="Group 16"/>
          <p:cNvGrpSpPr>
            <a:grpSpLocks/>
          </p:cNvGrpSpPr>
          <p:nvPr/>
        </p:nvGrpSpPr>
        <p:grpSpPr bwMode="auto">
          <a:xfrm>
            <a:off x="8359775" y="1484313"/>
            <a:ext cx="350838" cy="349250"/>
            <a:chOff x="2641" y="3279"/>
            <a:chExt cx="221" cy="220"/>
          </a:xfrm>
        </p:grpSpPr>
        <p:sp>
          <p:nvSpPr>
            <p:cNvPr id="102429" name="Oval 17"/>
            <p:cNvSpPr>
              <a:spLocks noChangeArrowheads="1"/>
            </p:cNvSpPr>
            <p:nvPr/>
          </p:nvSpPr>
          <p:spPr bwMode="auto">
            <a:xfrm>
              <a:off x="2659" y="3294"/>
              <a:ext cx="182" cy="181"/>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2430" name="Line 18"/>
            <p:cNvSpPr>
              <a:spLocks noChangeShapeType="1"/>
            </p:cNvSpPr>
            <p:nvPr/>
          </p:nvSpPr>
          <p:spPr bwMode="auto">
            <a:xfrm flipH="1">
              <a:off x="2641" y="3279"/>
              <a:ext cx="221" cy="22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2431" name="AutoShape 19"/>
            <p:cNvSpPr>
              <a:spLocks noChangeAspect="1" noChangeArrowheads="1"/>
            </p:cNvSpPr>
            <p:nvPr/>
          </p:nvSpPr>
          <p:spPr bwMode="auto">
            <a:xfrm rot="-2654346">
              <a:off x="2718" y="3304"/>
              <a:ext cx="43" cy="172"/>
            </a:xfrm>
            <a:prstGeom prst="moon">
              <a:avLst>
                <a:gd name="adj" fmla="val 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grpSp>
      <p:grpSp>
        <p:nvGrpSpPr>
          <p:cNvPr id="102410" name="Group 20"/>
          <p:cNvGrpSpPr>
            <a:grpSpLocks/>
          </p:cNvGrpSpPr>
          <p:nvPr/>
        </p:nvGrpSpPr>
        <p:grpSpPr bwMode="auto">
          <a:xfrm>
            <a:off x="6751638" y="2617788"/>
            <a:ext cx="350837" cy="349250"/>
            <a:chOff x="2641" y="3279"/>
            <a:chExt cx="221" cy="220"/>
          </a:xfrm>
        </p:grpSpPr>
        <p:sp>
          <p:nvSpPr>
            <p:cNvPr id="102426" name="Oval 21"/>
            <p:cNvSpPr>
              <a:spLocks noChangeArrowheads="1"/>
            </p:cNvSpPr>
            <p:nvPr/>
          </p:nvSpPr>
          <p:spPr bwMode="auto">
            <a:xfrm>
              <a:off x="2659" y="3294"/>
              <a:ext cx="182" cy="181"/>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sp>
          <p:nvSpPr>
            <p:cNvPr id="102427" name="Line 22"/>
            <p:cNvSpPr>
              <a:spLocks noChangeShapeType="1"/>
            </p:cNvSpPr>
            <p:nvPr/>
          </p:nvSpPr>
          <p:spPr bwMode="auto">
            <a:xfrm flipH="1">
              <a:off x="2641" y="3279"/>
              <a:ext cx="221" cy="22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02428" name="AutoShape 23"/>
            <p:cNvSpPr>
              <a:spLocks noChangeAspect="1" noChangeArrowheads="1"/>
            </p:cNvSpPr>
            <p:nvPr/>
          </p:nvSpPr>
          <p:spPr bwMode="auto">
            <a:xfrm rot="-2654346">
              <a:off x="2718" y="3304"/>
              <a:ext cx="43" cy="172"/>
            </a:xfrm>
            <a:prstGeom prst="moon">
              <a:avLst>
                <a:gd name="adj" fmla="val 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tr-TR" altLang="tr-TR" sz="1800"/>
            </a:p>
          </p:txBody>
        </p:sp>
      </p:grpSp>
      <p:sp>
        <p:nvSpPr>
          <p:cNvPr id="102411" name="Text Box 25"/>
          <p:cNvSpPr txBox="1">
            <a:spLocks noChangeArrowheads="1"/>
          </p:cNvSpPr>
          <p:nvPr/>
        </p:nvSpPr>
        <p:spPr bwMode="auto">
          <a:xfrm>
            <a:off x="3635375" y="1316038"/>
            <a:ext cx="11525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Oğlak(</a:t>
            </a:r>
            <a:r>
              <a:rPr lang="tr-TR" altLang="tr-TR" sz="1200">
                <a:sym typeface="Symbol" panose="05050102010706020507" pitchFamily="18" charset="2"/>
              </a:rPr>
              <a:t>)</a:t>
            </a:r>
          </a:p>
        </p:txBody>
      </p:sp>
      <p:sp>
        <p:nvSpPr>
          <p:cNvPr id="102412" name="Text Box 26"/>
          <p:cNvSpPr txBox="1">
            <a:spLocks noChangeArrowheads="1"/>
          </p:cNvSpPr>
          <p:nvPr/>
        </p:nvSpPr>
        <p:spPr bwMode="auto">
          <a:xfrm>
            <a:off x="8086725" y="1268413"/>
            <a:ext cx="9715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Yengeç(</a:t>
            </a:r>
            <a:r>
              <a:rPr lang="tr-TR" altLang="tr-TR" sz="1200">
                <a:sym typeface="Wingdings" panose="05000000000000000000" pitchFamily="2" charset="2"/>
              </a:rPr>
              <a:t></a:t>
            </a:r>
            <a:r>
              <a:rPr lang="tr-TR" altLang="tr-TR" sz="1200">
                <a:sym typeface="Symbol" panose="05050102010706020507" pitchFamily="18" charset="2"/>
              </a:rPr>
              <a:t>)</a:t>
            </a:r>
          </a:p>
        </p:txBody>
      </p:sp>
      <p:sp>
        <p:nvSpPr>
          <p:cNvPr id="102413" name="Text Box 27"/>
          <p:cNvSpPr txBox="1">
            <a:spLocks noChangeArrowheads="1"/>
          </p:cNvSpPr>
          <p:nvPr/>
        </p:nvSpPr>
        <p:spPr bwMode="auto">
          <a:xfrm>
            <a:off x="6227763" y="188913"/>
            <a:ext cx="13684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Terazi(</a:t>
            </a:r>
            <a:r>
              <a:rPr lang="tr-TR" altLang="tr-TR" sz="1200">
                <a:sym typeface="Wingdings" panose="05000000000000000000" pitchFamily="2" charset="2"/>
              </a:rPr>
              <a:t></a:t>
            </a:r>
            <a:r>
              <a:rPr lang="tr-TR" altLang="tr-TR" sz="1200">
                <a:sym typeface="Symbol" panose="05050102010706020507" pitchFamily="18" charset="2"/>
              </a:rPr>
              <a:t>)</a:t>
            </a:r>
          </a:p>
        </p:txBody>
      </p:sp>
      <p:sp>
        <p:nvSpPr>
          <p:cNvPr id="102414" name="Text Box 28"/>
          <p:cNvSpPr txBox="1">
            <a:spLocks noChangeArrowheads="1"/>
          </p:cNvSpPr>
          <p:nvPr/>
        </p:nvSpPr>
        <p:spPr bwMode="auto">
          <a:xfrm>
            <a:off x="6372225" y="2871788"/>
            <a:ext cx="11525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Koç(</a:t>
            </a:r>
            <a:r>
              <a:rPr lang="tr-TR" altLang="tr-TR" sz="1200">
                <a:sym typeface="Symbol" panose="05050102010706020507" pitchFamily="18" charset="2"/>
              </a:rPr>
              <a:t>)</a:t>
            </a:r>
          </a:p>
        </p:txBody>
      </p:sp>
      <p:sp>
        <p:nvSpPr>
          <p:cNvPr id="102415" name="Text Box 29"/>
          <p:cNvSpPr txBox="1">
            <a:spLocks noChangeArrowheads="1"/>
          </p:cNvSpPr>
          <p:nvPr/>
        </p:nvSpPr>
        <p:spPr bwMode="auto">
          <a:xfrm>
            <a:off x="6372225" y="3141663"/>
            <a:ext cx="10810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23 Eylül</a:t>
            </a:r>
          </a:p>
        </p:txBody>
      </p:sp>
      <p:sp>
        <p:nvSpPr>
          <p:cNvPr id="102416" name="Text Box 30"/>
          <p:cNvSpPr txBox="1">
            <a:spLocks noChangeArrowheads="1"/>
          </p:cNvSpPr>
          <p:nvPr/>
        </p:nvSpPr>
        <p:spPr bwMode="auto">
          <a:xfrm>
            <a:off x="7961313" y="1844675"/>
            <a:ext cx="108108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22 Aralık</a:t>
            </a:r>
          </a:p>
        </p:txBody>
      </p:sp>
      <p:sp>
        <p:nvSpPr>
          <p:cNvPr id="102417" name="Text Box 31"/>
          <p:cNvSpPr txBox="1">
            <a:spLocks noChangeArrowheads="1"/>
          </p:cNvSpPr>
          <p:nvPr/>
        </p:nvSpPr>
        <p:spPr bwMode="auto">
          <a:xfrm>
            <a:off x="6300788" y="0"/>
            <a:ext cx="108108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21 Mart</a:t>
            </a:r>
          </a:p>
        </p:txBody>
      </p:sp>
      <p:sp>
        <p:nvSpPr>
          <p:cNvPr id="102418" name="Text Box 32"/>
          <p:cNvSpPr txBox="1">
            <a:spLocks noChangeArrowheads="1"/>
          </p:cNvSpPr>
          <p:nvPr/>
        </p:nvSpPr>
        <p:spPr bwMode="auto">
          <a:xfrm>
            <a:off x="3779838" y="1844675"/>
            <a:ext cx="1081087"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22 Haziran</a:t>
            </a:r>
          </a:p>
        </p:txBody>
      </p:sp>
      <p:sp>
        <p:nvSpPr>
          <p:cNvPr id="102419" name="Text Box 34"/>
          <p:cNvSpPr txBox="1">
            <a:spLocks noChangeArrowheads="1"/>
          </p:cNvSpPr>
          <p:nvPr/>
        </p:nvSpPr>
        <p:spPr bwMode="auto">
          <a:xfrm>
            <a:off x="5795963" y="2276475"/>
            <a:ext cx="6477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Yaz</a:t>
            </a:r>
          </a:p>
        </p:txBody>
      </p:sp>
      <p:sp>
        <p:nvSpPr>
          <p:cNvPr id="102420" name="Text Box 35"/>
          <p:cNvSpPr txBox="1">
            <a:spLocks noChangeArrowheads="1"/>
          </p:cNvSpPr>
          <p:nvPr/>
        </p:nvSpPr>
        <p:spPr bwMode="auto">
          <a:xfrm>
            <a:off x="5292725" y="1125538"/>
            <a:ext cx="79216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İlkbahar</a:t>
            </a:r>
          </a:p>
        </p:txBody>
      </p:sp>
      <p:sp>
        <p:nvSpPr>
          <p:cNvPr id="102421" name="Text Box 36"/>
          <p:cNvSpPr txBox="1">
            <a:spLocks noChangeArrowheads="1"/>
          </p:cNvSpPr>
          <p:nvPr/>
        </p:nvSpPr>
        <p:spPr bwMode="auto">
          <a:xfrm>
            <a:off x="6948488" y="981075"/>
            <a:ext cx="79216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Kış</a:t>
            </a:r>
          </a:p>
        </p:txBody>
      </p:sp>
      <p:sp>
        <p:nvSpPr>
          <p:cNvPr id="102422" name="Text Box 37"/>
          <p:cNvSpPr txBox="1">
            <a:spLocks noChangeArrowheads="1"/>
          </p:cNvSpPr>
          <p:nvPr/>
        </p:nvSpPr>
        <p:spPr bwMode="auto">
          <a:xfrm>
            <a:off x="7092950" y="1989138"/>
            <a:ext cx="93503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200"/>
              <a:t>Sonbahar</a:t>
            </a:r>
          </a:p>
        </p:txBody>
      </p:sp>
      <p:sp>
        <p:nvSpPr>
          <p:cNvPr id="102423" name="Text Box 38"/>
          <p:cNvSpPr txBox="1">
            <a:spLocks noChangeArrowheads="1"/>
          </p:cNvSpPr>
          <p:nvPr/>
        </p:nvSpPr>
        <p:spPr bwMode="auto">
          <a:xfrm>
            <a:off x="179388" y="260350"/>
            <a:ext cx="3671887" cy="3277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50000"/>
              </a:spcBef>
              <a:buFontTx/>
              <a:buNone/>
            </a:pPr>
            <a:r>
              <a:rPr lang="tr-TR" altLang="tr-TR" sz="1800" u="sng" dirty="0"/>
              <a:t>2. Güneşin ekvatora göre yıllık </a:t>
            </a:r>
            <a:r>
              <a:rPr lang="tr-TR" altLang="tr-TR" sz="1800" u="sng" dirty="0" smtClean="0"/>
              <a:t>hareketi:</a:t>
            </a:r>
            <a:endParaRPr lang="tr-TR" altLang="tr-TR" sz="1800" u="sng" dirty="0"/>
          </a:p>
          <a:p>
            <a:pPr algn="just" eaLnBrk="1" hangingPunct="1">
              <a:spcBef>
                <a:spcPct val="50000"/>
              </a:spcBef>
              <a:buFontTx/>
              <a:buNone/>
            </a:pPr>
            <a:r>
              <a:rPr lang="tr-TR" altLang="tr-TR" sz="1800" dirty="0"/>
              <a:t>Bunu kolayca görmek için yandan görünüşü veren şekle bakalım. 21 martta Güneş tam ekvator düzlemindedir. Dönme ekseni sabit </a:t>
            </a:r>
            <a:r>
              <a:rPr lang="tr-TR" altLang="tr-TR" sz="1800" dirty="0" smtClean="0"/>
              <a:t>kaldığına </a:t>
            </a:r>
            <a:r>
              <a:rPr lang="tr-TR" altLang="tr-TR" sz="1800" dirty="0"/>
              <a:t>göre, Yer’in kuzey bölgesi gittikçe Güneş’e doğru eğilmiş olur. Böylece Güneş ışınları 21 martta ekvatora dik gelirken 22 haziranda </a:t>
            </a:r>
            <a:r>
              <a:rPr lang="tr-TR" altLang="tr-TR" sz="1800" dirty="0">
                <a:sym typeface="Symbol" panose="05050102010706020507" pitchFamily="18" charset="2"/>
              </a:rPr>
              <a:t> = 23 27′ </a:t>
            </a:r>
            <a:r>
              <a:rPr lang="tr-TR" altLang="tr-TR" sz="1800" dirty="0" err="1">
                <a:sym typeface="Symbol" panose="05050102010706020507" pitchFamily="18" charset="2"/>
              </a:rPr>
              <a:t>lık</a:t>
            </a:r>
            <a:r>
              <a:rPr lang="tr-TR" altLang="tr-TR" sz="1800" dirty="0">
                <a:sym typeface="Symbol" panose="05050102010706020507" pitchFamily="18" charset="2"/>
              </a:rPr>
              <a:t> enleme dik olarak gelir. </a:t>
            </a:r>
          </a:p>
        </p:txBody>
      </p:sp>
      <p:sp>
        <p:nvSpPr>
          <p:cNvPr id="102425" name="Text Box 40"/>
          <p:cNvSpPr txBox="1">
            <a:spLocks noChangeArrowheads="1"/>
          </p:cNvSpPr>
          <p:nvPr/>
        </p:nvSpPr>
        <p:spPr bwMode="auto">
          <a:xfrm>
            <a:off x="4627563" y="3510755"/>
            <a:ext cx="4248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tr-TR" altLang="tr-TR" sz="1800" dirty="0">
                <a:solidFill>
                  <a:srgbClr val="660033"/>
                </a:solidFill>
              </a:rPr>
              <a:t>Yer’in yörüngesi ve mevsimler</a:t>
            </a:r>
          </a:p>
        </p:txBody>
      </p:sp>
    </p:spTree>
    <p:extLst>
      <p:ext uri="{BB962C8B-B14F-4D97-AF65-F5344CB8AC3E}">
        <p14:creationId xmlns:p14="http://schemas.microsoft.com/office/powerpoint/2010/main" val="19336205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2 İçerik Yer Tutucusu"/>
          <p:cNvSpPr>
            <a:spLocks noGrp="1"/>
          </p:cNvSpPr>
          <p:nvPr>
            <p:ph idx="4294967295"/>
          </p:nvPr>
        </p:nvSpPr>
        <p:spPr>
          <a:xfrm>
            <a:off x="1619250" y="274638"/>
            <a:ext cx="6840538" cy="244475"/>
          </a:xfrm>
        </p:spPr>
        <p:txBody>
          <a:bodyPr>
            <a:normAutofit lnSpcReduction="10000"/>
          </a:bodyPr>
          <a:lstStyle/>
          <a:p>
            <a:r>
              <a:rPr lang="tr-TR" altLang="tr-TR" sz="1200" smtClean="0"/>
              <a:t>http://www.eyeonthesky.org/lessonplans/08sun_moonplayground.html</a:t>
            </a:r>
          </a:p>
        </p:txBody>
      </p:sp>
      <p:sp>
        <p:nvSpPr>
          <p:cNvPr id="111619" name="1 Başlık"/>
          <p:cNvSpPr>
            <a:spLocks noGrp="1"/>
          </p:cNvSpPr>
          <p:nvPr>
            <p:ph type="title" idx="4294967295"/>
          </p:nvPr>
        </p:nvSpPr>
        <p:spPr/>
        <p:txBody>
          <a:bodyPr/>
          <a:lstStyle/>
          <a:p>
            <a:pPr eaLnBrk="1" hangingPunct="1"/>
            <a:r>
              <a:rPr lang="tr-TR" altLang="tr-TR" smtClean="0"/>
              <a:t>Ay’ın Görünen Hareketi</a:t>
            </a:r>
          </a:p>
        </p:txBody>
      </p:sp>
      <p:pic>
        <p:nvPicPr>
          <p:cNvPr id="111620" name="Picture 3" descr="08playground_diagram_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1333500"/>
            <a:ext cx="5472112" cy="540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6786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1 Başlık"/>
          <p:cNvSpPr>
            <a:spLocks noGrp="1"/>
          </p:cNvSpPr>
          <p:nvPr>
            <p:ph type="title" idx="4294967295"/>
          </p:nvPr>
        </p:nvSpPr>
        <p:spPr/>
        <p:txBody>
          <a:bodyPr/>
          <a:lstStyle/>
          <a:p>
            <a:pPr eaLnBrk="1" hangingPunct="1"/>
            <a:endParaRPr lang="tr-TR" altLang="tr-TR" smtClean="0"/>
          </a:p>
        </p:txBody>
      </p:sp>
      <p:sp>
        <p:nvSpPr>
          <p:cNvPr id="4" name="Rectangle 3"/>
          <p:cNvSpPr/>
          <p:nvPr/>
        </p:nvSpPr>
        <p:spPr>
          <a:xfrm>
            <a:off x="380640" y="6451083"/>
            <a:ext cx="1281120" cy="246221"/>
          </a:xfrm>
          <a:prstGeom prst="rect">
            <a:avLst/>
          </a:prstGeom>
        </p:spPr>
        <p:txBody>
          <a:bodyPr wrap="none">
            <a:spAutoFit/>
          </a:bodyPr>
          <a:lstStyle/>
          <a:p>
            <a:r>
              <a:rPr lang="tr-TR" sz="1000" dirty="0"/>
              <a:t>https://astro.unl.edu</a:t>
            </a:r>
          </a:p>
        </p:txBody>
      </p:sp>
    </p:spTree>
    <p:controls>
      <mc:AlternateContent xmlns:mc="http://schemas.openxmlformats.org/markup-compatibility/2006">
        <mc:Choice xmlns:v="urn:schemas-microsoft-com:vml" Requires="v">
          <p:control spid="5125" name="ShockwaveFlash1" r:id="rId2" imgW="8151840" imgH="6095880"/>
        </mc:Choice>
        <mc:Fallback>
          <p:control name="ShockwaveFlash1" r:id="rId2" imgW="8151840" imgH="6095880">
            <p:pic>
              <p:nvPicPr>
                <p:cNvPr id="113667" name="ShockwaveFlash1"/>
                <p:cNvPicPr preferRelativeResize="0">
                  <a:picLocks noChangeArrowheads="1" noChangeShapeType="1"/>
                </p:cNvPicPr>
                <p:nvPr/>
              </p:nvPicPr>
              <p:blipFill>
                <a:blip r:embed="rId4"/>
                <a:srcRect/>
                <a:stretch>
                  <a:fillRect/>
                </a:stretch>
              </p:blipFill>
              <p:spPr bwMode="auto">
                <a:xfrm>
                  <a:off x="323850" y="404813"/>
                  <a:ext cx="8151813" cy="60960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2582464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1 Başlık"/>
          <p:cNvSpPr>
            <a:spLocks noGrp="1"/>
          </p:cNvSpPr>
          <p:nvPr>
            <p:ph type="title" idx="4294967295"/>
          </p:nvPr>
        </p:nvSpPr>
        <p:spPr>
          <a:xfrm>
            <a:off x="628650" y="365126"/>
            <a:ext cx="7886700" cy="857249"/>
          </a:xfrm>
        </p:spPr>
        <p:txBody>
          <a:bodyPr>
            <a:normAutofit/>
          </a:bodyPr>
          <a:lstStyle/>
          <a:p>
            <a:pPr eaLnBrk="1" hangingPunct="1"/>
            <a:r>
              <a:rPr lang="tr-TR" altLang="tr-TR" sz="4000" dirty="0" smtClean="0"/>
              <a:t>Gezegenlerin Görünen Hareketi</a:t>
            </a:r>
          </a:p>
        </p:txBody>
      </p:sp>
      <p:pic>
        <p:nvPicPr>
          <p:cNvPr id="4" name="Picture 2" descr="bbtlf0228_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025" y="1222375"/>
            <a:ext cx="8724900" cy="557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5716" name="5 İçerik Yer Tutucusu"/>
          <p:cNvSpPr>
            <a:spLocks noGrp="1"/>
          </p:cNvSpPr>
          <p:nvPr>
            <p:ph idx="4294967295"/>
          </p:nvPr>
        </p:nvSpPr>
        <p:spPr/>
        <p:txBody>
          <a:bodyPr/>
          <a:lstStyle/>
          <a:p>
            <a:pPr eaLnBrk="1" hangingPunct="1"/>
            <a:endParaRPr lang="tr-TR" altLang="tr-TR" smtClean="0"/>
          </a:p>
        </p:txBody>
      </p:sp>
      <p:sp>
        <p:nvSpPr>
          <p:cNvPr id="115717" name="Metin kutusu 1"/>
          <p:cNvSpPr txBox="1">
            <a:spLocks noChangeArrowheads="1"/>
          </p:cNvSpPr>
          <p:nvPr/>
        </p:nvSpPr>
        <p:spPr bwMode="auto">
          <a:xfrm>
            <a:off x="795338" y="111125"/>
            <a:ext cx="75533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1800">
                <a:latin typeface="Arial" panose="020B0604020202020204" pitchFamily="34" charset="0"/>
              </a:rPr>
              <a:t>http://www.astro.umass.edu/~myun/teaching/a100_old/longlecture5.html</a:t>
            </a:r>
          </a:p>
        </p:txBody>
      </p:sp>
    </p:spTree>
    <p:extLst>
      <p:ext uri="{BB962C8B-B14F-4D97-AF65-F5344CB8AC3E}">
        <p14:creationId xmlns:p14="http://schemas.microsoft.com/office/powerpoint/2010/main" val="21519823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500"/>
                                        <p:tgtEl>
                                          <p:spTgt spid="4"/>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1 Başlık"/>
          <p:cNvSpPr>
            <a:spLocks noGrp="1"/>
          </p:cNvSpPr>
          <p:nvPr>
            <p:ph type="title" idx="4294967295"/>
          </p:nvPr>
        </p:nvSpPr>
        <p:spPr/>
        <p:txBody>
          <a:bodyPr/>
          <a:lstStyle/>
          <a:p>
            <a:pPr eaLnBrk="1" hangingPunct="1"/>
            <a:r>
              <a:rPr lang="tr-TR" altLang="tr-TR" sz="1200" smtClean="0">
                <a:hlinkClick r:id="rId2"/>
              </a:rPr>
              <a:t>http://www.brighthub.com/science/space/articles/53958.aspx</a:t>
            </a:r>
            <a:r>
              <a:rPr lang="tr-TR" altLang="tr-TR" sz="1200" smtClean="0"/>
              <a:t/>
            </a:r>
            <a:br>
              <a:rPr lang="tr-TR" altLang="tr-TR" sz="1200" smtClean="0"/>
            </a:br>
            <a:r>
              <a:rPr lang="tr-TR" altLang="tr-TR" sz="1200" smtClean="0"/>
              <a:t/>
            </a:r>
            <a:br>
              <a:rPr lang="tr-TR" altLang="tr-TR" sz="1200" smtClean="0"/>
            </a:br>
            <a:r>
              <a:rPr lang="tr-TR" altLang="tr-TR" sz="1200" smtClean="0">
                <a:hlinkClick r:id="rId3"/>
              </a:rPr>
              <a:t>https://apod.nasa.gov/apod/ap031216.html</a:t>
            </a:r>
            <a:r>
              <a:rPr lang="tr-TR" altLang="tr-TR" sz="1200" smtClean="0"/>
              <a:t/>
            </a:r>
            <a:br>
              <a:rPr lang="tr-TR" altLang="tr-TR" sz="1200" smtClean="0"/>
            </a:br>
            <a:endParaRPr lang="tr-TR" altLang="tr-TR" sz="1200" smtClean="0"/>
          </a:p>
        </p:txBody>
      </p:sp>
      <p:pic>
        <p:nvPicPr>
          <p:cNvPr id="116740" name="4 İçerik Yer Tutucusu" descr="retrogrademars03_tezel.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52588" y="1412875"/>
            <a:ext cx="5943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99566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TotalTime>
  <Words>328</Words>
  <Application>Microsoft Office PowerPoint</Application>
  <PresentationFormat>On-screen Show (4:3)</PresentationFormat>
  <Paragraphs>61</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Symbol</vt:lpstr>
      <vt:lpstr>Wingdings</vt:lpstr>
      <vt:lpstr>Wingdings 2</vt:lpstr>
      <vt:lpstr>Office Teması</vt:lpstr>
      <vt:lpstr>Görünürdeki Harekeler</vt:lpstr>
      <vt:lpstr>Güneş’in Görünürdeki Hareketi</vt:lpstr>
      <vt:lpstr>PowerPoint Presentation</vt:lpstr>
      <vt:lpstr>PowerPoint Presentation</vt:lpstr>
      <vt:lpstr>PowerPoint Presentation</vt:lpstr>
      <vt:lpstr>Ay’ın Görünen Hareketi</vt:lpstr>
      <vt:lpstr>PowerPoint Presentation</vt:lpstr>
      <vt:lpstr>Gezegenlerin Görünen Hareketi</vt:lpstr>
      <vt:lpstr>http://www.brighthub.com/science/space/articles/53958.aspx  https://apod.nasa.gov/apod/ap031216.html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user2</dc:creator>
  <cp:lastModifiedBy>HVS</cp:lastModifiedBy>
  <cp:revision>41</cp:revision>
  <dcterms:created xsi:type="dcterms:W3CDTF">2018-01-23T13:28:06Z</dcterms:created>
  <dcterms:modified xsi:type="dcterms:W3CDTF">2019-07-09T11:55:31Z</dcterms:modified>
</cp:coreProperties>
</file>