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78" r:id="rId1"/>
  </p:sldMasterIdLst>
  <p:notesMasterIdLst>
    <p:notesMasterId r:id="rId51"/>
  </p:notesMasterIdLst>
  <p:sldIdLst>
    <p:sldId id="295" r:id="rId2"/>
    <p:sldId id="343" r:id="rId3"/>
    <p:sldId id="344" r:id="rId4"/>
    <p:sldId id="345" r:id="rId5"/>
    <p:sldId id="346" r:id="rId6"/>
    <p:sldId id="347" r:id="rId7"/>
    <p:sldId id="348" r:id="rId8"/>
    <p:sldId id="349" r:id="rId9"/>
    <p:sldId id="350" r:id="rId10"/>
    <p:sldId id="351" r:id="rId11"/>
    <p:sldId id="352" r:id="rId12"/>
    <p:sldId id="353" r:id="rId13"/>
    <p:sldId id="354" r:id="rId14"/>
    <p:sldId id="355" r:id="rId15"/>
    <p:sldId id="356" r:id="rId16"/>
    <p:sldId id="357" r:id="rId17"/>
    <p:sldId id="358" r:id="rId18"/>
    <p:sldId id="359" r:id="rId19"/>
    <p:sldId id="360" r:id="rId20"/>
    <p:sldId id="361" r:id="rId21"/>
    <p:sldId id="362" r:id="rId22"/>
    <p:sldId id="363" r:id="rId23"/>
    <p:sldId id="364" r:id="rId24"/>
    <p:sldId id="365" r:id="rId25"/>
    <p:sldId id="366" r:id="rId26"/>
    <p:sldId id="367" r:id="rId27"/>
    <p:sldId id="368" r:id="rId28"/>
    <p:sldId id="369" r:id="rId29"/>
    <p:sldId id="370" r:id="rId30"/>
    <p:sldId id="371" r:id="rId31"/>
    <p:sldId id="372" r:id="rId32"/>
    <p:sldId id="373" r:id="rId33"/>
    <p:sldId id="374" r:id="rId34"/>
    <p:sldId id="375" r:id="rId35"/>
    <p:sldId id="376" r:id="rId36"/>
    <p:sldId id="377" r:id="rId37"/>
    <p:sldId id="378" r:id="rId38"/>
    <p:sldId id="379" r:id="rId39"/>
    <p:sldId id="380" r:id="rId40"/>
    <p:sldId id="381" r:id="rId41"/>
    <p:sldId id="382" r:id="rId42"/>
    <p:sldId id="388" r:id="rId43"/>
    <p:sldId id="383" r:id="rId44"/>
    <p:sldId id="384" r:id="rId45"/>
    <p:sldId id="385" r:id="rId46"/>
    <p:sldId id="299" r:id="rId47"/>
    <p:sldId id="300" r:id="rId48"/>
    <p:sldId id="301" r:id="rId49"/>
    <p:sldId id="389" r:id="rId50"/>
  </p:sldIdLst>
  <p:sldSz cx="12192000" cy="6858000"/>
  <p:notesSz cx="6858000" cy="9144000"/>
  <p:defaultTextStyle>
    <a:defPPr>
      <a:defRPr lang="en-US"/>
    </a:defPPr>
    <a:lvl1pPr algn="l" rtl="0" eaLnBrk="0" fontAlgn="base" hangingPunct="0">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sz="1400"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sz="1400"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sz="1400"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sz="1400" kern="1200">
        <a:solidFill>
          <a:schemeClr val="tx1"/>
        </a:solidFill>
        <a:latin typeface="Tahoma" panose="020B0604030504040204" pitchFamily="34" charset="0"/>
        <a:ea typeface="+mn-ea"/>
        <a:cs typeface="+mn-cs"/>
      </a:defRPr>
    </a:lvl5pPr>
    <a:lvl6pPr marL="2286000" algn="l" defTabSz="914400" rtl="0" eaLnBrk="1" latinLnBrk="0" hangingPunct="1">
      <a:defRPr sz="1400" kern="1200">
        <a:solidFill>
          <a:schemeClr val="tx1"/>
        </a:solidFill>
        <a:latin typeface="Tahoma" panose="020B0604030504040204" pitchFamily="34" charset="0"/>
        <a:ea typeface="+mn-ea"/>
        <a:cs typeface="+mn-cs"/>
      </a:defRPr>
    </a:lvl6pPr>
    <a:lvl7pPr marL="2743200" algn="l" defTabSz="914400" rtl="0" eaLnBrk="1" latinLnBrk="0" hangingPunct="1">
      <a:defRPr sz="1400" kern="1200">
        <a:solidFill>
          <a:schemeClr val="tx1"/>
        </a:solidFill>
        <a:latin typeface="Tahoma" panose="020B0604030504040204" pitchFamily="34" charset="0"/>
        <a:ea typeface="+mn-ea"/>
        <a:cs typeface="+mn-cs"/>
      </a:defRPr>
    </a:lvl7pPr>
    <a:lvl8pPr marL="3200400" algn="l" defTabSz="914400" rtl="0" eaLnBrk="1" latinLnBrk="0" hangingPunct="1">
      <a:defRPr sz="1400" kern="1200">
        <a:solidFill>
          <a:schemeClr val="tx1"/>
        </a:solidFill>
        <a:latin typeface="Tahoma" panose="020B0604030504040204" pitchFamily="34" charset="0"/>
        <a:ea typeface="+mn-ea"/>
        <a:cs typeface="+mn-cs"/>
      </a:defRPr>
    </a:lvl8pPr>
    <a:lvl9pPr marL="3657600" algn="l" defTabSz="914400" rtl="0" eaLnBrk="1" latinLnBrk="0" hangingPunct="1">
      <a:defRPr sz="1400"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CC0000"/>
    <a:srgbClr val="990033"/>
    <a:srgbClr val="990000"/>
    <a:srgbClr val="993300"/>
    <a:srgbClr val="336600"/>
    <a:srgbClr val="CCCCFF"/>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100" autoAdjust="0"/>
    <p:restoredTop sz="94700" autoAdjust="0"/>
  </p:normalViewPr>
  <p:slideViewPr>
    <p:cSldViewPr>
      <p:cViewPr varScale="1">
        <p:scale>
          <a:sx n="101" d="100"/>
          <a:sy n="101" d="100"/>
        </p:scale>
        <p:origin x="138" y="21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7" d="100"/>
          <a:sy n="67" d="100"/>
        </p:scale>
        <p:origin x="-3154" y="-8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eaLnBrk="1" hangingPunct="1">
              <a:defRPr sz="1200">
                <a:solidFill>
                  <a:srgbClr val="000066"/>
                </a:solidFill>
              </a:defRPr>
            </a:lvl1pPr>
          </a:lstStyle>
          <a:p>
            <a:pPr>
              <a:defRPr/>
            </a:pPr>
            <a:endParaRPr lang="en-US"/>
          </a:p>
        </p:txBody>
      </p:sp>
      <p:sp>
        <p:nvSpPr>
          <p:cNvPr id="23555" name="Rectangle 3"/>
          <p:cNvSpPr>
            <a:spLocks noGrp="1" noChangeArrowheads="1"/>
          </p:cNvSpPr>
          <p:nvPr>
            <p:ph type="dt" idx="1"/>
          </p:nvPr>
        </p:nvSpPr>
        <p:spPr bwMode="auto">
          <a:xfrm>
            <a:off x="388620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200">
                <a:solidFill>
                  <a:srgbClr val="000066"/>
                </a:solidFill>
              </a:defRPr>
            </a:lvl1pPr>
          </a:lstStyle>
          <a:p>
            <a:pPr>
              <a:defRPr/>
            </a:pPr>
            <a:endParaRPr lang="en-US"/>
          </a:p>
        </p:txBody>
      </p:sp>
      <p:sp>
        <p:nvSpPr>
          <p:cNvPr id="5124" name="Rectangle 4"/>
          <p:cNvSpPr>
            <a:spLocks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7" name="Rectangle 5"/>
          <p:cNvSpPr>
            <a:spLocks noGrp="1" noChangeArrowheads="1"/>
          </p:cNvSpPr>
          <p:nvPr>
            <p:ph type="body" sz="quarter" idx="3"/>
          </p:nvPr>
        </p:nvSpPr>
        <p:spPr bwMode="auto">
          <a:xfrm>
            <a:off x="914400" y="4343400"/>
            <a:ext cx="50292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3558" name="Rectangle 6"/>
          <p:cNvSpPr>
            <a:spLocks noGrp="1" noChangeArrowheads="1"/>
          </p:cNvSpPr>
          <p:nvPr>
            <p:ph type="ftr" sz="quarter" idx="4"/>
          </p:nvPr>
        </p:nvSpPr>
        <p:spPr bwMode="auto">
          <a:xfrm>
            <a:off x="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l" eaLnBrk="1" hangingPunct="1">
              <a:defRPr sz="1200">
                <a:solidFill>
                  <a:srgbClr val="000066"/>
                </a:solidFill>
              </a:defRPr>
            </a:lvl1pPr>
          </a:lstStyle>
          <a:p>
            <a:pPr>
              <a:defRPr/>
            </a:pPr>
            <a:endParaRPr lang="en-US"/>
          </a:p>
        </p:txBody>
      </p:sp>
      <p:sp>
        <p:nvSpPr>
          <p:cNvPr id="23559" name="Rectangle 7"/>
          <p:cNvSpPr>
            <a:spLocks noGrp="1" noChangeArrowheads="1"/>
          </p:cNvSpPr>
          <p:nvPr>
            <p:ph type="sldNum" sz="quarter" idx="5"/>
          </p:nvPr>
        </p:nvSpPr>
        <p:spPr bwMode="auto">
          <a:xfrm>
            <a:off x="388620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smtClean="0">
                <a:solidFill>
                  <a:srgbClr val="000066"/>
                </a:solidFill>
              </a:defRPr>
            </a:lvl1pPr>
          </a:lstStyle>
          <a:p>
            <a:pPr>
              <a:defRPr/>
            </a:pPr>
            <a:fld id="{2F1EB160-CBDF-4043-9A70-4572F5BCD2E0}" type="slidenum">
              <a:rPr lang="en-US" altLang="tr-TR"/>
              <a:pPr>
                <a:defRPr/>
              </a:pPr>
              <a:t>‹#›</a:t>
            </a:fld>
            <a:endParaRPr lang="en-US" alt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3B69C3DF-F7FC-41DE-8183-42AB809A10D7}" type="slidenum">
              <a:rPr lang="en-US" altLang="tr-TR" sz="1200">
                <a:solidFill>
                  <a:srgbClr val="000066"/>
                </a:solidFill>
              </a:rPr>
              <a:pPr/>
              <a:t>1</a:t>
            </a:fld>
            <a:endParaRPr lang="en-US" altLang="tr-TR" sz="1200">
              <a:solidFill>
                <a:srgbClr val="000066"/>
              </a:solidFill>
            </a:endParaRPr>
          </a:p>
        </p:txBody>
      </p:sp>
      <p:sp>
        <p:nvSpPr>
          <p:cNvPr id="7171" name="Rectangle 2"/>
          <p:cNvSpPr>
            <a:spLocks noChangeArrowheads="1" noTextEdit="1"/>
          </p:cNvSpPr>
          <p:nvPr>
            <p:ph type="sldImg"/>
          </p:nvPr>
        </p:nvSpPr>
        <p:spPr>
          <a:xfrm>
            <a:off x="381000" y="685800"/>
            <a:ext cx="6096000" cy="3429000"/>
          </a:xfrm>
          <a:ln/>
        </p:spPr>
      </p:sp>
      <p:sp>
        <p:nvSpPr>
          <p:cNvPr id="717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97280" y="3810000"/>
            <a:ext cx="10058400" cy="515112"/>
          </a:xfrm>
        </p:spPr>
        <p:txBody>
          <a:bodyPr anchor="b">
            <a:noAutofit/>
          </a:bodyPr>
          <a:lstStyle>
            <a:lvl1pPr algn="ctr">
              <a:lnSpc>
                <a:spcPct val="85000"/>
              </a:lnSpc>
              <a:defRPr sz="3600" b="0" spc="-28"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hasCustomPrompt="1"/>
          </p:nvPr>
        </p:nvSpPr>
        <p:spPr>
          <a:xfrm>
            <a:off x="1100051" y="4455621"/>
            <a:ext cx="10058400" cy="1143000"/>
          </a:xfrm>
        </p:spPr>
        <p:txBody>
          <a:bodyPr lIns="91440" rIns="91440">
            <a:normAutofit/>
          </a:bodyPr>
          <a:lstStyle>
            <a:lvl1pPr marL="0" indent="0" algn="ctr">
              <a:buNone/>
              <a:defRPr sz="1013" cap="all" spc="113" baseline="0">
                <a:solidFill>
                  <a:schemeClr val="tx2"/>
                </a:solidFill>
                <a:latin typeface="Times New Roman" panose="02020603050405020304" pitchFamily="18" charset="0"/>
                <a:cs typeface="Times New Roman" panose="02020603050405020304" pitchFamily="18" charset="0"/>
              </a:defRPr>
            </a:lvl1pPr>
            <a:lvl2pPr marL="257175" indent="0" algn="ctr">
              <a:buNone/>
              <a:defRPr sz="1350"/>
            </a:lvl2pPr>
            <a:lvl3pPr marL="514350" indent="0" algn="ctr">
              <a:buNone/>
              <a:defRPr sz="1350"/>
            </a:lvl3pPr>
            <a:lvl4pPr marL="771525" indent="0" algn="ctr">
              <a:buNone/>
              <a:defRPr sz="1125"/>
            </a:lvl4pPr>
            <a:lvl5pPr marL="1028700" indent="0" algn="ctr">
              <a:buNone/>
              <a:defRPr sz="1125"/>
            </a:lvl5pPr>
            <a:lvl6pPr marL="1285875" indent="0" algn="ctr">
              <a:buNone/>
              <a:defRPr sz="1125"/>
            </a:lvl6pPr>
            <a:lvl7pPr marL="1543050" indent="0" algn="ctr">
              <a:buNone/>
              <a:defRPr sz="1125"/>
            </a:lvl7pPr>
            <a:lvl8pPr marL="1800225" indent="0" algn="ctr">
              <a:buNone/>
              <a:defRPr sz="1125"/>
            </a:lvl8pPr>
            <a:lvl9pPr marL="2057400" indent="0" algn="ctr">
              <a:buNone/>
              <a:defRPr sz="1125"/>
            </a:lvl9pPr>
          </a:lstStyle>
          <a:p>
            <a:r>
              <a:rPr lang="tr-TR" dirty="0" smtClean="0"/>
              <a:t>DERS ADI</a:t>
            </a:r>
            <a:endParaRPr lang="en-US" dirty="0"/>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644526B4-A026-43C4-999D-7DC976FE730F}" type="datetime1">
              <a:rPr lang="en-US" smtClean="0"/>
              <a:t>1/31/2020</a:t>
            </a:fld>
            <a:endParaRPr lang="en-US"/>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endParaRPr lang="en-US" altLang="tr-TR"/>
          </a:p>
        </p:txBody>
      </p:sp>
      <p:sp>
        <p:nvSpPr>
          <p:cNvPr id="6" name="Slide Number Placeholder 5"/>
          <p:cNvSpPr>
            <a:spLocks noGrp="1"/>
          </p:cNvSpPr>
          <p:nvPr>
            <p:ph type="sldNum" sz="quarter" idx="12"/>
          </p:nvPr>
        </p:nvSpPr>
        <p:spPr/>
        <p:txBody>
          <a:bodyPr/>
          <a:lstStyle>
            <a:lvl1pPr algn="r">
              <a:defRPr>
                <a:solidFill>
                  <a:schemeClr val="bg1"/>
                </a:solidFill>
                <a:latin typeface="Times New Roman" panose="02020603050405020304" pitchFamily="18" charset="0"/>
                <a:cs typeface="Times New Roman" panose="02020603050405020304" pitchFamily="18" charset="0"/>
              </a:defRPr>
            </a:lvl1pPr>
          </a:lstStyle>
          <a:p>
            <a:pPr>
              <a:defRPr/>
            </a:pPr>
            <a:fld id="{A1BBDE14-9CB4-4843-935C-9F89333C27F0}" type="slidenum">
              <a:rPr lang="en-US" altLang="tr-TR" smtClean="0"/>
              <a:pPr>
                <a:defRPr/>
              </a:pPr>
              <a:t>‹#›</a:t>
            </a:fld>
            <a:endParaRPr lang="en-US" altLang="tr-TR"/>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3" y="826688"/>
            <a:ext cx="1527835" cy="1450184"/>
          </a:xfrm>
          <a:prstGeom prst="rect">
            <a:avLst/>
          </a:prstGeom>
        </p:spPr>
      </p:pic>
      <p:sp>
        <p:nvSpPr>
          <p:cNvPr id="12" name="Metin kutusu 11"/>
          <p:cNvSpPr txBox="1"/>
          <p:nvPr/>
        </p:nvSpPr>
        <p:spPr>
          <a:xfrm>
            <a:off x="3902279" y="1051999"/>
            <a:ext cx="5444921" cy="954107"/>
          </a:xfrm>
          <a:prstGeom prst="rect">
            <a:avLst/>
          </a:prstGeom>
          <a:noFill/>
        </p:spPr>
        <p:txBody>
          <a:bodyPr wrap="square" rtlCol="0">
            <a:spAutoFit/>
          </a:bodyPr>
          <a:lstStyle/>
          <a:p>
            <a:pPr algn="ctr"/>
            <a:r>
              <a:rPr lang="tr-TR" sz="28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2800" b="0" dirty="0" smtClean="0">
                <a:solidFill>
                  <a:srgbClr val="204788"/>
                </a:solidFill>
                <a:latin typeface="Times New Roman" panose="02020603050405020304" pitchFamily="18" charset="0"/>
                <a:cs typeface="Times New Roman" panose="02020603050405020304" pitchFamily="18" charset="0"/>
              </a:rPr>
              <a:t>Nallıhan</a:t>
            </a:r>
            <a:r>
              <a:rPr lang="tr-TR" sz="28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28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07600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1"/>
                </a:solidFill>
              </a:defRPr>
            </a:lvl1pPr>
          </a:lstStyle>
          <a:p>
            <a:fld id="{26F90643-125A-461A-9753-D66CC8B42B70}" type="datetime1">
              <a:rPr lang="en-US" smtClean="0"/>
              <a:t>1/31/2020</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pPr>
              <a:defRPr/>
            </a:pPr>
            <a:endParaRPr lang="en-US" altLang="tr-TR"/>
          </a:p>
        </p:txBody>
      </p:sp>
      <p:sp>
        <p:nvSpPr>
          <p:cNvPr id="6" name="Slide Number Placeholder 5"/>
          <p:cNvSpPr>
            <a:spLocks noGrp="1"/>
          </p:cNvSpPr>
          <p:nvPr>
            <p:ph type="sldNum" sz="quarter" idx="12"/>
          </p:nvPr>
        </p:nvSpPr>
        <p:spPr/>
        <p:txBody>
          <a:bodyPr/>
          <a:lstStyle>
            <a:lvl1pPr>
              <a:defRPr>
                <a:solidFill>
                  <a:schemeClr val="bg1"/>
                </a:solidFill>
              </a:defRPr>
            </a:lvl1pPr>
          </a:lstStyle>
          <a:p>
            <a:pPr>
              <a:defRPr/>
            </a:pPr>
            <a:fld id="{A1BBDE14-9CB4-4843-935C-9F89333C27F0}" type="slidenum">
              <a:rPr lang="en-US" altLang="tr-TR" smtClean="0"/>
              <a:pPr>
                <a:defRPr/>
              </a:pPr>
              <a:t>‹#›</a:t>
            </a:fld>
            <a:endParaRPr lang="en-US" altLang="tr-TR"/>
          </a:p>
        </p:txBody>
      </p:sp>
    </p:spTree>
    <p:extLst>
      <p:ext uri="{BB962C8B-B14F-4D97-AF65-F5344CB8AC3E}">
        <p14:creationId xmlns:p14="http://schemas.microsoft.com/office/powerpoint/2010/main" val="1048729235"/>
      </p:ext>
    </p:extLst>
  </p:cSld>
  <p:clrMapOvr>
    <a:masterClrMapping/>
  </p:clrMapOvr>
  <p:timing>
    <p:tnLst>
      <p:par>
        <p:cT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8"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8"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2"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2"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1"/>
                </a:solidFill>
              </a:defRPr>
            </a:lvl1pPr>
          </a:lstStyle>
          <a:p>
            <a:fld id="{98AC2D4D-788C-4808-A521-F418FAE6E6B9}" type="datetime1">
              <a:rPr lang="en-US" smtClean="0"/>
              <a:t>1/31/2020</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pPr>
              <a:defRPr/>
            </a:pPr>
            <a:endParaRPr lang="en-US" altLang="tr-TR"/>
          </a:p>
        </p:txBody>
      </p:sp>
      <p:sp>
        <p:nvSpPr>
          <p:cNvPr id="6" name="Slide Number Placeholder 5"/>
          <p:cNvSpPr>
            <a:spLocks noGrp="1"/>
          </p:cNvSpPr>
          <p:nvPr>
            <p:ph type="sldNum" sz="quarter" idx="12"/>
          </p:nvPr>
        </p:nvSpPr>
        <p:spPr/>
        <p:txBody>
          <a:bodyPr/>
          <a:lstStyle>
            <a:lvl1pPr>
              <a:defRPr>
                <a:solidFill>
                  <a:schemeClr val="bg1"/>
                </a:solidFill>
              </a:defRPr>
            </a:lvl1pPr>
          </a:lstStyle>
          <a:p>
            <a:pPr>
              <a:defRPr/>
            </a:pPr>
            <a:fld id="{A1BBDE14-9CB4-4843-935C-9F89333C27F0}" type="slidenum">
              <a:rPr lang="en-US" altLang="tr-TR" smtClean="0"/>
              <a:pPr>
                <a:defRPr/>
              </a:pPr>
              <a:t>‹#›</a:t>
            </a:fld>
            <a:endParaRPr lang="en-US" altLang="tr-TR"/>
          </a:p>
        </p:txBody>
      </p:sp>
    </p:spTree>
    <p:extLst>
      <p:ext uri="{BB962C8B-B14F-4D97-AF65-F5344CB8AC3E}">
        <p14:creationId xmlns:p14="http://schemas.microsoft.com/office/powerpoint/2010/main" val="26202472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
  <p:cSld name="1_Boş">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900" b="0" i="0">
                <a:solidFill>
                  <a:srgbClr val="1A1A6F"/>
                </a:solidFill>
                <a:latin typeface="Arial"/>
                <a:cs typeface="Arial"/>
              </a:defRPr>
            </a:lvl1pPr>
          </a:lstStyle>
          <a:p>
            <a:pPr>
              <a:defRPr/>
            </a:pPr>
            <a:endParaRPr lang="en-US" altLang="tr-TR"/>
          </a:p>
        </p:txBody>
      </p:sp>
      <p:sp>
        <p:nvSpPr>
          <p:cNvPr id="3" name="Holder 3"/>
          <p:cNvSpPr>
            <a:spLocks noGrp="1"/>
          </p:cNvSpPr>
          <p:nvPr>
            <p:ph type="dt" sz="half" idx="6"/>
          </p:nvPr>
        </p:nvSpPr>
        <p:spPr/>
        <p:txBody>
          <a:bodyPr lIns="0" tIns="0" rIns="0" bIns="0"/>
          <a:lstStyle>
            <a:lvl1pPr algn="l">
              <a:defRPr>
                <a:solidFill>
                  <a:srgbClr val="002060"/>
                </a:solidFill>
              </a:defRPr>
            </a:lvl1pPr>
          </a:lstStyle>
          <a:p>
            <a:fld id="{54FDB918-001A-4045-9FE8-E10871DC8BCE}" type="datetime1">
              <a:rPr lang="en-US" smtClean="0"/>
              <a:t>1/31/2020</a:t>
            </a:fld>
            <a:endParaRPr lang="en-US"/>
          </a:p>
        </p:txBody>
      </p:sp>
      <p:sp>
        <p:nvSpPr>
          <p:cNvPr id="4" name="Holder 4"/>
          <p:cNvSpPr>
            <a:spLocks noGrp="1"/>
          </p:cNvSpPr>
          <p:nvPr>
            <p:ph type="sldNum" sz="quarter" idx="7"/>
          </p:nvPr>
        </p:nvSpPr>
        <p:spPr/>
        <p:txBody>
          <a:bodyPr lIns="0" tIns="0" rIns="0" bIns="0"/>
          <a:lstStyle>
            <a:lvl1pPr algn="r">
              <a:defRPr>
                <a:solidFill>
                  <a:srgbClr val="002060"/>
                </a:solidFill>
              </a:defRPr>
            </a:lvl1pPr>
          </a:lstStyle>
          <a:p>
            <a:pPr>
              <a:defRPr/>
            </a:pPr>
            <a:fld id="{A1BBDE14-9CB4-4843-935C-9F89333C27F0}" type="slidenum">
              <a:rPr lang="en-US" altLang="tr-TR" smtClean="0"/>
              <a:pPr>
                <a:defRPr/>
              </a:pPr>
              <a:t>‹#›</a:t>
            </a:fld>
            <a:endParaRPr lang="en-US" altLang="tr-TR"/>
          </a:p>
        </p:txBody>
      </p:sp>
    </p:spTree>
    <p:extLst>
      <p:ext uri="{BB962C8B-B14F-4D97-AF65-F5344CB8AC3E}">
        <p14:creationId xmlns:p14="http://schemas.microsoft.com/office/powerpoint/2010/main" val="4030348737"/>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cSld name="1_Yalnızca Başlı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700" b="1" i="0">
                <a:solidFill>
                  <a:schemeClr val="bg1"/>
                </a:solidFill>
                <a:latin typeface="Arial"/>
                <a:cs typeface="Arial"/>
              </a:defRPr>
            </a:lvl1pPr>
          </a:lstStyle>
          <a:p>
            <a:r>
              <a:rPr lang="tr-TR" smtClean="0"/>
              <a:t>Asıl başlık stili için tıklatın</a:t>
            </a:r>
            <a:endParaRPr/>
          </a:p>
        </p:txBody>
      </p:sp>
      <p:sp>
        <p:nvSpPr>
          <p:cNvPr id="3" name="Holder 3"/>
          <p:cNvSpPr>
            <a:spLocks noGrp="1"/>
          </p:cNvSpPr>
          <p:nvPr>
            <p:ph type="ftr" sz="quarter" idx="5"/>
          </p:nvPr>
        </p:nvSpPr>
        <p:spPr/>
        <p:txBody>
          <a:bodyPr lIns="0" tIns="0" rIns="0" bIns="0"/>
          <a:lstStyle>
            <a:lvl1pPr>
              <a:defRPr sz="900" b="0" i="0">
                <a:solidFill>
                  <a:srgbClr val="1A1A6F"/>
                </a:solidFill>
                <a:latin typeface="Arial"/>
                <a:cs typeface="Arial"/>
              </a:defRPr>
            </a:lvl1pPr>
          </a:lstStyle>
          <a:p>
            <a:pPr>
              <a:defRPr/>
            </a:pPr>
            <a:endParaRPr lang="en-US" altLang="tr-T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2AAEA6F7-585C-405E-873A-D6FE92EE9029}" type="datetime1">
              <a:rPr lang="en-US" smtClean="0"/>
              <a:t>1/31/2020</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pPr>
              <a:defRPr/>
            </a:pPr>
            <a:fld id="{A1BBDE14-9CB4-4843-935C-9F89333C27F0}" type="slidenum">
              <a:rPr lang="en-US" altLang="tr-TR" smtClean="0"/>
              <a:pPr>
                <a:defRPr/>
              </a:pPr>
              <a:t>‹#›</a:t>
            </a:fld>
            <a:endParaRPr lang="en-US" altLang="tr-TR"/>
          </a:p>
        </p:txBody>
      </p:sp>
    </p:spTree>
    <p:extLst>
      <p:ext uri="{BB962C8B-B14F-4D97-AF65-F5344CB8AC3E}">
        <p14:creationId xmlns:p14="http://schemas.microsoft.com/office/powerpoint/2010/main" val="3120603393"/>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08000" y="286605"/>
            <a:ext cx="10647680" cy="627796"/>
          </a:xfrm>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25BA743C-A8C8-4FD9-83C6-F9AFB31FC065}" type="datetime1">
              <a:rPr lang="en-US" smtClean="0"/>
              <a:t>1/31/2020</a:t>
            </a:fld>
            <a:endParaRPr lang="en-US"/>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endParaRPr lang="en-US" altLang="tr-TR"/>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fld id="{A1BBDE14-9CB4-4843-935C-9F89333C27F0}" type="slidenum">
              <a:rPr lang="en-US" altLang="tr-TR" smtClean="0"/>
              <a:pPr>
                <a:defRPr/>
              </a:pPr>
              <a:t>‹#›</a:t>
            </a:fld>
            <a:endParaRPr lang="en-US" altLang="tr-TR"/>
          </a:p>
        </p:txBody>
      </p:sp>
      <p:cxnSp>
        <p:nvCxnSpPr>
          <p:cNvPr id="7" name="Düz Bağlayıcı 6"/>
          <p:cNvCxnSpPr/>
          <p:nvPr/>
        </p:nvCxnSpPr>
        <p:spPr>
          <a:xfrm>
            <a:off x="508000" y="908720"/>
            <a:ext cx="10704485" cy="0"/>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60196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8"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8"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2025"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013" cap="all" spc="113" baseline="0">
                <a:solidFill>
                  <a:srgbClr val="204788"/>
                </a:solidFill>
                <a:latin typeface="Times New Roman" panose="02020603050405020304" pitchFamily="18" charset="0"/>
                <a:cs typeface="Times New Roman" panose="02020603050405020304" pitchFamily="18" charset="0"/>
              </a:defRPr>
            </a:lvl1pPr>
            <a:lvl2pPr marL="257175" indent="0">
              <a:buNone/>
              <a:defRPr sz="1013">
                <a:solidFill>
                  <a:schemeClr val="tx1">
                    <a:tint val="75000"/>
                  </a:schemeClr>
                </a:solidFill>
              </a:defRPr>
            </a:lvl2pPr>
            <a:lvl3pPr marL="514350" indent="0">
              <a:buNone/>
              <a:defRPr sz="900">
                <a:solidFill>
                  <a:schemeClr val="tx1">
                    <a:tint val="75000"/>
                  </a:schemeClr>
                </a:solidFill>
              </a:defRPr>
            </a:lvl3pPr>
            <a:lvl4pPr marL="771525" indent="0">
              <a:buNone/>
              <a:defRPr sz="788">
                <a:solidFill>
                  <a:schemeClr val="tx1">
                    <a:tint val="75000"/>
                  </a:schemeClr>
                </a:solidFill>
              </a:defRPr>
            </a:lvl4pPr>
            <a:lvl5pPr marL="1028700" indent="0">
              <a:buNone/>
              <a:defRPr sz="788">
                <a:solidFill>
                  <a:schemeClr val="tx1">
                    <a:tint val="75000"/>
                  </a:schemeClr>
                </a:solidFill>
              </a:defRPr>
            </a:lvl5pPr>
            <a:lvl6pPr marL="1285875" indent="0">
              <a:buNone/>
              <a:defRPr sz="788">
                <a:solidFill>
                  <a:schemeClr val="tx1">
                    <a:tint val="75000"/>
                  </a:schemeClr>
                </a:solidFill>
              </a:defRPr>
            </a:lvl6pPr>
            <a:lvl7pPr marL="1543050" indent="0">
              <a:buNone/>
              <a:defRPr sz="788">
                <a:solidFill>
                  <a:schemeClr val="tx1">
                    <a:tint val="75000"/>
                  </a:schemeClr>
                </a:solidFill>
              </a:defRPr>
            </a:lvl7pPr>
            <a:lvl8pPr marL="1800225" indent="0">
              <a:buNone/>
              <a:defRPr sz="788">
                <a:solidFill>
                  <a:schemeClr val="tx1">
                    <a:tint val="75000"/>
                  </a:schemeClr>
                </a:solidFill>
              </a:defRPr>
            </a:lvl8pPr>
            <a:lvl9pPr marL="2057400" indent="0">
              <a:buNone/>
              <a:defRPr sz="788">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89B6BF92-39DA-42F5-BC09-2C4B3DA5EC42}" type="datetime1">
              <a:rPr lang="en-US" smtClean="0"/>
              <a:t>1/31/2020</a:t>
            </a:fld>
            <a:endParaRPr lang="en-US"/>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endParaRPr lang="en-US" altLang="tr-TR"/>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fld id="{A1BBDE14-9CB4-4843-935C-9F89333C27F0}" type="slidenum">
              <a:rPr lang="en-US" altLang="tr-TR" smtClean="0"/>
              <a:pPr>
                <a:defRPr/>
              </a:pPr>
              <a:t>‹#›</a:t>
            </a:fld>
            <a:endParaRPr lang="en-US" altLang="tr-TR"/>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7456256"/>
      </p:ext>
    </p:extLst>
  </p:cSld>
  <p:clrMapOvr>
    <a:masterClrMapping/>
  </p:clrMapOvr>
  <p:timing>
    <p:tnLst>
      <p:par>
        <p:cTn id="1" dur="indefinite" restart="never" nodeType="tmRoot"/>
      </p:par>
    </p:tnLst>
  </p:timing>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7"/>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8"/>
            <a:ext cx="493776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lvl1pPr>
              <a:defRPr>
                <a:solidFill>
                  <a:schemeClr val="bg1"/>
                </a:solidFill>
              </a:defRPr>
            </a:lvl1pPr>
          </a:lstStyle>
          <a:p>
            <a:fld id="{8D73F03A-3E9F-4AD9-A2BA-53011BC1D0BA}" type="datetime1">
              <a:rPr lang="en-US" smtClean="0"/>
              <a:t>1/31/2020</a:t>
            </a:fld>
            <a:endParaRPr lang="en-US"/>
          </a:p>
        </p:txBody>
      </p:sp>
      <p:sp>
        <p:nvSpPr>
          <p:cNvPr id="6" name="Footer Placeholder 5"/>
          <p:cNvSpPr>
            <a:spLocks noGrp="1"/>
          </p:cNvSpPr>
          <p:nvPr>
            <p:ph type="ftr" sz="quarter" idx="11"/>
          </p:nvPr>
        </p:nvSpPr>
        <p:spPr/>
        <p:txBody>
          <a:bodyPr/>
          <a:lstStyle>
            <a:lvl1pPr>
              <a:defRPr>
                <a:solidFill>
                  <a:schemeClr val="bg1"/>
                </a:solidFill>
              </a:defRPr>
            </a:lvl1pPr>
          </a:lstStyle>
          <a:p>
            <a:pPr>
              <a:defRPr/>
            </a:pPr>
            <a:endParaRPr lang="en-US" altLang="tr-TR"/>
          </a:p>
        </p:txBody>
      </p:sp>
      <p:sp>
        <p:nvSpPr>
          <p:cNvPr id="7" name="Slide Number Placeholder 6"/>
          <p:cNvSpPr>
            <a:spLocks noGrp="1"/>
          </p:cNvSpPr>
          <p:nvPr>
            <p:ph type="sldNum" sz="quarter" idx="12"/>
          </p:nvPr>
        </p:nvSpPr>
        <p:spPr/>
        <p:txBody>
          <a:bodyPr/>
          <a:lstStyle>
            <a:lvl1pPr>
              <a:defRPr>
                <a:solidFill>
                  <a:schemeClr val="bg1"/>
                </a:solidFill>
              </a:defRPr>
            </a:lvl1pPr>
          </a:lstStyle>
          <a:p>
            <a:pPr>
              <a:defRPr/>
            </a:pPr>
            <a:fld id="{A1BBDE14-9CB4-4843-935C-9F89333C27F0}" type="slidenum">
              <a:rPr lang="en-US" altLang="tr-TR" smtClean="0"/>
              <a:pPr>
                <a:defRPr/>
              </a:pPr>
              <a:t>‹#›</a:t>
            </a:fld>
            <a:endParaRPr lang="en-US" altLang="tr-TR"/>
          </a:p>
        </p:txBody>
      </p:sp>
    </p:spTree>
    <p:extLst>
      <p:ext uri="{BB962C8B-B14F-4D97-AF65-F5344CB8AC3E}">
        <p14:creationId xmlns:p14="http://schemas.microsoft.com/office/powerpoint/2010/main" val="28667861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7"/>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1125" b="0" cap="all" baseline="0">
                <a:solidFill>
                  <a:schemeClr val="tx2"/>
                </a:solidFill>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1125" b="0" cap="all" baseline="0">
                <a:solidFill>
                  <a:schemeClr val="tx2"/>
                </a:solidFill>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lvl1pPr>
              <a:defRPr>
                <a:solidFill>
                  <a:schemeClr val="bg1"/>
                </a:solidFill>
              </a:defRPr>
            </a:lvl1pPr>
          </a:lstStyle>
          <a:p>
            <a:fld id="{A24F1FFC-2A2A-40DF-B243-CB8768FFA2F8}" type="datetime1">
              <a:rPr lang="en-US" smtClean="0"/>
              <a:t>1/31/2020</a:t>
            </a:fld>
            <a:endParaRPr lang="en-US"/>
          </a:p>
        </p:txBody>
      </p:sp>
      <p:sp>
        <p:nvSpPr>
          <p:cNvPr id="8" name="Footer Placeholder 7"/>
          <p:cNvSpPr>
            <a:spLocks noGrp="1"/>
          </p:cNvSpPr>
          <p:nvPr>
            <p:ph type="ftr" sz="quarter" idx="11"/>
          </p:nvPr>
        </p:nvSpPr>
        <p:spPr/>
        <p:txBody>
          <a:bodyPr/>
          <a:lstStyle>
            <a:lvl1pPr>
              <a:defRPr>
                <a:solidFill>
                  <a:schemeClr val="bg1"/>
                </a:solidFill>
              </a:defRPr>
            </a:lvl1pPr>
          </a:lstStyle>
          <a:p>
            <a:pPr>
              <a:defRPr/>
            </a:pPr>
            <a:endParaRPr lang="en-US" altLang="tr-TR"/>
          </a:p>
        </p:txBody>
      </p:sp>
      <p:sp>
        <p:nvSpPr>
          <p:cNvPr id="9" name="Slide Number Placeholder 8"/>
          <p:cNvSpPr>
            <a:spLocks noGrp="1"/>
          </p:cNvSpPr>
          <p:nvPr>
            <p:ph type="sldNum" sz="quarter" idx="12"/>
          </p:nvPr>
        </p:nvSpPr>
        <p:spPr/>
        <p:txBody>
          <a:bodyPr/>
          <a:lstStyle>
            <a:lvl1pPr>
              <a:defRPr>
                <a:solidFill>
                  <a:schemeClr val="bg1"/>
                </a:solidFill>
              </a:defRPr>
            </a:lvl1pPr>
          </a:lstStyle>
          <a:p>
            <a:pPr>
              <a:defRPr/>
            </a:pPr>
            <a:fld id="{A1BBDE14-9CB4-4843-935C-9F89333C27F0}" type="slidenum">
              <a:rPr lang="en-US" altLang="tr-TR" smtClean="0"/>
              <a:pPr>
                <a:defRPr/>
              </a:pPr>
              <a:t>‹#›</a:t>
            </a:fld>
            <a:endParaRPr lang="en-US" altLang="tr-TR"/>
          </a:p>
        </p:txBody>
      </p:sp>
    </p:spTree>
    <p:extLst>
      <p:ext uri="{BB962C8B-B14F-4D97-AF65-F5344CB8AC3E}">
        <p14:creationId xmlns:p14="http://schemas.microsoft.com/office/powerpoint/2010/main" val="3495500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881E2EAB-C4FC-4E05-BBAE-6BBBD5020097}" type="datetime1">
              <a:rPr lang="en-US" smtClean="0"/>
              <a:t>1/31/2020</a:t>
            </a:fld>
            <a:endParaRPr lang="en-US"/>
          </a:p>
        </p:txBody>
      </p:sp>
      <p:sp>
        <p:nvSpPr>
          <p:cNvPr id="4" name="Footer Placeholder 3"/>
          <p:cNvSpPr>
            <a:spLocks noGrp="1"/>
          </p:cNvSpPr>
          <p:nvPr>
            <p:ph type="ftr" sz="quarter" idx="11"/>
          </p:nvPr>
        </p:nvSpPr>
        <p:spPr/>
        <p:txBody>
          <a:bodyPr/>
          <a:lstStyle>
            <a:lvl1pPr>
              <a:defRPr>
                <a:solidFill>
                  <a:schemeClr val="bg1"/>
                </a:solidFill>
              </a:defRPr>
            </a:lvl1pPr>
          </a:lstStyle>
          <a:p>
            <a:pPr>
              <a:defRPr/>
            </a:pPr>
            <a:endParaRPr lang="en-US" altLang="tr-TR"/>
          </a:p>
        </p:txBody>
      </p:sp>
      <p:sp>
        <p:nvSpPr>
          <p:cNvPr id="5" name="Slide Number Placeholder 4"/>
          <p:cNvSpPr>
            <a:spLocks noGrp="1"/>
          </p:cNvSpPr>
          <p:nvPr>
            <p:ph type="sldNum" sz="quarter" idx="12"/>
          </p:nvPr>
        </p:nvSpPr>
        <p:spPr/>
        <p:txBody>
          <a:bodyPr/>
          <a:lstStyle>
            <a:lvl1pPr>
              <a:defRPr>
                <a:solidFill>
                  <a:schemeClr val="bg1"/>
                </a:solidFill>
              </a:defRPr>
            </a:lvl1pPr>
          </a:lstStyle>
          <a:p>
            <a:pPr>
              <a:defRPr/>
            </a:pPr>
            <a:fld id="{A1BBDE14-9CB4-4843-935C-9F89333C27F0}" type="slidenum">
              <a:rPr lang="en-US" altLang="tr-TR" smtClean="0"/>
              <a:pPr>
                <a:defRPr/>
              </a:pPr>
              <a:t>‹#›</a:t>
            </a:fld>
            <a:endParaRPr lang="en-US" altLang="tr-TR"/>
          </a:p>
        </p:txBody>
      </p:sp>
      <p:cxnSp>
        <p:nvCxnSpPr>
          <p:cNvPr id="6" name="Düz Bağlayıcı 5"/>
          <p:cNvCxnSpPr/>
          <p:nvPr/>
        </p:nvCxnSpPr>
        <p:spPr>
          <a:xfrm>
            <a:off x="508000" y="914401"/>
            <a:ext cx="11176000" cy="0"/>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64032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8"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8"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lvl1pPr>
              <a:defRPr>
                <a:solidFill>
                  <a:schemeClr val="bg1"/>
                </a:solidFill>
              </a:defRPr>
            </a:lvl1pPr>
          </a:lstStyle>
          <a:p>
            <a:fld id="{AB2B6B14-C771-4390-92A5-45CA7BF30AA9}" type="datetime1">
              <a:rPr lang="en-US" smtClean="0"/>
              <a:t>1/31/2020</a:t>
            </a:fld>
            <a:endParaRPr lang="en-US"/>
          </a:p>
        </p:txBody>
      </p:sp>
      <p:sp>
        <p:nvSpPr>
          <p:cNvPr id="8" name="Footer Placeholder 7"/>
          <p:cNvSpPr>
            <a:spLocks noGrp="1"/>
          </p:cNvSpPr>
          <p:nvPr>
            <p:ph type="ftr" sz="quarter" idx="11"/>
          </p:nvPr>
        </p:nvSpPr>
        <p:spPr/>
        <p:txBody>
          <a:bodyPr/>
          <a:lstStyle>
            <a:lvl1pPr>
              <a:defRPr>
                <a:solidFill>
                  <a:schemeClr val="bg1"/>
                </a:solidFill>
              </a:defRPr>
            </a:lvl1pPr>
          </a:lstStyle>
          <a:p>
            <a:pPr>
              <a:defRPr/>
            </a:pPr>
            <a:endParaRPr lang="en-US" altLang="tr-TR"/>
          </a:p>
        </p:txBody>
      </p:sp>
      <p:sp>
        <p:nvSpPr>
          <p:cNvPr id="9" name="Slide Number Placeholder 8"/>
          <p:cNvSpPr>
            <a:spLocks noGrp="1"/>
          </p:cNvSpPr>
          <p:nvPr>
            <p:ph type="sldNum" sz="quarter" idx="12"/>
          </p:nvPr>
        </p:nvSpPr>
        <p:spPr/>
        <p:txBody>
          <a:bodyPr/>
          <a:lstStyle>
            <a:lvl1pPr>
              <a:defRPr>
                <a:solidFill>
                  <a:schemeClr val="bg1"/>
                </a:solidFill>
              </a:defRPr>
            </a:lvl1pPr>
          </a:lstStyle>
          <a:p>
            <a:pPr>
              <a:defRPr/>
            </a:pPr>
            <a:fld id="{A1BBDE14-9CB4-4843-935C-9F89333C27F0}" type="slidenum">
              <a:rPr lang="en-US" altLang="tr-TR" smtClean="0"/>
              <a:pPr>
                <a:defRPr/>
              </a:pPr>
              <a:t>‹#›</a:t>
            </a:fld>
            <a:endParaRPr lang="en-US" altLang="tr-TR"/>
          </a:p>
        </p:txBody>
      </p:sp>
    </p:spTree>
    <p:extLst>
      <p:ext uri="{BB962C8B-B14F-4D97-AF65-F5344CB8AC3E}">
        <p14:creationId xmlns:p14="http://schemas.microsoft.com/office/powerpoint/2010/main" val="3344141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9"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2025"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844">
                <a:solidFill>
                  <a:srgbClr val="FFFFFF"/>
                </a:solidFill>
                <a:latin typeface="Times New Roman" panose="02020603050405020304" pitchFamily="18" charset="0"/>
                <a:cs typeface="Times New Roman" panose="02020603050405020304" pitchFamily="18" charset="0"/>
              </a:defRPr>
            </a:lvl1pPr>
            <a:lvl2pPr marL="257175" indent="0">
              <a:buNone/>
              <a:defRPr sz="675"/>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tr-TR" smtClean="0"/>
              <a:t>Asıl metin stillerini düzenle</a:t>
            </a:r>
          </a:p>
        </p:txBody>
      </p:sp>
      <p:sp>
        <p:nvSpPr>
          <p:cNvPr id="5" name="Date Placeholder 4"/>
          <p:cNvSpPr>
            <a:spLocks noGrp="1"/>
          </p:cNvSpPr>
          <p:nvPr>
            <p:ph type="dt" sz="half" idx="10"/>
          </p:nvPr>
        </p:nvSpPr>
        <p:spPr>
          <a:xfrm>
            <a:off x="465514" y="6459789"/>
            <a:ext cx="2618511" cy="365125"/>
          </a:xfrm>
        </p:spPr>
        <p:txBody>
          <a:bodyPr/>
          <a:lstStyle>
            <a:lvl1pPr algn="l">
              <a:defRPr>
                <a:solidFill>
                  <a:schemeClr val="bg1"/>
                </a:solidFill>
                <a:latin typeface="Times New Roman" panose="02020603050405020304" pitchFamily="18" charset="0"/>
                <a:cs typeface="Times New Roman" panose="02020603050405020304" pitchFamily="18" charset="0"/>
              </a:defRPr>
            </a:lvl1pPr>
          </a:lstStyle>
          <a:p>
            <a:fld id="{B657C8E7-814F-44D6-B4CE-2F33D2443238}" type="datetime1">
              <a:rPr lang="en-US" smtClean="0"/>
              <a:t>1/31/2020</a:t>
            </a:fld>
            <a:endParaRPr lang="en-US"/>
          </a:p>
        </p:txBody>
      </p:sp>
      <p:sp>
        <p:nvSpPr>
          <p:cNvPr id="6" name="Footer Placeholder 5"/>
          <p:cNvSpPr>
            <a:spLocks noGrp="1"/>
          </p:cNvSpPr>
          <p:nvPr>
            <p:ph type="ftr" sz="quarter" idx="11"/>
          </p:nvPr>
        </p:nvSpPr>
        <p:spPr>
          <a:xfrm>
            <a:off x="4800600" y="6459789"/>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pPr>
              <a:defRPr/>
            </a:pPr>
            <a:endParaRPr lang="en-US" alt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pPr>
              <a:defRPr/>
            </a:pPr>
            <a:fld id="{A1BBDE14-9CB4-4843-935C-9F89333C27F0}" type="slidenum">
              <a:rPr lang="en-US" altLang="tr-TR" smtClean="0"/>
              <a:pPr>
                <a:defRPr/>
              </a:pPr>
              <a:t>‹#›</a:t>
            </a:fld>
            <a:endParaRPr lang="en-US" altLang="tr-TR"/>
          </a:p>
        </p:txBody>
      </p:sp>
    </p:spTree>
    <p:extLst>
      <p:ext uri="{BB962C8B-B14F-4D97-AF65-F5344CB8AC3E}">
        <p14:creationId xmlns:p14="http://schemas.microsoft.com/office/powerpoint/2010/main" val="4229885309"/>
      </p:ext>
    </p:extLst>
  </p:cSld>
  <p:clrMapOvr>
    <a:masterClrMapping/>
  </p:clrMapOvr>
  <p:timing>
    <p:tnLst>
      <p:par>
        <p:cTn id="1" dur="indefinite" restart="never" nodeType="tmRoot"/>
      </p:par>
    </p:tnLst>
  </p:timing>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2"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8"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2025"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8" y="0"/>
            <a:ext cx="12191985" cy="4915076"/>
          </a:xfrm>
          <a:solidFill>
            <a:schemeClr val="bg2">
              <a:lumMod val="90000"/>
            </a:schemeClr>
          </a:solidFill>
        </p:spPr>
        <p:txBody>
          <a:bodyPr lIns="457200" tIns="457200"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338"/>
              </a:spcAft>
              <a:buNone/>
              <a:defRPr sz="844">
                <a:solidFill>
                  <a:srgbClr val="FFFFFF"/>
                </a:solidFill>
              </a:defRPr>
            </a:lvl1pPr>
            <a:lvl2pPr marL="257175" indent="0">
              <a:buNone/>
              <a:defRPr sz="675"/>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tr-TR" smtClean="0"/>
              <a:t>Asıl metin stillerini düzenle</a:t>
            </a:r>
          </a:p>
        </p:txBody>
      </p:sp>
      <p:sp>
        <p:nvSpPr>
          <p:cNvPr id="5" name="Date Placeholder 4"/>
          <p:cNvSpPr>
            <a:spLocks noGrp="1"/>
          </p:cNvSpPr>
          <p:nvPr>
            <p:ph type="dt" sz="half" idx="10"/>
          </p:nvPr>
        </p:nvSpPr>
        <p:spPr/>
        <p:txBody>
          <a:bodyPr/>
          <a:lstStyle>
            <a:lvl1pPr>
              <a:defRPr>
                <a:solidFill>
                  <a:schemeClr val="bg1"/>
                </a:solidFill>
              </a:defRPr>
            </a:lvl1pPr>
          </a:lstStyle>
          <a:p>
            <a:fld id="{B1F14A4D-AC5E-4A48-81CE-8A41ABDD3957}" type="datetime1">
              <a:rPr lang="en-US" smtClean="0"/>
              <a:t>1/31/2020</a:t>
            </a:fld>
            <a:endParaRPr lang="en-US"/>
          </a:p>
        </p:txBody>
      </p:sp>
      <p:sp>
        <p:nvSpPr>
          <p:cNvPr id="6" name="Footer Placeholder 5"/>
          <p:cNvSpPr>
            <a:spLocks noGrp="1"/>
          </p:cNvSpPr>
          <p:nvPr>
            <p:ph type="ftr" sz="quarter" idx="11"/>
          </p:nvPr>
        </p:nvSpPr>
        <p:spPr/>
        <p:txBody>
          <a:bodyPr/>
          <a:lstStyle>
            <a:lvl1pPr>
              <a:defRPr>
                <a:solidFill>
                  <a:schemeClr val="bg1"/>
                </a:solidFill>
              </a:defRPr>
            </a:lvl1pPr>
          </a:lstStyle>
          <a:p>
            <a:pPr>
              <a:defRPr/>
            </a:pPr>
            <a:endParaRPr lang="en-US" altLang="tr-TR"/>
          </a:p>
        </p:txBody>
      </p:sp>
      <p:sp>
        <p:nvSpPr>
          <p:cNvPr id="7" name="Slide Number Placeholder 6"/>
          <p:cNvSpPr>
            <a:spLocks noGrp="1"/>
          </p:cNvSpPr>
          <p:nvPr>
            <p:ph type="sldNum" sz="quarter" idx="12"/>
          </p:nvPr>
        </p:nvSpPr>
        <p:spPr/>
        <p:txBody>
          <a:bodyPr/>
          <a:lstStyle>
            <a:lvl1pPr>
              <a:defRPr>
                <a:solidFill>
                  <a:schemeClr val="bg1"/>
                </a:solidFill>
              </a:defRPr>
            </a:lvl1pPr>
          </a:lstStyle>
          <a:p>
            <a:pPr>
              <a:defRPr/>
            </a:pPr>
            <a:fld id="{A1BBDE14-9CB4-4843-935C-9F89333C27F0}" type="slidenum">
              <a:rPr lang="en-US" altLang="tr-TR" smtClean="0"/>
              <a:pPr>
                <a:defRPr/>
              </a:pPr>
              <a:t>‹#›</a:t>
            </a:fld>
            <a:endParaRPr lang="en-US" altLang="tr-TR"/>
          </a:p>
        </p:txBody>
      </p:sp>
    </p:spTree>
    <p:extLst>
      <p:ext uri="{BB962C8B-B14F-4D97-AF65-F5344CB8AC3E}">
        <p14:creationId xmlns:p14="http://schemas.microsoft.com/office/powerpoint/2010/main" val="426948315"/>
      </p:ext>
    </p:extLst>
  </p:cSld>
  <p:clrMapOvr>
    <a:masterClrMapping/>
  </p:clrMapOvr>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8"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8"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508000" y="286605"/>
            <a:ext cx="11176000" cy="627796"/>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530473" y="1052736"/>
            <a:ext cx="11176000" cy="4802294"/>
          </a:xfrm>
          <a:prstGeom prst="rect">
            <a:avLst/>
          </a:prstGeom>
        </p:spPr>
        <p:txBody>
          <a:bodyPr vert="horz" lIns="0" tIns="45720" rIns="0" bIns="45720" rtlCol="0">
            <a:normAutofit/>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2"/>
          </p:nvPr>
        </p:nvSpPr>
        <p:spPr>
          <a:xfrm>
            <a:off x="1097283" y="6459789"/>
            <a:ext cx="2472271" cy="365125"/>
          </a:xfrm>
          <a:prstGeom prst="rect">
            <a:avLst/>
          </a:prstGeom>
        </p:spPr>
        <p:txBody>
          <a:bodyPr vert="horz" lIns="91440" tIns="45720" rIns="91440" bIns="45720" rtlCol="0" anchor="ctr"/>
          <a:lstStyle>
            <a:lvl1pPr algn="l">
              <a:defRPr sz="506">
                <a:solidFill>
                  <a:schemeClr val="bg1"/>
                </a:solidFill>
                <a:latin typeface="Times New Roman" panose="02020603050405020304" pitchFamily="18" charset="0"/>
                <a:cs typeface="Times New Roman" panose="02020603050405020304" pitchFamily="18" charset="0"/>
              </a:defRPr>
            </a:lvl1pPr>
          </a:lstStyle>
          <a:p>
            <a:fld id="{10EFD327-C6EE-4EC2-810F-3F948B99AF3F}" type="datetime1">
              <a:rPr lang="en-US" smtClean="0"/>
              <a:t>1/31/2020</a:t>
            </a:fld>
            <a:endParaRPr lang="en-US"/>
          </a:p>
        </p:txBody>
      </p:sp>
      <p:sp>
        <p:nvSpPr>
          <p:cNvPr id="5" name="Footer Placeholder 4"/>
          <p:cNvSpPr>
            <a:spLocks noGrp="1"/>
          </p:cNvSpPr>
          <p:nvPr>
            <p:ph type="ftr" sz="quarter" idx="3"/>
          </p:nvPr>
        </p:nvSpPr>
        <p:spPr>
          <a:xfrm>
            <a:off x="3686187" y="6459789"/>
            <a:ext cx="4822804" cy="365125"/>
          </a:xfrm>
          <a:prstGeom prst="rect">
            <a:avLst/>
          </a:prstGeom>
        </p:spPr>
        <p:txBody>
          <a:bodyPr vert="horz" lIns="91440" tIns="45720" rIns="91440" bIns="45720" rtlCol="0" anchor="ctr"/>
          <a:lstStyle>
            <a:lvl1pPr algn="ctr">
              <a:defRPr sz="506" cap="all" baseline="0">
                <a:solidFill>
                  <a:schemeClr val="bg1"/>
                </a:solidFill>
                <a:latin typeface="Times New Roman" panose="02020603050405020304" pitchFamily="18" charset="0"/>
                <a:cs typeface="Times New Roman" panose="02020603050405020304" pitchFamily="18" charset="0"/>
              </a:defRPr>
            </a:lvl1pPr>
          </a:lstStyle>
          <a:p>
            <a:pPr>
              <a:defRPr/>
            </a:pPr>
            <a:endParaRPr lang="en-US" altLang="tr-TR"/>
          </a:p>
        </p:txBody>
      </p:sp>
      <p:sp>
        <p:nvSpPr>
          <p:cNvPr id="6" name="Slide Number Placeholder 5"/>
          <p:cNvSpPr>
            <a:spLocks noGrp="1"/>
          </p:cNvSpPr>
          <p:nvPr>
            <p:ph type="sldNum" sz="quarter" idx="4"/>
          </p:nvPr>
        </p:nvSpPr>
        <p:spPr>
          <a:xfrm>
            <a:off x="9900461" y="6459789"/>
            <a:ext cx="1312025" cy="365125"/>
          </a:xfrm>
          <a:prstGeom prst="rect">
            <a:avLst/>
          </a:prstGeom>
        </p:spPr>
        <p:txBody>
          <a:bodyPr vert="horz" lIns="91440" tIns="45720" rIns="91440" bIns="45720" rtlCol="0" anchor="ctr"/>
          <a:lstStyle>
            <a:lvl1pPr algn="r">
              <a:defRPr sz="825">
                <a:solidFill>
                  <a:schemeClr val="bg1"/>
                </a:solidFill>
                <a:latin typeface="Times New Roman" panose="02020603050405020304" pitchFamily="18" charset="0"/>
                <a:cs typeface="Times New Roman" panose="02020603050405020304" pitchFamily="18" charset="0"/>
              </a:defRPr>
            </a:lvl1pPr>
          </a:lstStyle>
          <a:p>
            <a:pPr>
              <a:defRPr/>
            </a:pPr>
            <a:fld id="{A1BBDE14-9CB4-4843-935C-9F89333C27F0}" type="slidenum">
              <a:rPr lang="en-US" altLang="tr-TR" smtClean="0"/>
              <a:pPr>
                <a:defRPr/>
              </a:pPr>
              <a:t>‹#›</a:t>
            </a:fld>
            <a:endParaRPr lang="en-US" altLang="tr-TR"/>
          </a:p>
        </p:txBody>
      </p:sp>
      <p:cxnSp>
        <p:nvCxnSpPr>
          <p:cNvPr id="10" name="Straight Connector 9"/>
          <p:cNvCxnSpPr/>
          <p:nvPr/>
        </p:nvCxnSpPr>
        <p:spPr>
          <a:xfrm flipV="1">
            <a:off x="508000" y="914400"/>
            <a:ext cx="10556240" cy="1"/>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3751459"/>
      </p:ext>
    </p:extLst>
  </p:cSld>
  <p:clrMap bg1="lt1" tx1="dk1" bg2="lt2" tx2="dk2" accent1="accent1" accent2="accent2" accent3="accent3" accent4="accent4" accent5="accent5" accent6="accent6" hlink="hlink" folHlink="folHlink"/>
  <p:sldLayoutIdLst>
    <p:sldLayoutId id="2147484079" r:id="rId1"/>
    <p:sldLayoutId id="2147484080" r:id="rId2"/>
    <p:sldLayoutId id="2147484081" r:id="rId3"/>
    <p:sldLayoutId id="2147484082" r:id="rId4"/>
    <p:sldLayoutId id="2147484083" r:id="rId5"/>
    <p:sldLayoutId id="2147484084" r:id="rId6"/>
    <p:sldLayoutId id="2147484085" r:id="rId7"/>
    <p:sldLayoutId id="2147484086" r:id="rId8"/>
    <p:sldLayoutId id="2147484087" r:id="rId9"/>
    <p:sldLayoutId id="2147484088" r:id="rId10"/>
    <p:sldLayoutId id="2147484089" r:id="rId11"/>
    <p:sldLayoutId id="2147484090" r:id="rId12"/>
    <p:sldLayoutId id="2147484091"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txStyles>
    <p:titleStyle>
      <a:lvl1pPr algn="l" defTabSz="514350" rtl="0" eaLnBrk="1" latinLnBrk="0" hangingPunct="1">
        <a:lnSpc>
          <a:spcPct val="85000"/>
        </a:lnSpc>
        <a:spcBef>
          <a:spcPct val="0"/>
        </a:spcBef>
        <a:buNone/>
        <a:defRPr sz="3200" kern="1200" spc="-28"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51435" indent="-51435" algn="l" defTabSz="514350" rtl="0" eaLnBrk="1" latinLnBrk="0" hangingPunct="1">
        <a:lnSpc>
          <a:spcPct val="90000"/>
        </a:lnSpc>
        <a:spcBef>
          <a:spcPts val="675"/>
        </a:spcBef>
        <a:spcAft>
          <a:spcPts val="113"/>
        </a:spcAft>
        <a:buClr>
          <a:schemeClr val="accent1"/>
        </a:buClr>
        <a:buSzPct val="100000"/>
        <a:buFont typeface="Calibri" panose="020F0502020204030204" pitchFamily="34" charset="0"/>
        <a:buChar char=" "/>
        <a:defRPr sz="2800" kern="1200">
          <a:solidFill>
            <a:srgbClr val="204788"/>
          </a:solidFill>
          <a:latin typeface="Times New Roman" panose="02020603050405020304" pitchFamily="18" charset="0"/>
          <a:ea typeface="+mn-ea"/>
          <a:cs typeface="Times New Roman" panose="02020603050405020304" pitchFamily="18" charset="0"/>
        </a:defRPr>
      </a:lvl1pPr>
      <a:lvl2pPr marL="216027" indent="-102870" algn="l" defTabSz="514350" rtl="0" eaLnBrk="1" latinLnBrk="0" hangingPunct="1">
        <a:lnSpc>
          <a:spcPct val="90000"/>
        </a:lnSpc>
        <a:spcBef>
          <a:spcPts val="113"/>
        </a:spcBef>
        <a:spcAft>
          <a:spcPts val="225"/>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2pPr>
      <a:lvl3pPr marL="318897" indent="-102870" algn="l" defTabSz="514350" rtl="0" eaLnBrk="1" latinLnBrk="0" hangingPunct="1">
        <a:lnSpc>
          <a:spcPct val="90000"/>
        </a:lnSpc>
        <a:spcBef>
          <a:spcPts val="113"/>
        </a:spcBef>
        <a:spcAft>
          <a:spcPts val="225"/>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3pPr>
      <a:lvl4pPr marL="421767" indent="-102870" algn="l" defTabSz="514350" rtl="0" eaLnBrk="1" latinLnBrk="0" hangingPunct="1">
        <a:lnSpc>
          <a:spcPct val="90000"/>
        </a:lnSpc>
        <a:spcBef>
          <a:spcPts val="113"/>
        </a:spcBef>
        <a:spcAft>
          <a:spcPts val="225"/>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4pPr>
      <a:lvl5pPr marL="524637" indent="-102870" algn="l" defTabSz="514350" rtl="0" eaLnBrk="1" latinLnBrk="0" hangingPunct="1">
        <a:lnSpc>
          <a:spcPct val="90000"/>
        </a:lnSpc>
        <a:spcBef>
          <a:spcPts val="113"/>
        </a:spcBef>
        <a:spcAft>
          <a:spcPts val="225"/>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5pPr>
      <a:lvl6pPr marL="618750" indent="-128588" algn="l" defTabSz="514350" rtl="0" eaLnBrk="1" latinLnBrk="0" hangingPunct="1">
        <a:lnSpc>
          <a:spcPct val="90000"/>
        </a:lnSpc>
        <a:spcBef>
          <a:spcPts val="113"/>
        </a:spcBef>
        <a:spcAft>
          <a:spcPts val="225"/>
        </a:spcAft>
        <a:buClr>
          <a:schemeClr val="accent1"/>
        </a:buClr>
        <a:buFont typeface="Calibri" pitchFamily="34" charset="0"/>
        <a:buChar char="◦"/>
        <a:defRPr sz="788" kern="1200">
          <a:solidFill>
            <a:schemeClr val="tx1">
              <a:lumMod val="75000"/>
              <a:lumOff val="25000"/>
            </a:schemeClr>
          </a:solidFill>
          <a:latin typeface="+mn-lt"/>
          <a:ea typeface="+mn-ea"/>
          <a:cs typeface="+mn-cs"/>
        </a:defRPr>
      </a:lvl6pPr>
      <a:lvl7pPr marL="731250" indent="-128588" algn="l" defTabSz="514350" rtl="0" eaLnBrk="1" latinLnBrk="0" hangingPunct="1">
        <a:lnSpc>
          <a:spcPct val="90000"/>
        </a:lnSpc>
        <a:spcBef>
          <a:spcPts val="113"/>
        </a:spcBef>
        <a:spcAft>
          <a:spcPts val="225"/>
        </a:spcAft>
        <a:buClr>
          <a:schemeClr val="accent1"/>
        </a:buClr>
        <a:buFont typeface="Calibri" pitchFamily="34" charset="0"/>
        <a:buChar char="◦"/>
        <a:defRPr sz="788" kern="1200">
          <a:solidFill>
            <a:schemeClr val="tx1">
              <a:lumMod val="75000"/>
              <a:lumOff val="25000"/>
            </a:schemeClr>
          </a:solidFill>
          <a:latin typeface="+mn-lt"/>
          <a:ea typeface="+mn-ea"/>
          <a:cs typeface="+mn-cs"/>
        </a:defRPr>
      </a:lvl7pPr>
      <a:lvl8pPr marL="843750" indent="-128588" algn="l" defTabSz="514350" rtl="0" eaLnBrk="1" latinLnBrk="0" hangingPunct="1">
        <a:lnSpc>
          <a:spcPct val="90000"/>
        </a:lnSpc>
        <a:spcBef>
          <a:spcPts val="113"/>
        </a:spcBef>
        <a:spcAft>
          <a:spcPts val="225"/>
        </a:spcAft>
        <a:buClr>
          <a:schemeClr val="accent1"/>
        </a:buClr>
        <a:buFont typeface="Calibri" pitchFamily="34" charset="0"/>
        <a:buChar char="◦"/>
        <a:defRPr sz="788" kern="1200">
          <a:solidFill>
            <a:schemeClr val="tx1">
              <a:lumMod val="75000"/>
              <a:lumOff val="25000"/>
            </a:schemeClr>
          </a:solidFill>
          <a:latin typeface="+mn-lt"/>
          <a:ea typeface="+mn-ea"/>
          <a:cs typeface="+mn-cs"/>
        </a:defRPr>
      </a:lvl8pPr>
      <a:lvl9pPr marL="956250" indent="-128588" algn="l" defTabSz="514350" rtl="0" eaLnBrk="1" latinLnBrk="0" hangingPunct="1">
        <a:lnSpc>
          <a:spcPct val="90000"/>
        </a:lnSpc>
        <a:spcBef>
          <a:spcPts val="113"/>
        </a:spcBef>
        <a:spcAft>
          <a:spcPts val="225"/>
        </a:spcAft>
        <a:buClr>
          <a:schemeClr val="accent1"/>
        </a:buClr>
        <a:buFont typeface="Calibri" pitchFamily="34" charset="0"/>
        <a:buChar char="◦"/>
        <a:defRPr sz="788" kern="1200">
          <a:solidFill>
            <a:schemeClr val="tx1">
              <a:lumMod val="75000"/>
              <a:lumOff val="25000"/>
            </a:schemeClr>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ctrTitle"/>
          </p:nvPr>
        </p:nvSpPr>
        <p:spPr/>
        <p:txBody>
          <a:bodyPr rtlCol="0">
            <a:normAutofit fontScale="90000"/>
          </a:bodyPr>
          <a:lstStyle/>
          <a:p>
            <a:pPr>
              <a:defRPr/>
            </a:pPr>
            <a:r>
              <a:rPr lang="tr-TR" dirty="0"/>
              <a:t/>
            </a:r>
            <a:br>
              <a:rPr lang="tr-TR" dirty="0"/>
            </a:br>
            <a:r>
              <a:rPr lang="tr-TR" dirty="0"/>
              <a:t/>
            </a:r>
            <a:br>
              <a:rPr lang="tr-TR" dirty="0"/>
            </a:br>
            <a:r>
              <a:rPr lang="tr-TR" dirty="0"/>
              <a:t>Ağ Güvenliği</a:t>
            </a:r>
            <a:endParaRPr lang="en-US" dirty="0"/>
          </a:p>
        </p:txBody>
      </p:sp>
      <p:sp>
        <p:nvSpPr>
          <p:cNvPr id="2" name="Alt Başlık 1"/>
          <p:cNvSpPr>
            <a:spLocks noGrp="1"/>
          </p:cNvSpPr>
          <p:nvPr>
            <p:ph type="subTitle" idx="1"/>
          </p:nvPr>
        </p:nvSpPr>
        <p:spPr/>
        <p:txBody>
          <a:bodyPr/>
          <a:lstStyle/>
          <a:p>
            <a:r>
              <a:rPr lang="tr-TR" sz="1050" dirty="0">
                <a:solidFill>
                  <a:srgbClr val="0070C0"/>
                </a:solidFill>
              </a:rPr>
              <a:t>NBP240 Bilgi Sistemleri ve Güvenliği</a:t>
            </a:r>
            <a:endParaRPr lang="tr-TR" dirty="0"/>
          </a:p>
        </p:txBody>
      </p:sp>
      <p:sp>
        <p:nvSpPr>
          <p:cNvPr id="6148"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64FC889F-4C76-45C1-83D6-73E79190A82D}" type="slidenum">
              <a:rPr lang="en-US" altLang="tr-TR">
                <a:solidFill>
                  <a:srgbClr val="C00000"/>
                </a:solidFill>
                <a:latin typeface="Rage Italic" panose="03070502040507070304" pitchFamily="66" charset="0"/>
                <a:ea typeface="Rage Italic" panose="03070502040507070304" pitchFamily="66" charset="0"/>
              </a:rPr>
              <a:pPr/>
              <a:t>1</a:t>
            </a:fld>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Veri Güvenliği (1/2)</a:t>
            </a:r>
            <a:endParaRPr lang="tr-TR" dirty="0"/>
          </a:p>
        </p:txBody>
      </p:sp>
      <p:sp>
        <p:nvSpPr>
          <p:cNvPr id="59395" name="2 İçerik Yer Tutucusu"/>
          <p:cNvSpPr>
            <a:spLocks noGrp="1"/>
          </p:cNvSpPr>
          <p:nvPr>
            <p:ph idx="1"/>
          </p:nvPr>
        </p:nvSpPr>
        <p:spPr/>
        <p:txBody>
          <a:bodyPr/>
          <a:lstStyle/>
          <a:p>
            <a:pPr>
              <a:lnSpc>
                <a:spcPct val="90000"/>
              </a:lnSpc>
            </a:pPr>
            <a:r>
              <a:rPr lang="tr-TR" altLang="tr-TR" sz="2500" dirty="0"/>
              <a:t>Şifreleme</a:t>
            </a:r>
          </a:p>
          <a:p>
            <a:pPr lvl="1">
              <a:lnSpc>
                <a:spcPct val="90000"/>
              </a:lnSpc>
            </a:pPr>
            <a:r>
              <a:rPr lang="tr-TR" altLang="tr-TR" dirty="0"/>
              <a:t>Kullanılan Algoritma</a:t>
            </a:r>
          </a:p>
          <a:p>
            <a:pPr lvl="2">
              <a:lnSpc>
                <a:spcPct val="90000"/>
              </a:lnSpc>
            </a:pPr>
            <a:r>
              <a:rPr lang="tr-TR" altLang="tr-TR" dirty="0" smtClean="0"/>
              <a:t>DES</a:t>
            </a:r>
          </a:p>
          <a:p>
            <a:pPr lvl="3">
              <a:lnSpc>
                <a:spcPct val="90000"/>
              </a:lnSpc>
            </a:pPr>
            <a:r>
              <a:rPr lang="tr-TR" altLang="tr-TR" sz="1700" dirty="0"/>
              <a:t>56 bit anahtar</a:t>
            </a:r>
          </a:p>
          <a:p>
            <a:pPr lvl="3">
              <a:lnSpc>
                <a:spcPct val="90000"/>
              </a:lnSpc>
            </a:pPr>
            <a:r>
              <a:rPr lang="tr-TR" altLang="tr-TR" sz="1700" dirty="0"/>
              <a:t>64 bitlik bloklar</a:t>
            </a:r>
          </a:p>
          <a:p>
            <a:pPr lvl="1">
              <a:lnSpc>
                <a:spcPct val="90000"/>
              </a:lnSpc>
            </a:pPr>
            <a:r>
              <a:rPr lang="tr-TR" altLang="tr-TR" dirty="0"/>
              <a:t>Kullanılan Şifreleme Kipi </a:t>
            </a:r>
          </a:p>
          <a:p>
            <a:pPr lvl="2">
              <a:lnSpc>
                <a:spcPct val="90000"/>
              </a:lnSpc>
            </a:pPr>
            <a:r>
              <a:rPr lang="tr-TR" altLang="tr-TR" dirty="0" smtClean="0"/>
              <a:t>“Şifreleme Bloklarını </a:t>
            </a:r>
            <a:r>
              <a:rPr lang="tr-TR" altLang="tr-TR" dirty="0" err="1" smtClean="0"/>
              <a:t>ardarda</a:t>
            </a:r>
            <a:r>
              <a:rPr lang="tr-TR" altLang="tr-TR" dirty="0" smtClean="0"/>
              <a:t> Bağlama Kipi” (</a:t>
            </a:r>
            <a:r>
              <a:rPr lang="tr-TR" altLang="tr-TR" dirty="0" err="1" smtClean="0"/>
              <a:t>Cipher</a:t>
            </a:r>
            <a:r>
              <a:rPr lang="tr-TR" altLang="tr-TR" dirty="0" smtClean="0"/>
              <a:t> </a:t>
            </a:r>
            <a:r>
              <a:rPr lang="tr-TR" altLang="tr-TR" dirty="0" err="1" smtClean="0"/>
              <a:t>Block</a:t>
            </a:r>
            <a:r>
              <a:rPr lang="tr-TR" altLang="tr-TR" dirty="0" smtClean="0"/>
              <a:t> </a:t>
            </a:r>
            <a:r>
              <a:rPr lang="tr-TR" altLang="tr-TR" dirty="0" err="1" smtClean="0"/>
              <a:t>Chaining,CBC</a:t>
            </a:r>
            <a:r>
              <a:rPr lang="tr-TR" altLang="tr-TR" dirty="0" smtClean="0"/>
              <a:t>)</a:t>
            </a:r>
          </a:p>
          <a:p>
            <a:pPr lvl="2">
              <a:lnSpc>
                <a:spcPct val="90000"/>
              </a:lnSpc>
            </a:pPr>
            <a:r>
              <a:rPr lang="tr-TR" altLang="tr-TR" dirty="0" smtClean="0"/>
              <a:t>CBC-IV: başlama vektörü TEK anahtar </a:t>
            </a:r>
            <a:r>
              <a:rPr lang="tr-TR" altLang="tr-TR" dirty="0" err="1" smtClean="0"/>
              <a:t>değiştokuşu</a:t>
            </a:r>
            <a:r>
              <a:rPr lang="tr-TR" altLang="tr-TR" dirty="0" smtClean="0"/>
              <a:t> sırasında öğrenilir</a:t>
            </a:r>
          </a:p>
          <a:p>
            <a:pPr lvl="2">
              <a:lnSpc>
                <a:spcPct val="90000"/>
              </a:lnSpc>
            </a:pPr>
            <a:r>
              <a:rPr lang="tr-TR" altLang="tr-TR" dirty="0" smtClean="0"/>
              <a:t>XOR: Çerçevedeki senkronizasyon alanında belirtilir.</a:t>
            </a:r>
          </a:p>
          <a:p>
            <a:endParaRPr lang="tr-TR" altLang="tr-TR" dirty="0" smtClean="0"/>
          </a:p>
        </p:txBody>
      </p:sp>
      <p:sp>
        <p:nvSpPr>
          <p:cNvPr id="59396"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24E9E9F3-CD8E-4AD4-8E57-42C9BB6A9AAC}" type="slidenum">
              <a:rPr lang="en-US" altLang="tr-TR">
                <a:solidFill>
                  <a:srgbClr val="C00000"/>
                </a:solidFill>
                <a:latin typeface="Rage Italic" panose="03070502040507070304" pitchFamily="66" charset="0"/>
                <a:ea typeface="Rage Italic" panose="03070502040507070304" pitchFamily="66" charset="0"/>
              </a:rPr>
              <a:pPr/>
              <a:t>10</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Veri Güvenliği (2/2)</a:t>
            </a:r>
            <a:endParaRPr lang="tr-TR" dirty="0"/>
          </a:p>
        </p:txBody>
      </p:sp>
      <p:sp>
        <p:nvSpPr>
          <p:cNvPr id="60422" name="51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B5FECC25-B151-425C-9F9A-6DF282BB642D}" type="slidenum">
              <a:rPr lang="en-US" altLang="tr-TR">
                <a:solidFill>
                  <a:srgbClr val="C00000"/>
                </a:solidFill>
                <a:latin typeface="Rage Italic" panose="03070502040507070304" pitchFamily="66" charset="0"/>
                <a:ea typeface="Rage Italic" panose="03070502040507070304" pitchFamily="66" charset="0"/>
              </a:rPr>
              <a:pPr/>
              <a:t>11</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grpSp>
        <p:nvGrpSpPr>
          <p:cNvPr id="60419" name="Group 52"/>
          <p:cNvGrpSpPr>
            <a:grpSpLocks/>
          </p:cNvGrpSpPr>
          <p:nvPr/>
        </p:nvGrpSpPr>
        <p:grpSpPr bwMode="auto">
          <a:xfrm>
            <a:off x="2381251" y="1857375"/>
            <a:ext cx="7204075" cy="3026924"/>
            <a:chOff x="204" y="1117"/>
            <a:chExt cx="4898" cy="2083"/>
          </a:xfrm>
        </p:grpSpPr>
        <p:grpSp>
          <p:nvGrpSpPr>
            <p:cNvPr id="60427" name="Group 16"/>
            <p:cNvGrpSpPr>
              <a:grpSpLocks/>
            </p:cNvGrpSpPr>
            <p:nvPr/>
          </p:nvGrpSpPr>
          <p:grpSpPr bwMode="auto">
            <a:xfrm>
              <a:off x="204" y="1117"/>
              <a:ext cx="1995" cy="2083"/>
              <a:chOff x="204" y="1117"/>
              <a:chExt cx="1995" cy="2083"/>
            </a:xfrm>
          </p:grpSpPr>
          <p:sp>
            <p:nvSpPr>
              <p:cNvPr id="60456" name="AutoShape 4"/>
              <p:cNvSpPr>
                <a:spLocks noChangeArrowheads="1"/>
              </p:cNvSpPr>
              <p:nvPr/>
            </p:nvSpPr>
            <p:spPr bwMode="auto">
              <a:xfrm>
                <a:off x="1247" y="1616"/>
                <a:ext cx="272" cy="272"/>
              </a:xfrm>
              <a:prstGeom prst="flowChartOr">
                <a:avLst/>
              </a:prstGeom>
              <a:solidFill>
                <a:schemeClr val="accent1"/>
              </a:solidFill>
              <a:ln w="9525">
                <a:solidFill>
                  <a:schemeClr val="tx1"/>
                </a:solidFill>
                <a:round/>
                <a:headEnd/>
                <a:tailEnd/>
              </a:ln>
            </p:spPr>
            <p:txBody>
              <a:bodyPr wrap="none" anchor="ct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endParaRPr lang="tr-TR" altLang="tr-TR"/>
              </a:p>
            </p:txBody>
          </p:sp>
          <p:sp>
            <p:nvSpPr>
              <p:cNvPr id="60457" name="Rectangle 5"/>
              <p:cNvSpPr>
                <a:spLocks noChangeArrowheads="1"/>
              </p:cNvSpPr>
              <p:nvPr/>
            </p:nvSpPr>
            <p:spPr bwMode="auto">
              <a:xfrm>
                <a:off x="1111" y="2159"/>
                <a:ext cx="544" cy="409"/>
              </a:xfrm>
              <a:prstGeom prst="rect">
                <a:avLst/>
              </a:prstGeom>
              <a:solidFill>
                <a:schemeClr val="accent1"/>
              </a:solidFill>
              <a:ln w="9525">
                <a:solidFill>
                  <a:schemeClr val="tx1"/>
                </a:solidFill>
                <a:miter lim="800000"/>
                <a:headEnd/>
                <a:tailEnd/>
              </a:ln>
            </p:spPr>
            <p:txBody>
              <a:bodyPr wrap="none" anchor="ct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lgn="ctr"/>
                <a:r>
                  <a:rPr lang="tr-TR" altLang="tr-TR"/>
                  <a:t>DES</a:t>
                </a:r>
              </a:p>
            </p:txBody>
          </p:sp>
          <p:sp>
            <p:nvSpPr>
              <p:cNvPr id="60458" name="Line 6"/>
              <p:cNvSpPr>
                <a:spLocks noChangeShapeType="1"/>
              </p:cNvSpPr>
              <p:nvPr/>
            </p:nvSpPr>
            <p:spPr bwMode="auto">
              <a:xfrm>
                <a:off x="1383" y="1888"/>
                <a:ext cx="0" cy="27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60459" name="Line 7"/>
              <p:cNvSpPr>
                <a:spLocks noChangeShapeType="1"/>
              </p:cNvSpPr>
              <p:nvPr/>
            </p:nvSpPr>
            <p:spPr bwMode="auto">
              <a:xfrm>
                <a:off x="1383" y="2568"/>
                <a:ext cx="0" cy="27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60460" name="Text Box 9"/>
              <p:cNvSpPr txBox="1">
                <a:spLocks noChangeArrowheads="1"/>
              </p:cNvSpPr>
              <p:nvPr/>
            </p:nvSpPr>
            <p:spPr bwMode="auto">
              <a:xfrm>
                <a:off x="884" y="1117"/>
                <a:ext cx="1315"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spcBef>
                    <a:spcPct val="50000"/>
                  </a:spcBef>
                </a:pPr>
                <a:r>
                  <a:rPr lang="tr-TR" altLang="tr-TR"/>
                  <a:t>Veri Bloğu(P</a:t>
                </a:r>
                <a:r>
                  <a:rPr lang="tr-TR" altLang="tr-TR" baseline="-25000"/>
                  <a:t>0</a:t>
                </a:r>
                <a:r>
                  <a:rPr lang="tr-TR" altLang="tr-TR"/>
                  <a:t>)</a:t>
                </a:r>
              </a:p>
            </p:txBody>
          </p:sp>
          <p:sp>
            <p:nvSpPr>
              <p:cNvPr id="60461" name="Line 10"/>
              <p:cNvSpPr>
                <a:spLocks noChangeShapeType="1"/>
              </p:cNvSpPr>
              <p:nvPr/>
            </p:nvSpPr>
            <p:spPr bwMode="auto">
              <a:xfrm>
                <a:off x="1383" y="1344"/>
                <a:ext cx="0" cy="27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60462" name="Line 11"/>
              <p:cNvSpPr>
                <a:spLocks noChangeShapeType="1"/>
              </p:cNvSpPr>
              <p:nvPr/>
            </p:nvSpPr>
            <p:spPr bwMode="auto">
              <a:xfrm>
                <a:off x="1020" y="1752"/>
                <a:ext cx="22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60463" name="Text Box 12"/>
              <p:cNvSpPr txBox="1">
                <a:spLocks noChangeArrowheads="1"/>
              </p:cNvSpPr>
              <p:nvPr/>
            </p:nvSpPr>
            <p:spPr bwMode="auto">
              <a:xfrm>
                <a:off x="385" y="1570"/>
                <a:ext cx="861"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lgn="ctr">
                  <a:spcBef>
                    <a:spcPct val="50000"/>
                  </a:spcBef>
                </a:pPr>
                <a:r>
                  <a:rPr lang="tr-TR" altLang="tr-TR"/>
                  <a:t>CBC-IV          (64-bit)</a:t>
                </a:r>
              </a:p>
            </p:txBody>
          </p:sp>
          <p:sp>
            <p:nvSpPr>
              <p:cNvPr id="60464" name="Text Box 13"/>
              <p:cNvSpPr txBox="1">
                <a:spLocks noChangeArrowheads="1"/>
              </p:cNvSpPr>
              <p:nvPr/>
            </p:nvSpPr>
            <p:spPr bwMode="auto">
              <a:xfrm>
                <a:off x="204" y="2197"/>
                <a:ext cx="861" cy="5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lgn="ctr">
                  <a:spcBef>
                    <a:spcPct val="50000"/>
                  </a:spcBef>
                </a:pPr>
                <a:r>
                  <a:rPr lang="tr-TR" altLang="tr-TR"/>
                  <a:t>DES Anahtarı,K  (56 bit)</a:t>
                </a:r>
              </a:p>
            </p:txBody>
          </p:sp>
          <p:sp>
            <p:nvSpPr>
              <p:cNvPr id="60465" name="Line 14"/>
              <p:cNvSpPr>
                <a:spLocks noChangeShapeType="1"/>
              </p:cNvSpPr>
              <p:nvPr/>
            </p:nvSpPr>
            <p:spPr bwMode="auto">
              <a:xfrm>
                <a:off x="884" y="2341"/>
                <a:ext cx="22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60466" name="Text Box 15"/>
              <p:cNvSpPr txBox="1">
                <a:spLocks noChangeArrowheads="1"/>
              </p:cNvSpPr>
              <p:nvPr/>
            </p:nvSpPr>
            <p:spPr bwMode="auto">
              <a:xfrm>
                <a:off x="929" y="2840"/>
                <a:ext cx="1089"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spcBef>
                    <a:spcPct val="50000"/>
                  </a:spcBef>
                </a:pPr>
                <a:r>
                  <a:rPr lang="tr-TR" altLang="tr-TR"/>
                  <a:t>Şifrelenmiş Blok(C</a:t>
                </a:r>
                <a:r>
                  <a:rPr lang="tr-TR" altLang="tr-TR" baseline="-25000"/>
                  <a:t>0</a:t>
                </a:r>
                <a:r>
                  <a:rPr lang="tr-TR" altLang="tr-TR"/>
                  <a:t>)</a:t>
                </a:r>
              </a:p>
            </p:txBody>
          </p:sp>
        </p:grpSp>
        <p:sp>
          <p:nvSpPr>
            <p:cNvPr id="60428" name="AutoShape 18"/>
            <p:cNvSpPr>
              <a:spLocks noChangeArrowheads="1"/>
            </p:cNvSpPr>
            <p:nvPr/>
          </p:nvSpPr>
          <p:spPr bwMode="auto">
            <a:xfrm>
              <a:off x="2698" y="1616"/>
              <a:ext cx="272" cy="272"/>
            </a:xfrm>
            <a:prstGeom prst="flowChartOr">
              <a:avLst/>
            </a:prstGeom>
            <a:solidFill>
              <a:schemeClr val="accent1"/>
            </a:solidFill>
            <a:ln w="9525">
              <a:solidFill>
                <a:schemeClr val="tx1"/>
              </a:solidFill>
              <a:round/>
              <a:headEnd/>
              <a:tailEnd/>
            </a:ln>
          </p:spPr>
          <p:txBody>
            <a:bodyPr wrap="none" anchor="ct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endParaRPr lang="tr-TR" altLang="tr-TR"/>
            </a:p>
          </p:txBody>
        </p:sp>
        <p:sp>
          <p:nvSpPr>
            <p:cNvPr id="60429" name="Rectangle 19"/>
            <p:cNvSpPr>
              <a:spLocks noChangeArrowheads="1"/>
            </p:cNvSpPr>
            <p:nvPr/>
          </p:nvSpPr>
          <p:spPr bwMode="auto">
            <a:xfrm>
              <a:off x="2562" y="2159"/>
              <a:ext cx="544" cy="409"/>
            </a:xfrm>
            <a:prstGeom prst="rect">
              <a:avLst/>
            </a:prstGeom>
            <a:solidFill>
              <a:schemeClr val="accent1"/>
            </a:solidFill>
            <a:ln w="9525">
              <a:solidFill>
                <a:schemeClr val="tx1"/>
              </a:solidFill>
              <a:miter lim="800000"/>
              <a:headEnd/>
              <a:tailEnd/>
            </a:ln>
          </p:spPr>
          <p:txBody>
            <a:bodyPr wrap="none" anchor="ct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lgn="ctr"/>
              <a:r>
                <a:rPr lang="tr-TR" altLang="tr-TR"/>
                <a:t>DES</a:t>
              </a:r>
            </a:p>
          </p:txBody>
        </p:sp>
        <p:sp>
          <p:nvSpPr>
            <p:cNvPr id="60430" name="Line 20"/>
            <p:cNvSpPr>
              <a:spLocks noChangeShapeType="1"/>
            </p:cNvSpPr>
            <p:nvPr/>
          </p:nvSpPr>
          <p:spPr bwMode="auto">
            <a:xfrm>
              <a:off x="2834" y="1888"/>
              <a:ext cx="0" cy="27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60431" name="Line 21"/>
            <p:cNvSpPr>
              <a:spLocks noChangeShapeType="1"/>
            </p:cNvSpPr>
            <p:nvPr/>
          </p:nvSpPr>
          <p:spPr bwMode="auto">
            <a:xfrm>
              <a:off x="2834" y="2568"/>
              <a:ext cx="0" cy="27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60432" name="Text Box 22"/>
            <p:cNvSpPr txBox="1">
              <a:spLocks noChangeArrowheads="1"/>
            </p:cNvSpPr>
            <p:nvPr/>
          </p:nvSpPr>
          <p:spPr bwMode="auto">
            <a:xfrm>
              <a:off x="2335" y="1117"/>
              <a:ext cx="1315"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spcBef>
                  <a:spcPct val="50000"/>
                </a:spcBef>
              </a:pPr>
              <a:r>
                <a:rPr lang="tr-TR" altLang="tr-TR"/>
                <a:t>Veri Bloğu(P</a:t>
              </a:r>
              <a:r>
                <a:rPr lang="tr-TR" altLang="tr-TR" baseline="-25000"/>
                <a:t>1</a:t>
              </a:r>
              <a:r>
                <a:rPr lang="tr-TR" altLang="tr-TR"/>
                <a:t>)</a:t>
              </a:r>
            </a:p>
          </p:txBody>
        </p:sp>
        <p:sp>
          <p:nvSpPr>
            <p:cNvPr id="60433" name="Line 23"/>
            <p:cNvSpPr>
              <a:spLocks noChangeShapeType="1"/>
            </p:cNvSpPr>
            <p:nvPr/>
          </p:nvSpPr>
          <p:spPr bwMode="auto">
            <a:xfrm>
              <a:off x="2834" y="1344"/>
              <a:ext cx="0" cy="27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60434" name="Text Box 28"/>
            <p:cNvSpPr txBox="1">
              <a:spLocks noChangeArrowheads="1"/>
            </p:cNvSpPr>
            <p:nvPr/>
          </p:nvSpPr>
          <p:spPr bwMode="auto">
            <a:xfrm>
              <a:off x="2380" y="2840"/>
              <a:ext cx="1089"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spcBef>
                  <a:spcPct val="50000"/>
                </a:spcBef>
              </a:pPr>
              <a:r>
                <a:rPr lang="tr-TR" altLang="tr-TR"/>
                <a:t>Şifrelenmiş Blok(C</a:t>
              </a:r>
              <a:r>
                <a:rPr lang="tr-TR" altLang="tr-TR" baseline="-25000"/>
                <a:t>1</a:t>
              </a:r>
              <a:r>
                <a:rPr lang="tr-TR" altLang="tr-TR"/>
                <a:t>)</a:t>
              </a:r>
            </a:p>
          </p:txBody>
        </p:sp>
        <p:sp>
          <p:nvSpPr>
            <p:cNvPr id="60435" name="AutoShape 30"/>
            <p:cNvSpPr>
              <a:spLocks noChangeArrowheads="1"/>
            </p:cNvSpPr>
            <p:nvPr/>
          </p:nvSpPr>
          <p:spPr bwMode="auto">
            <a:xfrm>
              <a:off x="4150" y="1616"/>
              <a:ext cx="272" cy="272"/>
            </a:xfrm>
            <a:prstGeom prst="flowChartOr">
              <a:avLst/>
            </a:prstGeom>
            <a:solidFill>
              <a:schemeClr val="accent1"/>
            </a:solidFill>
            <a:ln w="9525">
              <a:solidFill>
                <a:schemeClr val="tx1"/>
              </a:solidFill>
              <a:round/>
              <a:headEnd/>
              <a:tailEnd/>
            </a:ln>
          </p:spPr>
          <p:txBody>
            <a:bodyPr wrap="none" anchor="ct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endParaRPr lang="tr-TR" altLang="tr-TR"/>
            </a:p>
          </p:txBody>
        </p:sp>
        <p:sp>
          <p:nvSpPr>
            <p:cNvPr id="60436" name="Rectangle 31"/>
            <p:cNvSpPr>
              <a:spLocks noChangeArrowheads="1"/>
            </p:cNvSpPr>
            <p:nvPr/>
          </p:nvSpPr>
          <p:spPr bwMode="auto">
            <a:xfrm>
              <a:off x="4014" y="2159"/>
              <a:ext cx="544" cy="409"/>
            </a:xfrm>
            <a:prstGeom prst="rect">
              <a:avLst/>
            </a:prstGeom>
            <a:solidFill>
              <a:schemeClr val="accent1"/>
            </a:solidFill>
            <a:ln w="9525">
              <a:solidFill>
                <a:schemeClr val="tx1"/>
              </a:solidFill>
              <a:miter lim="800000"/>
              <a:headEnd/>
              <a:tailEnd/>
            </a:ln>
          </p:spPr>
          <p:txBody>
            <a:bodyPr wrap="none" anchor="ct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lgn="ctr"/>
              <a:r>
                <a:rPr lang="tr-TR" altLang="tr-TR"/>
                <a:t>DES</a:t>
              </a:r>
            </a:p>
          </p:txBody>
        </p:sp>
        <p:sp>
          <p:nvSpPr>
            <p:cNvPr id="60437" name="Line 32"/>
            <p:cNvSpPr>
              <a:spLocks noChangeShapeType="1"/>
            </p:cNvSpPr>
            <p:nvPr/>
          </p:nvSpPr>
          <p:spPr bwMode="auto">
            <a:xfrm>
              <a:off x="4286" y="1888"/>
              <a:ext cx="0" cy="27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60438" name="Line 33"/>
            <p:cNvSpPr>
              <a:spLocks noChangeShapeType="1"/>
            </p:cNvSpPr>
            <p:nvPr/>
          </p:nvSpPr>
          <p:spPr bwMode="auto">
            <a:xfrm>
              <a:off x="4286" y="2568"/>
              <a:ext cx="0" cy="27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60439" name="Text Box 34"/>
            <p:cNvSpPr txBox="1">
              <a:spLocks noChangeArrowheads="1"/>
            </p:cNvSpPr>
            <p:nvPr/>
          </p:nvSpPr>
          <p:spPr bwMode="auto">
            <a:xfrm>
              <a:off x="3787" y="1117"/>
              <a:ext cx="1315"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spcBef>
                  <a:spcPct val="50000"/>
                </a:spcBef>
              </a:pPr>
              <a:r>
                <a:rPr lang="tr-TR" altLang="tr-TR"/>
                <a:t>Veri Bloğu(P</a:t>
              </a:r>
              <a:r>
                <a:rPr lang="tr-TR" altLang="tr-TR" baseline="-25000"/>
                <a:t>2</a:t>
              </a:r>
              <a:r>
                <a:rPr lang="tr-TR" altLang="tr-TR"/>
                <a:t>)</a:t>
              </a:r>
            </a:p>
          </p:txBody>
        </p:sp>
        <p:sp>
          <p:nvSpPr>
            <p:cNvPr id="60440" name="Line 35"/>
            <p:cNvSpPr>
              <a:spLocks noChangeShapeType="1"/>
            </p:cNvSpPr>
            <p:nvPr/>
          </p:nvSpPr>
          <p:spPr bwMode="auto">
            <a:xfrm>
              <a:off x="4286" y="1344"/>
              <a:ext cx="0" cy="27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60441" name="Text Box 40"/>
            <p:cNvSpPr txBox="1">
              <a:spLocks noChangeArrowheads="1"/>
            </p:cNvSpPr>
            <p:nvPr/>
          </p:nvSpPr>
          <p:spPr bwMode="auto">
            <a:xfrm>
              <a:off x="3833" y="2840"/>
              <a:ext cx="1089"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spcBef>
                  <a:spcPct val="50000"/>
                </a:spcBef>
              </a:pPr>
              <a:r>
                <a:rPr lang="tr-TR" altLang="tr-TR"/>
                <a:t>Şifrelenmiş Blok(C</a:t>
              </a:r>
              <a:r>
                <a:rPr lang="tr-TR" altLang="tr-TR" baseline="-25000"/>
                <a:t>2</a:t>
              </a:r>
              <a:r>
                <a:rPr lang="tr-TR" altLang="tr-TR"/>
                <a:t>)</a:t>
              </a:r>
            </a:p>
          </p:txBody>
        </p:sp>
        <p:grpSp>
          <p:nvGrpSpPr>
            <p:cNvPr id="60442" name="Group 44"/>
            <p:cNvGrpSpPr>
              <a:grpSpLocks/>
            </p:cNvGrpSpPr>
            <p:nvPr/>
          </p:nvGrpSpPr>
          <p:grpSpPr bwMode="auto">
            <a:xfrm>
              <a:off x="1383" y="1752"/>
              <a:ext cx="1315" cy="953"/>
              <a:chOff x="1383" y="1752"/>
              <a:chExt cx="1315" cy="953"/>
            </a:xfrm>
          </p:grpSpPr>
          <p:sp>
            <p:nvSpPr>
              <p:cNvPr id="60450" name="Line 24"/>
              <p:cNvSpPr>
                <a:spLocks noChangeShapeType="1"/>
              </p:cNvSpPr>
              <p:nvPr/>
            </p:nvSpPr>
            <p:spPr bwMode="auto">
              <a:xfrm>
                <a:off x="2471" y="1752"/>
                <a:ext cx="22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60451" name="Text Box 26"/>
              <p:cNvSpPr txBox="1">
                <a:spLocks noChangeArrowheads="1"/>
              </p:cNvSpPr>
              <p:nvPr/>
            </p:nvSpPr>
            <p:spPr bwMode="auto">
              <a:xfrm>
                <a:off x="1747" y="2197"/>
                <a:ext cx="861" cy="5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lgn="ctr">
                  <a:spcBef>
                    <a:spcPct val="50000"/>
                  </a:spcBef>
                </a:pPr>
                <a:r>
                  <a:rPr lang="tr-TR" altLang="tr-TR"/>
                  <a:t>DES Anahtarı,K  (56 bit)</a:t>
                </a:r>
              </a:p>
            </p:txBody>
          </p:sp>
          <p:sp>
            <p:nvSpPr>
              <p:cNvPr id="60452" name="Line 27"/>
              <p:cNvSpPr>
                <a:spLocks noChangeShapeType="1"/>
              </p:cNvSpPr>
              <p:nvPr/>
            </p:nvSpPr>
            <p:spPr bwMode="auto">
              <a:xfrm>
                <a:off x="2335" y="2341"/>
                <a:ext cx="22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60453" name="Line 41"/>
              <p:cNvSpPr>
                <a:spLocks noChangeShapeType="1"/>
              </p:cNvSpPr>
              <p:nvPr/>
            </p:nvSpPr>
            <p:spPr bwMode="auto">
              <a:xfrm>
                <a:off x="1383" y="2659"/>
                <a:ext cx="40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60454" name="Line 42"/>
              <p:cNvSpPr>
                <a:spLocks noChangeShapeType="1"/>
              </p:cNvSpPr>
              <p:nvPr/>
            </p:nvSpPr>
            <p:spPr bwMode="auto">
              <a:xfrm flipV="1">
                <a:off x="1791" y="1752"/>
                <a:ext cx="0" cy="90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60455" name="Line 43"/>
              <p:cNvSpPr>
                <a:spLocks noChangeShapeType="1"/>
              </p:cNvSpPr>
              <p:nvPr/>
            </p:nvSpPr>
            <p:spPr bwMode="auto">
              <a:xfrm>
                <a:off x="1791" y="1752"/>
                <a:ext cx="771"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grpSp>
          <p:nvGrpSpPr>
            <p:cNvPr id="60443" name="Group 45"/>
            <p:cNvGrpSpPr>
              <a:grpSpLocks/>
            </p:cNvGrpSpPr>
            <p:nvPr/>
          </p:nvGrpSpPr>
          <p:grpSpPr bwMode="auto">
            <a:xfrm>
              <a:off x="2835" y="1752"/>
              <a:ext cx="1315" cy="953"/>
              <a:chOff x="1383" y="1752"/>
              <a:chExt cx="1315" cy="953"/>
            </a:xfrm>
          </p:grpSpPr>
          <p:sp>
            <p:nvSpPr>
              <p:cNvPr id="60444" name="Line 46"/>
              <p:cNvSpPr>
                <a:spLocks noChangeShapeType="1"/>
              </p:cNvSpPr>
              <p:nvPr/>
            </p:nvSpPr>
            <p:spPr bwMode="auto">
              <a:xfrm>
                <a:off x="2471" y="1752"/>
                <a:ext cx="22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60445" name="Text Box 47"/>
              <p:cNvSpPr txBox="1">
                <a:spLocks noChangeArrowheads="1"/>
              </p:cNvSpPr>
              <p:nvPr/>
            </p:nvSpPr>
            <p:spPr bwMode="auto">
              <a:xfrm>
                <a:off x="1747" y="2197"/>
                <a:ext cx="861" cy="5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lgn="ctr">
                  <a:spcBef>
                    <a:spcPct val="50000"/>
                  </a:spcBef>
                </a:pPr>
                <a:r>
                  <a:rPr lang="tr-TR" altLang="tr-TR"/>
                  <a:t>DES Anahtarı,K (56 bit)</a:t>
                </a:r>
              </a:p>
            </p:txBody>
          </p:sp>
          <p:sp>
            <p:nvSpPr>
              <p:cNvPr id="60446" name="Line 48"/>
              <p:cNvSpPr>
                <a:spLocks noChangeShapeType="1"/>
              </p:cNvSpPr>
              <p:nvPr/>
            </p:nvSpPr>
            <p:spPr bwMode="auto">
              <a:xfrm>
                <a:off x="2335" y="2341"/>
                <a:ext cx="22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60447" name="Line 49"/>
              <p:cNvSpPr>
                <a:spLocks noChangeShapeType="1"/>
              </p:cNvSpPr>
              <p:nvPr/>
            </p:nvSpPr>
            <p:spPr bwMode="auto">
              <a:xfrm>
                <a:off x="1383" y="2659"/>
                <a:ext cx="40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60448" name="Line 50"/>
              <p:cNvSpPr>
                <a:spLocks noChangeShapeType="1"/>
              </p:cNvSpPr>
              <p:nvPr/>
            </p:nvSpPr>
            <p:spPr bwMode="auto">
              <a:xfrm flipV="1">
                <a:off x="1791" y="1752"/>
                <a:ext cx="0" cy="90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60449" name="Line 51"/>
              <p:cNvSpPr>
                <a:spLocks noChangeShapeType="1"/>
              </p:cNvSpPr>
              <p:nvPr/>
            </p:nvSpPr>
            <p:spPr bwMode="auto">
              <a:xfrm>
                <a:off x="1791" y="1752"/>
                <a:ext cx="771"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grpSp>
      <p:grpSp>
        <p:nvGrpSpPr>
          <p:cNvPr id="60420" name="Group 60"/>
          <p:cNvGrpSpPr>
            <a:grpSpLocks/>
          </p:cNvGrpSpPr>
          <p:nvPr/>
        </p:nvGrpSpPr>
        <p:grpSpPr bwMode="auto">
          <a:xfrm>
            <a:off x="2524125" y="5143501"/>
            <a:ext cx="2643188" cy="785813"/>
            <a:chOff x="385" y="3381"/>
            <a:chExt cx="1848" cy="642"/>
          </a:xfrm>
        </p:grpSpPr>
        <p:sp>
          <p:nvSpPr>
            <p:cNvPr id="60425" name="Text Box 56"/>
            <p:cNvSpPr txBox="1">
              <a:spLocks noChangeArrowheads="1"/>
            </p:cNvSpPr>
            <p:nvPr/>
          </p:nvSpPr>
          <p:spPr bwMode="auto">
            <a:xfrm>
              <a:off x="747" y="3381"/>
              <a:ext cx="1044" cy="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spcBef>
                  <a:spcPct val="50000"/>
                </a:spcBef>
              </a:pPr>
              <a:r>
                <a:rPr lang="tr-TR" altLang="tr-TR">
                  <a:solidFill>
                    <a:srgbClr val="3333CC"/>
                  </a:solidFill>
                </a:rPr>
                <a:t>Şifreleme:</a:t>
              </a:r>
            </a:p>
          </p:txBody>
        </p:sp>
        <p:pic>
          <p:nvPicPr>
            <p:cNvPr id="60426" name="Picture 5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 y="3657"/>
              <a:ext cx="1848"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0421" name="Group 61"/>
          <p:cNvGrpSpPr>
            <a:grpSpLocks/>
          </p:cNvGrpSpPr>
          <p:nvPr/>
        </p:nvGrpSpPr>
        <p:grpSpPr bwMode="auto">
          <a:xfrm>
            <a:off x="6484938" y="5143501"/>
            <a:ext cx="2825750" cy="714375"/>
            <a:chOff x="3015" y="3381"/>
            <a:chExt cx="2088" cy="593"/>
          </a:xfrm>
        </p:grpSpPr>
        <p:sp>
          <p:nvSpPr>
            <p:cNvPr id="60423" name="Text Box 57"/>
            <p:cNvSpPr txBox="1">
              <a:spLocks noChangeArrowheads="1"/>
            </p:cNvSpPr>
            <p:nvPr/>
          </p:nvSpPr>
          <p:spPr bwMode="auto">
            <a:xfrm>
              <a:off x="3559" y="3381"/>
              <a:ext cx="1362" cy="2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spcBef>
                  <a:spcPct val="50000"/>
                </a:spcBef>
              </a:pPr>
              <a:r>
                <a:rPr lang="tr-TR" altLang="tr-TR">
                  <a:solidFill>
                    <a:srgbClr val="3333CC"/>
                  </a:solidFill>
                </a:rPr>
                <a:t>Şifre Çözme:</a:t>
              </a:r>
            </a:p>
          </p:txBody>
        </p:sp>
        <p:pic>
          <p:nvPicPr>
            <p:cNvPr id="60424" name="Picture 5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5" y="3644"/>
              <a:ext cx="2088"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Güvenlik Yönetimi(1/7)</a:t>
            </a:r>
            <a:endParaRPr lang="tr-TR" dirty="0"/>
          </a:p>
        </p:txBody>
      </p:sp>
      <p:sp>
        <p:nvSpPr>
          <p:cNvPr id="61443" name="2 İçerik Yer Tutucusu"/>
          <p:cNvSpPr>
            <a:spLocks noGrp="1"/>
          </p:cNvSpPr>
          <p:nvPr>
            <p:ph idx="1"/>
          </p:nvPr>
        </p:nvSpPr>
        <p:spPr/>
        <p:txBody>
          <a:bodyPr>
            <a:noAutofit/>
          </a:bodyPr>
          <a:lstStyle/>
          <a:p>
            <a:pPr>
              <a:lnSpc>
                <a:spcPct val="80000"/>
              </a:lnSpc>
            </a:pPr>
            <a:r>
              <a:rPr lang="tr-TR" altLang="tr-TR" dirty="0" err="1"/>
              <a:t>Asıllama</a:t>
            </a:r>
            <a:endParaRPr lang="tr-TR" altLang="tr-TR" dirty="0"/>
          </a:p>
          <a:p>
            <a:pPr lvl="1">
              <a:lnSpc>
                <a:spcPct val="80000"/>
              </a:lnSpc>
            </a:pPr>
            <a:r>
              <a:rPr lang="tr-TR" altLang="tr-TR" dirty="0"/>
              <a:t>Açık anahtarlı </a:t>
            </a:r>
            <a:r>
              <a:rPr lang="tr-TR" altLang="tr-TR" dirty="0" err="1"/>
              <a:t>kriptografi</a:t>
            </a:r>
            <a:r>
              <a:rPr lang="tr-TR" altLang="tr-TR" dirty="0"/>
              <a:t> kullanılır.</a:t>
            </a:r>
          </a:p>
          <a:p>
            <a:pPr lvl="1">
              <a:lnSpc>
                <a:spcPct val="80000"/>
              </a:lnSpc>
            </a:pPr>
            <a:r>
              <a:rPr lang="tr-TR" altLang="tr-TR" dirty="0"/>
              <a:t>SS ile BS arasında SAID alışverişi</a:t>
            </a:r>
          </a:p>
          <a:p>
            <a:pPr lvl="1">
              <a:lnSpc>
                <a:spcPct val="80000"/>
              </a:lnSpc>
            </a:pPr>
            <a:r>
              <a:rPr lang="tr-TR" altLang="tr-TR" dirty="0"/>
              <a:t>SS için kullanılan yöntem: X.509 </a:t>
            </a:r>
            <a:r>
              <a:rPr lang="tr-TR" altLang="tr-TR" dirty="0" err="1"/>
              <a:t>sertifikalama</a:t>
            </a:r>
            <a:endParaRPr lang="tr-TR" altLang="tr-TR" dirty="0"/>
          </a:p>
          <a:p>
            <a:pPr lvl="2">
              <a:lnSpc>
                <a:spcPct val="80000"/>
              </a:lnSpc>
            </a:pPr>
            <a:r>
              <a:rPr lang="tr-TR" altLang="tr-TR" sz="2400" dirty="0"/>
              <a:t>Üretici Sertifikası</a:t>
            </a:r>
          </a:p>
          <a:p>
            <a:pPr lvl="3">
              <a:lnSpc>
                <a:spcPct val="80000"/>
              </a:lnSpc>
            </a:pPr>
            <a:r>
              <a:rPr lang="tr-TR" altLang="tr-TR" dirty="0"/>
              <a:t>Kendi kendine veya üçüncü kişi tarafından</a:t>
            </a:r>
          </a:p>
          <a:p>
            <a:pPr lvl="3">
              <a:lnSpc>
                <a:spcPct val="80000"/>
              </a:lnSpc>
            </a:pPr>
            <a:r>
              <a:rPr lang="tr-TR" altLang="tr-TR" dirty="0"/>
              <a:t>Üretici bilgileri(</a:t>
            </a:r>
            <a:r>
              <a:rPr lang="tr-TR" altLang="tr-TR" dirty="0" err="1"/>
              <a:t>WiMAX</a:t>
            </a:r>
            <a:r>
              <a:rPr lang="tr-TR" altLang="tr-TR" dirty="0"/>
              <a:t> forumuna uygunluk)</a:t>
            </a:r>
          </a:p>
          <a:p>
            <a:pPr lvl="2">
              <a:lnSpc>
                <a:spcPct val="80000"/>
              </a:lnSpc>
            </a:pPr>
            <a:r>
              <a:rPr lang="tr-TR" altLang="tr-TR" sz="2400" dirty="0"/>
              <a:t>SS sertifikası</a:t>
            </a:r>
          </a:p>
          <a:p>
            <a:pPr lvl="3">
              <a:lnSpc>
                <a:spcPct val="80000"/>
              </a:lnSpc>
            </a:pPr>
            <a:r>
              <a:rPr lang="tr-TR" altLang="tr-TR" dirty="0"/>
              <a:t>Üretici tarafından</a:t>
            </a:r>
          </a:p>
          <a:p>
            <a:pPr lvl="3">
              <a:lnSpc>
                <a:spcPct val="80000"/>
              </a:lnSpc>
            </a:pPr>
            <a:r>
              <a:rPr lang="tr-TR" altLang="tr-TR" dirty="0" err="1"/>
              <a:t>SS’in</a:t>
            </a:r>
            <a:r>
              <a:rPr lang="tr-TR" altLang="tr-TR" dirty="0"/>
              <a:t> Seri numarası</a:t>
            </a:r>
          </a:p>
          <a:p>
            <a:pPr lvl="3">
              <a:lnSpc>
                <a:spcPct val="80000"/>
              </a:lnSpc>
            </a:pPr>
            <a:r>
              <a:rPr lang="tr-TR" altLang="tr-TR" dirty="0" err="1"/>
              <a:t>SS’in</a:t>
            </a:r>
            <a:r>
              <a:rPr lang="tr-TR" altLang="tr-TR" dirty="0"/>
              <a:t> MAC adresi</a:t>
            </a:r>
          </a:p>
          <a:p>
            <a:pPr lvl="2">
              <a:lnSpc>
                <a:spcPct val="80000"/>
              </a:lnSpc>
            </a:pPr>
            <a:r>
              <a:rPr lang="tr-TR" altLang="tr-TR" sz="2400" dirty="0" err="1"/>
              <a:t>SS’ler</a:t>
            </a:r>
            <a:r>
              <a:rPr lang="tr-TR" altLang="tr-TR" sz="2400" dirty="0"/>
              <a:t> açık-gizli anahtar çiftleri ile donatılmıştır</a:t>
            </a:r>
          </a:p>
          <a:p>
            <a:pPr lvl="3">
              <a:lnSpc>
                <a:spcPct val="80000"/>
              </a:lnSpc>
            </a:pPr>
            <a:r>
              <a:rPr lang="tr-TR" altLang="tr-TR" dirty="0"/>
              <a:t>RSA tabanlı bir algoritma ile </a:t>
            </a:r>
          </a:p>
          <a:p>
            <a:pPr lvl="3">
              <a:lnSpc>
                <a:spcPct val="80000"/>
              </a:lnSpc>
            </a:pPr>
            <a:r>
              <a:rPr lang="tr-TR" altLang="tr-TR" dirty="0"/>
              <a:t>Herhangi bir lokal algoritmayla dinamik olarak</a:t>
            </a:r>
          </a:p>
        </p:txBody>
      </p:sp>
      <p:sp>
        <p:nvSpPr>
          <p:cNvPr id="61444"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FE8EA447-03A3-4FF3-BC67-A4F35D7C7353}" type="slidenum">
              <a:rPr lang="en-US" altLang="tr-TR">
                <a:solidFill>
                  <a:srgbClr val="C00000"/>
                </a:solidFill>
                <a:latin typeface="Rage Italic" panose="03070502040507070304" pitchFamily="66" charset="0"/>
                <a:ea typeface="Rage Italic" panose="03070502040507070304" pitchFamily="66" charset="0"/>
              </a:rPr>
              <a:pPr/>
              <a:t>12</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Güvenlik Yönetimi(2/7)</a:t>
            </a:r>
            <a:endParaRPr lang="tr-TR" dirty="0"/>
          </a:p>
        </p:txBody>
      </p:sp>
      <p:sp>
        <p:nvSpPr>
          <p:cNvPr id="62467" name="2 İçerik Yer Tutucusu"/>
          <p:cNvSpPr>
            <a:spLocks noGrp="1"/>
          </p:cNvSpPr>
          <p:nvPr>
            <p:ph idx="1"/>
          </p:nvPr>
        </p:nvSpPr>
        <p:spPr/>
        <p:txBody>
          <a:bodyPr/>
          <a:lstStyle/>
          <a:p>
            <a:pPr lvl="1"/>
            <a:r>
              <a:rPr lang="tr-TR" altLang="tr-TR" sz="2700" dirty="0"/>
              <a:t>BS için ayrıca </a:t>
            </a:r>
            <a:r>
              <a:rPr lang="tr-TR" altLang="tr-TR" sz="2700" dirty="0" err="1"/>
              <a:t>asıllama</a:t>
            </a:r>
            <a:r>
              <a:rPr lang="tr-TR" altLang="tr-TR" sz="2700" dirty="0"/>
              <a:t> yok</a:t>
            </a:r>
          </a:p>
          <a:p>
            <a:pPr lvl="2"/>
            <a:r>
              <a:rPr lang="tr-TR" altLang="tr-TR" sz="2900" dirty="0"/>
              <a:t>BS, üretici sertifikasının açık anahtarını kullanarak </a:t>
            </a:r>
            <a:r>
              <a:rPr lang="tr-TR" altLang="tr-TR" sz="2900" dirty="0" err="1"/>
              <a:t>SS’i</a:t>
            </a:r>
            <a:r>
              <a:rPr lang="tr-TR" altLang="tr-TR" sz="2900" dirty="0"/>
              <a:t> asıllar.</a:t>
            </a:r>
          </a:p>
          <a:p>
            <a:pPr lvl="2"/>
            <a:r>
              <a:rPr lang="tr-TR" altLang="tr-TR" sz="2900" dirty="0"/>
              <a:t>Böylece standarda uygunluk anlaşılmış olur.</a:t>
            </a:r>
          </a:p>
          <a:p>
            <a:pPr lvl="2"/>
            <a:r>
              <a:rPr lang="tr-TR" altLang="tr-TR" sz="2900" dirty="0" err="1"/>
              <a:t>SS’in</a:t>
            </a:r>
            <a:r>
              <a:rPr lang="tr-TR" altLang="tr-TR" sz="2900" dirty="0"/>
              <a:t> gizli anahtarının iyi saklandığı varsayılır.</a:t>
            </a:r>
            <a:endParaRPr lang="tr-TR" altLang="tr-TR" dirty="0" smtClean="0"/>
          </a:p>
          <a:p>
            <a:endParaRPr lang="tr-TR" altLang="tr-TR" dirty="0" smtClean="0"/>
          </a:p>
        </p:txBody>
      </p:sp>
      <p:sp>
        <p:nvSpPr>
          <p:cNvPr id="62468"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2B5EB68E-AA2A-454F-A37E-C8E0EAA7A6DB}" type="slidenum">
              <a:rPr lang="en-US" altLang="tr-TR">
                <a:solidFill>
                  <a:srgbClr val="C00000"/>
                </a:solidFill>
                <a:latin typeface="Rage Italic" panose="03070502040507070304" pitchFamily="66" charset="0"/>
                <a:ea typeface="Rage Italic" panose="03070502040507070304" pitchFamily="66" charset="0"/>
              </a:rPr>
              <a:pPr/>
              <a:t>13</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Güvenlik Yönetimi(3/7)</a:t>
            </a:r>
            <a:endParaRPr lang="tr-TR" dirty="0"/>
          </a:p>
        </p:txBody>
      </p:sp>
      <p:sp>
        <p:nvSpPr>
          <p:cNvPr id="63491" name="2 İçerik Yer Tutucusu"/>
          <p:cNvSpPr>
            <a:spLocks noGrp="1"/>
          </p:cNvSpPr>
          <p:nvPr>
            <p:ph idx="1"/>
          </p:nvPr>
        </p:nvSpPr>
        <p:spPr/>
        <p:txBody>
          <a:bodyPr>
            <a:normAutofit/>
          </a:bodyPr>
          <a:lstStyle/>
          <a:p>
            <a:r>
              <a:rPr lang="tr-TR" altLang="tr-TR"/>
              <a:t>Asıllama</a:t>
            </a:r>
            <a:r>
              <a:rPr lang="tr-TR" altLang="tr-TR" dirty="0"/>
              <a:t> anahtarı(AK,128-bit) alışverişi yapılır</a:t>
            </a:r>
          </a:p>
          <a:p>
            <a:pPr lvl="1"/>
            <a:r>
              <a:rPr lang="tr-TR" altLang="tr-TR" dirty="0"/>
              <a:t>Açık anahtar ile şifreli olarak gönderilir.</a:t>
            </a:r>
          </a:p>
          <a:p>
            <a:pPr lvl="1"/>
            <a:r>
              <a:rPr lang="tr-TR" altLang="tr-TR" dirty="0"/>
              <a:t>BS ve SS </a:t>
            </a:r>
            <a:r>
              <a:rPr lang="tr-TR" altLang="tr-TR" dirty="0" err="1"/>
              <a:t>AK’yı</a:t>
            </a:r>
            <a:r>
              <a:rPr lang="tr-TR" altLang="tr-TR" dirty="0"/>
              <a:t> elde ettikten sonra </a:t>
            </a:r>
            <a:r>
              <a:rPr lang="tr-TR" altLang="tr-TR" dirty="0" err="1"/>
              <a:t>asıllama</a:t>
            </a:r>
            <a:r>
              <a:rPr lang="tr-TR" altLang="tr-TR" dirty="0"/>
              <a:t> tamamlanmış olur.</a:t>
            </a:r>
          </a:p>
          <a:p>
            <a:pPr lvl="1"/>
            <a:r>
              <a:rPr lang="tr-TR" altLang="tr-TR" dirty="0"/>
              <a:t>SS periyodik olarak AK tazelemesi yapar.</a:t>
            </a:r>
          </a:p>
          <a:p>
            <a:endParaRPr lang="tr-TR" altLang="tr-TR" sz="4000" dirty="0" smtClean="0"/>
          </a:p>
        </p:txBody>
      </p:sp>
      <p:sp>
        <p:nvSpPr>
          <p:cNvPr id="63493" name="2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09FF6F62-D393-4D30-ADA3-6405A0A23CA4}" type="slidenum">
              <a:rPr lang="en-US" altLang="tr-TR">
                <a:solidFill>
                  <a:srgbClr val="C00000"/>
                </a:solidFill>
                <a:latin typeface="Rage Italic" panose="03070502040507070304" pitchFamily="66" charset="0"/>
                <a:ea typeface="Rage Italic" panose="03070502040507070304" pitchFamily="66" charset="0"/>
              </a:rPr>
              <a:pPr/>
              <a:t>14</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grpSp>
        <p:nvGrpSpPr>
          <p:cNvPr id="63492" name="Group 28"/>
          <p:cNvGrpSpPr>
            <a:grpSpLocks/>
          </p:cNvGrpSpPr>
          <p:nvPr/>
        </p:nvGrpSpPr>
        <p:grpSpPr bwMode="auto">
          <a:xfrm>
            <a:off x="2595564" y="3357564"/>
            <a:ext cx="6708775" cy="2630933"/>
            <a:chOff x="884" y="1979"/>
            <a:chExt cx="4876" cy="1977"/>
          </a:xfrm>
        </p:grpSpPr>
        <p:pic>
          <p:nvPicPr>
            <p:cNvPr id="6349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0" y="2082"/>
              <a:ext cx="1270"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349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02" y="1979"/>
              <a:ext cx="1182" cy="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3496" name="Group 6"/>
            <p:cNvGrpSpPr>
              <a:grpSpLocks/>
            </p:cNvGrpSpPr>
            <p:nvPr/>
          </p:nvGrpSpPr>
          <p:grpSpPr bwMode="auto">
            <a:xfrm rot="10472388">
              <a:off x="2377" y="2161"/>
              <a:ext cx="682" cy="273"/>
              <a:chOff x="2789" y="1842"/>
              <a:chExt cx="682" cy="273"/>
            </a:xfrm>
          </p:grpSpPr>
          <p:sp>
            <p:nvSpPr>
              <p:cNvPr id="63511" name="Arc 7"/>
              <p:cNvSpPr>
                <a:spLocks/>
              </p:cNvSpPr>
              <p:nvPr/>
            </p:nvSpPr>
            <p:spPr bwMode="auto">
              <a:xfrm>
                <a:off x="2789" y="1842"/>
                <a:ext cx="136" cy="273"/>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p>
            </p:txBody>
          </p:sp>
          <p:sp>
            <p:nvSpPr>
              <p:cNvPr id="63512" name="Arc 8"/>
              <p:cNvSpPr>
                <a:spLocks/>
              </p:cNvSpPr>
              <p:nvPr/>
            </p:nvSpPr>
            <p:spPr bwMode="auto">
              <a:xfrm>
                <a:off x="2971" y="1842"/>
                <a:ext cx="136" cy="273"/>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p>
            </p:txBody>
          </p:sp>
          <p:sp>
            <p:nvSpPr>
              <p:cNvPr id="63513" name="Arc 9"/>
              <p:cNvSpPr>
                <a:spLocks/>
              </p:cNvSpPr>
              <p:nvPr/>
            </p:nvSpPr>
            <p:spPr bwMode="auto">
              <a:xfrm>
                <a:off x="3153" y="1842"/>
                <a:ext cx="136" cy="273"/>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p>
            </p:txBody>
          </p:sp>
          <p:sp>
            <p:nvSpPr>
              <p:cNvPr id="63514" name="Arc 10"/>
              <p:cNvSpPr>
                <a:spLocks/>
              </p:cNvSpPr>
              <p:nvPr/>
            </p:nvSpPr>
            <p:spPr bwMode="auto">
              <a:xfrm>
                <a:off x="3335" y="1842"/>
                <a:ext cx="136" cy="273"/>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p>
            </p:txBody>
          </p:sp>
        </p:grpSp>
        <p:grpSp>
          <p:nvGrpSpPr>
            <p:cNvPr id="63497" name="Group 11"/>
            <p:cNvGrpSpPr>
              <a:grpSpLocks/>
            </p:cNvGrpSpPr>
            <p:nvPr/>
          </p:nvGrpSpPr>
          <p:grpSpPr bwMode="auto">
            <a:xfrm rot="10472388">
              <a:off x="3285" y="2071"/>
              <a:ext cx="682" cy="273"/>
              <a:chOff x="2789" y="1842"/>
              <a:chExt cx="682" cy="273"/>
            </a:xfrm>
          </p:grpSpPr>
          <p:sp>
            <p:nvSpPr>
              <p:cNvPr id="63507" name="Arc 12"/>
              <p:cNvSpPr>
                <a:spLocks/>
              </p:cNvSpPr>
              <p:nvPr/>
            </p:nvSpPr>
            <p:spPr bwMode="auto">
              <a:xfrm>
                <a:off x="2789" y="1842"/>
                <a:ext cx="136" cy="273"/>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p>
            </p:txBody>
          </p:sp>
          <p:sp>
            <p:nvSpPr>
              <p:cNvPr id="63508" name="Arc 13"/>
              <p:cNvSpPr>
                <a:spLocks/>
              </p:cNvSpPr>
              <p:nvPr/>
            </p:nvSpPr>
            <p:spPr bwMode="auto">
              <a:xfrm>
                <a:off x="2971" y="1842"/>
                <a:ext cx="136" cy="273"/>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p>
            </p:txBody>
          </p:sp>
          <p:sp>
            <p:nvSpPr>
              <p:cNvPr id="63509" name="Arc 14"/>
              <p:cNvSpPr>
                <a:spLocks/>
              </p:cNvSpPr>
              <p:nvPr/>
            </p:nvSpPr>
            <p:spPr bwMode="auto">
              <a:xfrm>
                <a:off x="3153" y="1842"/>
                <a:ext cx="136" cy="273"/>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p>
            </p:txBody>
          </p:sp>
          <p:sp>
            <p:nvSpPr>
              <p:cNvPr id="63510" name="Arc 15"/>
              <p:cNvSpPr>
                <a:spLocks/>
              </p:cNvSpPr>
              <p:nvPr/>
            </p:nvSpPr>
            <p:spPr bwMode="auto">
              <a:xfrm>
                <a:off x="3335" y="1842"/>
                <a:ext cx="136" cy="273"/>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p>
            </p:txBody>
          </p:sp>
        </p:grpSp>
        <p:sp>
          <p:nvSpPr>
            <p:cNvPr id="63498" name="Line 16"/>
            <p:cNvSpPr>
              <a:spLocks noChangeShapeType="1"/>
            </p:cNvSpPr>
            <p:nvPr/>
          </p:nvSpPr>
          <p:spPr bwMode="auto">
            <a:xfrm>
              <a:off x="2108" y="2568"/>
              <a:ext cx="1588"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63499" name="Text Box 18"/>
            <p:cNvSpPr txBox="1">
              <a:spLocks noChangeArrowheads="1"/>
            </p:cNvSpPr>
            <p:nvPr/>
          </p:nvSpPr>
          <p:spPr bwMode="auto">
            <a:xfrm>
              <a:off x="1610" y="2614"/>
              <a:ext cx="2767"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spcBef>
                  <a:spcPct val="50000"/>
                </a:spcBef>
              </a:pPr>
              <a:r>
                <a:rPr lang="tr-TR" altLang="tr-TR"/>
                <a:t>         </a:t>
              </a:r>
              <a:r>
                <a:rPr lang="tr-TR" altLang="tr-TR" sz="1600"/>
                <a:t>AK İstek{Sertifika</a:t>
              </a:r>
              <a:r>
                <a:rPr lang="tr-TR" altLang="tr-TR" sz="1600" baseline="-25000"/>
                <a:t>SS </a:t>
              </a:r>
              <a:r>
                <a:rPr lang="tr-TR" altLang="tr-TR" sz="1600"/>
                <a:t>(E</a:t>
              </a:r>
              <a:r>
                <a:rPr lang="tr-TR" altLang="tr-TR" sz="1600" baseline="-25000"/>
                <a:t>ss</a:t>
              </a:r>
              <a:r>
                <a:rPr lang="tr-TR" altLang="tr-TR" sz="1600"/>
                <a:t>) ,SAID}</a:t>
              </a:r>
            </a:p>
          </p:txBody>
        </p:sp>
        <p:sp>
          <p:nvSpPr>
            <p:cNvPr id="63500" name="Text Box 19"/>
            <p:cNvSpPr txBox="1">
              <a:spLocks noChangeArrowheads="1"/>
            </p:cNvSpPr>
            <p:nvPr/>
          </p:nvSpPr>
          <p:spPr bwMode="auto">
            <a:xfrm>
              <a:off x="884" y="3702"/>
              <a:ext cx="4876"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spcBef>
                  <a:spcPct val="50000"/>
                </a:spcBef>
              </a:pPr>
              <a:r>
                <a:rPr lang="tr-TR" altLang="tr-TR"/>
                <a:t>      </a:t>
              </a:r>
              <a:r>
                <a:rPr lang="tr-TR" altLang="tr-TR" sz="1600"/>
                <a:t>AK Cevabı{E</a:t>
              </a:r>
              <a:r>
                <a:rPr lang="tr-TR" altLang="tr-TR" sz="1600" baseline="-25000"/>
                <a:t>SS </a:t>
              </a:r>
              <a:r>
                <a:rPr lang="tr-TR" altLang="tr-TR" sz="1600"/>
                <a:t>(AK,SAID,yaşam süresi,AK sekans numarası)}</a:t>
              </a:r>
            </a:p>
          </p:txBody>
        </p:sp>
        <p:sp>
          <p:nvSpPr>
            <p:cNvPr id="63501" name="Text Box 20"/>
            <p:cNvSpPr txBox="1">
              <a:spLocks noChangeArrowheads="1"/>
            </p:cNvSpPr>
            <p:nvPr/>
          </p:nvSpPr>
          <p:spPr bwMode="auto">
            <a:xfrm>
              <a:off x="4241" y="2766"/>
              <a:ext cx="1270" cy="6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spcBef>
                  <a:spcPct val="50000"/>
                </a:spcBef>
              </a:pPr>
              <a:r>
                <a:rPr lang="tr-TR" altLang="tr-TR"/>
                <a:t>Sertifikanın Doğrulanması</a:t>
              </a:r>
            </a:p>
            <a:p>
              <a:pPr>
                <a:spcBef>
                  <a:spcPct val="50000"/>
                </a:spcBef>
              </a:pPr>
              <a:r>
                <a:rPr lang="tr-TR" altLang="tr-TR"/>
                <a:t>AK üretimi</a:t>
              </a:r>
            </a:p>
          </p:txBody>
        </p:sp>
        <p:sp>
          <p:nvSpPr>
            <p:cNvPr id="63502" name="Line 22"/>
            <p:cNvSpPr>
              <a:spLocks noChangeShapeType="1"/>
            </p:cNvSpPr>
            <p:nvPr/>
          </p:nvSpPr>
          <p:spPr bwMode="auto">
            <a:xfrm>
              <a:off x="2064" y="3612"/>
              <a:ext cx="1588" cy="0"/>
            </a:xfrm>
            <a:prstGeom prst="line">
              <a:avLst/>
            </a:prstGeom>
            <a:noFill/>
            <a:ln w="57150">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tr-TR"/>
            </a:p>
          </p:txBody>
        </p:sp>
        <p:sp>
          <p:nvSpPr>
            <p:cNvPr id="63503" name="Line 24"/>
            <p:cNvSpPr>
              <a:spLocks noChangeShapeType="1"/>
            </p:cNvSpPr>
            <p:nvPr/>
          </p:nvSpPr>
          <p:spPr bwMode="auto">
            <a:xfrm>
              <a:off x="4694" y="3113"/>
              <a:ext cx="0" cy="136"/>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63504" name="Line 25"/>
            <p:cNvSpPr>
              <a:spLocks noChangeShapeType="1"/>
            </p:cNvSpPr>
            <p:nvPr/>
          </p:nvSpPr>
          <p:spPr bwMode="auto">
            <a:xfrm flipH="1">
              <a:off x="4014" y="3521"/>
              <a:ext cx="635" cy="91"/>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63505" name="Line 26"/>
            <p:cNvSpPr>
              <a:spLocks noChangeShapeType="1"/>
            </p:cNvSpPr>
            <p:nvPr/>
          </p:nvSpPr>
          <p:spPr bwMode="auto">
            <a:xfrm>
              <a:off x="3969" y="2523"/>
              <a:ext cx="589" cy="91"/>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63506" name="Line 27"/>
            <p:cNvSpPr>
              <a:spLocks noChangeShapeType="1"/>
            </p:cNvSpPr>
            <p:nvPr/>
          </p:nvSpPr>
          <p:spPr bwMode="auto">
            <a:xfrm>
              <a:off x="4694" y="2659"/>
              <a:ext cx="0" cy="136"/>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gr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Güvenlik Yönetimi(4/7)</a:t>
            </a:r>
            <a:endParaRPr lang="tr-TR" dirty="0"/>
          </a:p>
        </p:txBody>
      </p:sp>
      <p:sp>
        <p:nvSpPr>
          <p:cNvPr id="64515" name="2 İçerik Yer Tutucusu"/>
          <p:cNvSpPr>
            <a:spLocks noGrp="1"/>
          </p:cNvSpPr>
          <p:nvPr>
            <p:ph idx="1"/>
          </p:nvPr>
        </p:nvSpPr>
        <p:spPr/>
        <p:txBody>
          <a:bodyPr/>
          <a:lstStyle/>
          <a:p>
            <a:r>
              <a:rPr lang="tr-TR" altLang="tr-TR" smtClean="0"/>
              <a:t>Anahtar oluşumu</a:t>
            </a:r>
          </a:p>
          <a:p>
            <a:pPr lvl="1"/>
            <a:r>
              <a:rPr lang="tr-TR" altLang="tr-TR" smtClean="0"/>
              <a:t>Privacy Key Management (PKM) </a:t>
            </a:r>
          </a:p>
          <a:p>
            <a:pPr lvl="1"/>
            <a:r>
              <a:rPr lang="tr-TR" altLang="tr-TR" smtClean="0"/>
              <a:t>Güvenlik birimi(SA) tarafından yönetilir.</a:t>
            </a:r>
          </a:p>
          <a:p>
            <a:pPr lvl="1"/>
            <a:r>
              <a:rPr lang="tr-TR" altLang="tr-TR" smtClean="0"/>
              <a:t>SS’ler, PKM protokolünü BS’den asıllama ve trafik güvenliği parametrelerini almak için kullanır.</a:t>
            </a:r>
          </a:p>
          <a:p>
            <a:pPr lvl="1"/>
            <a:r>
              <a:rPr lang="tr-TR" altLang="tr-TR" smtClean="0"/>
              <a:t>Asıllama anahtarı ve oturum tazeleme de PKM tarafından yönetilir. </a:t>
            </a:r>
          </a:p>
          <a:p>
            <a:endParaRPr lang="tr-TR" altLang="tr-TR" smtClean="0"/>
          </a:p>
        </p:txBody>
      </p:sp>
      <p:sp>
        <p:nvSpPr>
          <p:cNvPr id="64516"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72036AD8-73CA-48B4-938D-7B5F85B59D3F}" type="slidenum">
              <a:rPr lang="en-US" altLang="tr-TR">
                <a:solidFill>
                  <a:srgbClr val="C00000"/>
                </a:solidFill>
                <a:latin typeface="Rage Italic" panose="03070502040507070304" pitchFamily="66" charset="0"/>
                <a:ea typeface="Rage Italic" panose="03070502040507070304" pitchFamily="66" charset="0"/>
              </a:rPr>
              <a:pPr/>
              <a:t>15</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Güvenlik Yönetimi(5/7)</a:t>
            </a:r>
            <a:endParaRPr lang="tr-TR" dirty="0"/>
          </a:p>
        </p:txBody>
      </p:sp>
      <p:sp>
        <p:nvSpPr>
          <p:cNvPr id="65539" name="2 İçerik Yer Tutucusu"/>
          <p:cNvSpPr>
            <a:spLocks noGrp="1"/>
          </p:cNvSpPr>
          <p:nvPr>
            <p:ph idx="1"/>
          </p:nvPr>
        </p:nvSpPr>
        <p:spPr/>
        <p:txBody>
          <a:bodyPr/>
          <a:lstStyle/>
          <a:p>
            <a:r>
              <a:rPr lang="tr-TR" altLang="tr-TR" smtClean="0"/>
              <a:t>Anahtar alışverişi</a:t>
            </a:r>
          </a:p>
          <a:p>
            <a:pPr lvl="1"/>
            <a:r>
              <a:rPr lang="tr-TR" altLang="tr-TR" smtClean="0"/>
              <a:t>AK oluşumundan sonra, Traffic Encryption Keys (TEK) alışverişi yapılmalıdır.</a:t>
            </a:r>
          </a:p>
          <a:p>
            <a:pPr lvl="2"/>
            <a:r>
              <a:rPr lang="tr-TR" altLang="tr-TR" smtClean="0"/>
              <a:t>TEK’ler 56-bitlik DES anahtarlarıdır.</a:t>
            </a:r>
          </a:p>
          <a:p>
            <a:pPr lvl="2"/>
            <a:r>
              <a:rPr lang="tr-TR" altLang="tr-TR" smtClean="0"/>
              <a:t>Bu aşamda da AK’dan yardım alınır.</a:t>
            </a:r>
          </a:p>
          <a:p>
            <a:pPr lvl="3"/>
            <a:r>
              <a:rPr lang="tr-TR" altLang="tr-TR" smtClean="0"/>
              <a:t>AK, BS’te anahtar oluşturulmasında kullanılacak olan Key-Encyrption Key(KEK) oluşturulmasında(112 yada 128 bit olabilir) ve HMAC’teki K anahtarı olarak kullanılır.</a:t>
            </a:r>
          </a:p>
          <a:p>
            <a:pPr lvl="3"/>
            <a:r>
              <a:rPr lang="tr-TR" altLang="tr-TR" smtClean="0"/>
              <a:t>TEK, yukarıdaki anahtarlardan bağımsız olarak BS tarafından üretilir</a:t>
            </a:r>
          </a:p>
          <a:p>
            <a:endParaRPr lang="tr-TR" altLang="tr-TR" smtClean="0"/>
          </a:p>
        </p:txBody>
      </p:sp>
      <p:sp>
        <p:nvSpPr>
          <p:cNvPr id="65540"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24B1B65B-9022-40D6-8A17-5F88A243D90E}" type="slidenum">
              <a:rPr lang="en-US" altLang="tr-TR">
                <a:solidFill>
                  <a:srgbClr val="C00000"/>
                </a:solidFill>
                <a:latin typeface="Rage Italic" panose="03070502040507070304" pitchFamily="66" charset="0"/>
                <a:ea typeface="Rage Italic" panose="03070502040507070304" pitchFamily="66" charset="0"/>
              </a:rPr>
              <a:pPr/>
              <a:t>16</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Güvenlik Yönetimi(6/7)</a:t>
            </a:r>
            <a:endParaRPr lang="tr-TR" dirty="0"/>
          </a:p>
        </p:txBody>
      </p:sp>
      <p:sp>
        <p:nvSpPr>
          <p:cNvPr id="66563" name="2 İçerik Yer Tutucusu"/>
          <p:cNvSpPr>
            <a:spLocks noGrp="1"/>
          </p:cNvSpPr>
          <p:nvPr>
            <p:ph idx="1"/>
          </p:nvPr>
        </p:nvSpPr>
        <p:spPr/>
        <p:txBody>
          <a:bodyPr>
            <a:normAutofit/>
          </a:bodyPr>
          <a:lstStyle/>
          <a:p>
            <a:pPr lvl="2">
              <a:lnSpc>
                <a:spcPct val="90000"/>
              </a:lnSpc>
            </a:pPr>
            <a:r>
              <a:rPr lang="tr-TR" altLang="tr-TR" dirty="0"/>
              <a:t>TEK’in gönderilmesi:</a:t>
            </a:r>
          </a:p>
          <a:p>
            <a:pPr lvl="3">
              <a:lnSpc>
                <a:spcPct val="90000"/>
              </a:lnSpc>
            </a:pPr>
            <a:r>
              <a:rPr lang="tr-TR" altLang="tr-TR" dirty="0"/>
              <a:t>3DES ile </a:t>
            </a:r>
          </a:p>
          <a:p>
            <a:pPr lvl="4">
              <a:lnSpc>
                <a:spcPct val="90000"/>
              </a:lnSpc>
            </a:pPr>
            <a:r>
              <a:rPr lang="tr-TR" altLang="tr-TR" dirty="0"/>
              <a:t>( 112-bitlik KEK ile)</a:t>
            </a:r>
          </a:p>
          <a:p>
            <a:pPr lvl="3">
              <a:lnSpc>
                <a:spcPct val="90000"/>
              </a:lnSpc>
            </a:pPr>
            <a:r>
              <a:rPr lang="tr-TR" altLang="tr-TR" dirty="0"/>
              <a:t>RSA ile </a:t>
            </a:r>
          </a:p>
          <a:p>
            <a:pPr lvl="4">
              <a:lnSpc>
                <a:spcPct val="90000"/>
              </a:lnSpc>
            </a:pPr>
            <a:r>
              <a:rPr lang="tr-TR" altLang="tr-TR" dirty="0"/>
              <a:t>( </a:t>
            </a:r>
            <a:r>
              <a:rPr lang="tr-TR" altLang="tr-TR" dirty="0" err="1"/>
              <a:t>SS’in</a:t>
            </a:r>
            <a:r>
              <a:rPr lang="tr-TR" altLang="tr-TR" dirty="0"/>
              <a:t> Açık anahtarı ile)</a:t>
            </a:r>
          </a:p>
          <a:p>
            <a:pPr lvl="3">
              <a:lnSpc>
                <a:spcPct val="90000"/>
              </a:lnSpc>
            </a:pPr>
            <a:r>
              <a:rPr lang="tr-TR" altLang="tr-TR" dirty="0"/>
              <a:t>AES ile </a:t>
            </a:r>
          </a:p>
          <a:p>
            <a:pPr lvl="4">
              <a:lnSpc>
                <a:spcPct val="90000"/>
              </a:lnSpc>
            </a:pPr>
            <a:r>
              <a:rPr lang="tr-TR" altLang="tr-TR" dirty="0"/>
              <a:t>(128-bitlik KEK ile)</a:t>
            </a:r>
          </a:p>
          <a:p>
            <a:pPr lvl="2">
              <a:lnSpc>
                <a:spcPct val="90000"/>
              </a:lnSpc>
            </a:pPr>
            <a:r>
              <a:rPr lang="tr-TR" altLang="tr-TR" dirty="0"/>
              <a:t>Anahtar alışverişindeki </a:t>
            </a:r>
            <a:r>
              <a:rPr lang="tr-TR" altLang="tr-TR" dirty="0" err="1"/>
              <a:t>asıllama,AK</a:t>
            </a:r>
            <a:r>
              <a:rPr lang="tr-TR" altLang="tr-TR" dirty="0"/>
              <a:t> doğrulaması ve bütünlük HMAC-SHA1 ile sağlanır.</a:t>
            </a:r>
          </a:p>
          <a:p>
            <a:endParaRPr lang="tr-TR" altLang="tr-TR" sz="3200" dirty="0" smtClean="0"/>
          </a:p>
        </p:txBody>
      </p:sp>
      <p:sp>
        <p:nvSpPr>
          <p:cNvPr id="66564"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E4869949-C38F-4D7F-8BA5-AB402ECDF8C5}" type="slidenum">
              <a:rPr lang="en-US" altLang="tr-TR">
                <a:solidFill>
                  <a:srgbClr val="C00000"/>
                </a:solidFill>
                <a:latin typeface="Rage Italic" panose="03070502040507070304" pitchFamily="66" charset="0"/>
                <a:ea typeface="Rage Italic" panose="03070502040507070304" pitchFamily="66" charset="0"/>
              </a:rPr>
              <a:pPr/>
              <a:t>17</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Güvenlik Yönetimi(7/7)</a:t>
            </a:r>
            <a:endParaRPr lang="tr-TR" dirty="0"/>
          </a:p>
        </p:txBody>
      </p:sp>
      <p:sp>
        <p:nvSpPr>
          <p:cNvPr id="67588"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027E67FE-D6BF-4F84-A042-E686612F572D}" type="slidenum">
              <a:rPr lang="en-US" altLang="tr-TR">
                <a:solidFill>
                  <a:srgbClr val="C00000"/>
                </a:solidFill>
                <a:latin typeface="Rage Italic" panose="03070502040507070304" pitchFamily="66" charset="0"/>
                <a:ea typeface="Rage Italic" panose="03070502040507070304" pitchFamily="66" charset="0"/>
              </a:rPr>
              <a:pPr/>
              <a:t>18</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pic>
        <p:nvPicPr>
          <p:cNvPr id="67587" name="Picture 2" descr="C:\Users\Mesut\Desktop\Resim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38375" y="1857376"/>
            <a:ext cx="7697788" cy="420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defRPr/>
            </a:pPr>
            <a:r>
              <a:rPr lang="tr-TR" sz="4000" dirty="0" err="1"/>
              <a:t>WiMAX</a:t>
            </a:r>
            <a:r>
              <a:rPr lang="tr-TR" sz="4000" dirty="0"/>
              <a:t> Ağ(Mesh) yapısında Güvenlik(1/2)</a:t>
            </a:r>
          </a:p>
        </p:txBody>
      </p:sp>
      <p:sp>
        <p:nvSpPr>
          <p:cNvPr id="68611" name="2 İçerik Yer Tutucusu"/>
          <p:cNvSpPr>
            <a:spLocks noGrp="1"/>
          </p:cNvSpPr>
          <p:nvPr>
            <p:ph idx="1"/>
          </p:nvPr>
        </p:nvSpPr>
        <p:spPr>
          <a:xfrm>
            <a:off x="983431" y="1700808"/>
            <a:ext cx="5041131" cy="4608512"/>
          </a:xfrm>
        </p:spPr>
        <p:txBody>
          <a:bodyPr>
            <a:noAutofit/>
          </a:bodyPr>
          <a:lstStyle/>
          <a:p>
            <a:r>
              <a:rPr lang="tr-TR" altLang="tr-TR" sz="3200" dirty="0" err="1" smtClean="0"/>
              <a:t>SS’ler</a:t>
            </a:r>
            <a:r>
              <a:rPr lang="tr-TR" altLang="tr-TR" sz="3200" dirty="0" smtClean="0"/>
              <a:t> BS olmadan birbirleriyle </a:t>
            </a:r>
            <a:r>
              <a:rPr lang="tr-TR" altLang="tr-TR" sz="3200" dirty="0" err="1" smtClean="0"/>
              <a:t>haberleşebilir</a:t>
            </a:r>
            <a:r>
              <a:rPr lang="tr-TR" altLang="tr-TR" sz="3200" dirty="0" err="1" smtClean="0">
                <a:sym typeface="Wingdings" panose="05000000000000000000" pitchFamily="2" charset="2"/>
              </a:rPr>
              <a:t>Mesh</a:t>
            </a:r>
            <a:r>
              <a:rPr lang="tr-TR" altLang="tr-TR" sz="3200" dirty="0" smtClean="0">
                <a:sym typeface="Wingdings" panose="05000000000000000000" pitchFamily="2" charset="2"/>
              </a:rPr>
              <a:t> yapının en önemli özelliği </a:t>
            </a:r>
            <a:r>
              <a:rPr lang="tr-TR" altLang="tr-TR" sz="3200" dirty="0" err="1" smtClean="0">
                <a:sym typeface="Wingdings" panose="05000000000000000000" pitchFamily="2" charset="2"/>
              </a:rPr>
              <a:t>BS’nin</a:t>
            </a:r>
            <a:r>
              <a:rPr lang="tr-TR" altLang="tr-TR" sz="3200" dirty="0" smtClean="0">
                <a:sym typeface="Wingdings" panose="05000000000000000000" pitchFamily="2" charset="2"/>
              </a:rPr>
              <a:t> kapsama alanında artış olur</a:t>
            </a:r>
          </a:p>
          <a:p>
            <a:r>
              <a:rPr lang="tr-TR" altLang="tr-TR" sz="3200" dirty="0" smtClean="0">
                <a:sym typeface="Wingdings" panose="05000000000000000000" pitchFamily="2" charset="2"/>
              </a:rPr>
              <a:t>Ağda bir düğüm çöktüğünde yada BS çöktüğünde tüm iletişim kesilmez.</a:t>
            </a:r>
            <a:endParaRPr lang="tr-TR" altLang="tr-TR" sz="3200" dirty="0" smtClean="0"/>
          </a:p>
          <a:p>
            <a:endParaRPr lang="tr-TR" altLang="tr-TR" sz="3200" dirty="0" smtClean="0"/>
          </a:p>
          <a:p>
            <a:endParaRPr lang="tr-TR" altLang="tr-TR" sz="3200" dirty="0" smtClean="0"/>
          </a:p>
        </p:txBody>
      </p:sp>
      <p:sp>
        <p:nvSpPr>
          <p:cNvPr id="68613" name="6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0AEDB654-B7F8-437C-840C-90818742C68A}" type="slidenum">
              <a:rPr lang="en-US" altLang="tr-TR">
                <a:solidFill>
                  <a:srgbClr val="C00000"/>
                </a:solidFill>
                <a:latin typeface="Rage Italic" panose="03070502040507070304" pitchFamily="66" charset="0"/>
                <a:ea typeface="Rage Italic" panose="03070502040507070304" pitchFamily="66" charset="0"/>
              </a:rPr>
              <a:pPr/>
              <a:t>19</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pic>
        <p:nvPicPr>
          <p:cNvPr id="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24563" y="2357438"/>
            <a:ext cx="3930650" cy="281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IEEE 802.16 ve </a:t>
            </a:r>
            <a:r>
              <a:rPr lang="tr-TR" dirty="0" err="1" smtClean="0"/>
              <a:t>WiMAX</a:t>
            </a:r>
            <a:endParaRPr lang="tr-TR" dirty="0"/>
          </a:p>
        </p:txBody>
      </p:sp>
      <p:sp>
        <p:nvSpPr>
          <p:cNvPr id="51203" name="2 İçerik Yer Tutucusu"/>
          <p:cNvSpPr>
            <a:spLocks noGrp="1"/>
          </p:cNvSpPr>
          <p:nvPr>
            <p:ph idx="1"/>
          </p:nvPr>
        </p:nvSpPr>
        <p:spPr/>
        <p:txBody>
          <a:bodyPr>
            <a:normAutofit/>
          </a:bodyPr>
          <a:lstStyle/>
          <a:p>
            <a:pPr>
              <a:lnSpc>
                <a:spcPct val="90000"/>
              </a:lnSpc>
            </a:pPr>
            <a:r>
              <a:rPr lang="tr-TR" altLang="tr-TR" sz="2400" dirty="0"/>
              <a:t>IEEE 802.16: Telsiz Kentsel alan ağı standardı (Wireless MAN),(1999).</a:t>
            </a:r>
          </a:p>
          <a:p>
            <a:pPr>
              <a:lnSpc>
                <a:spcPct val="90000"/>
              </a:lnSpc>
            </a:pPr>
            <a:r>
              <a:rPr lang="tr-TR" altLang="tr-TR" sz="2400" dirty="0" err="1"/>
              <a:t>WiMAX</a:t>
            </a:r>
            <a:r>
              <a:rPr lang="tr-TR" altLang="tr-TR" sz="2400" dirty="0"/>
              <a:t> (</a:t>
            </a:r>
            <a:r>
              <a:rPr lang="tr-TR" altLang="tr-TR" sz="2400" dirty="0" err="1">
                <a:solidFill>
                  <a:srgbClr val="FB806B"/>
                </a:solidFill>
              </a:rPr>
              <a:t>W</a:t>
            </a:r>
            <a:r>
              <a:rPr lang="tr-TR" altLang="tr-TR" sz="2400" dirty="0" err="1"/>
              <a:t>orldwide</a:t>
            </a:r>
            <a:r>
              <a:rPr lang="tr-TR" altLang="tr-TR" sz="2400" dirty="0"/>
              <a:t> </a:t>
            </a:r>
            <a:r>
              <a:rPr lang="tr-TR" altLang="tr-TR" sz="2400" dirty="0" err="1">
                <a:solidFill>
                  <a:srgbClr val="FB806B"/>
                </a:solidFill>
              </a:rPr>
              <a:t>I</a:t>
            </a:r>
            <a:r>
              <a:rPr lang="tr-TR" altLang="tr-TR" sz="2400" dirty="0" err="1"/>
              <a:t>nteroperability</a:t>
            </a:r>
            <a:r>
              <a:rPr lang="tr-TR" altLang="tr-TR" sz="2400" dirty="0"/>
              <a:t> </a:t>
            </a:r>
            <a:r>
              <a:rPr lang="tr-TR" altLang="tr-TR" sz="2400" dirty="0" err="1"/>
              <a:t>for</a:t>
            </a:r>
            <a:r>
              <a:rPr lang="tr-TR" altLang="tr-TR" sz="2400" dirty="0"/>
              <a:t> </a:t>
            </a:r>
            <a:r>
              <a:rPr lang="tr-TR" altLang="tr-TR" sz="2400" dirty="0" err="1">
                <a:solidFill>
                  <a:srgbClr val="FB806B"/>
                </a:solidFill>
              </a:rPr>
              <a:t>M</a:t>
            </a:r>
            <a:r>
              <a:rPr lang="tr-TR" altLang="tr-TR" sz="2400" dirty="0" err="1"/>
              <a:t>icrowave</a:t>
            </a:r>
            <a:r>
              <a:rPr lang="tr-TR" altLang="tr-TR" sz="2400" dirty="0"/>
              <a:t> </a:t>
            </a:r>
            <a:r>
              <a:rPr lang="tr-TR" altLang="tr-TR" sz="2400" dirty="0" err="1">
                <a:solidFill>
                  <a:srgbClr val="FB806B"/>
                </a:solidFill>
              </a:rPr>
              <a:t>ACC</a:t>
            </a:r>
            <a:r>
              <a:rPr lang="tr-TR" altLang="tr-TR" sz="2400" dirty="0" err="1"/>
              <a:t>ess</a:t>
            </a:r>
            <a:r>
              <a:rPr lang="tr-TR" altLang="tr-TR" sz="2400" dirty="0"/>
              <a:t>):</a:t>
            </a:r>
          </a:p>
          <a:p>
            <a:pPr>
              <a:lnSpc>
                <a:spcPct val="90000"/>
              </a:lnSpc>
              <a:buFont typeface="Wingdings" pitchFamily="2" charset="2"/>
              <a:buNone/>
            </a:pPr>
            <a:r>
              <a:rPr lang="tr-TR" altLang="tr-TR" sz="2400" dirty="0"/>
              <a:t>		802.16 standardını destekleyen uç birimlere telsiz alanda yüksek </a:t>
            </a:r>
            <a:r>
              <a:rPr lang="tr-TR" altLang="tr-TR" sz="2400" dirty="0" err="1"/>
              <a:t>bandgenişliği</a:t>
            </a:r>
            <a:r>
              <a:rPr lang="tr-TR" altLang="tr-TR" sz="2400" dirty="0"/>
              <a:t> (BWA) sağlamayı amaçlayan bir forumun standardı (2001).</a:t>
            </a:r>
          </a:p>
          <a:p>
            <a:pPr>
              <a:lnSpc>
                <a:spcPct val="90000"/>
              </a:lnSpc>
            </a:pPr>
            <a:r>
              <a:rPr lang="tr-TR" altLang="tr-TR" sz="2400" dirty="0"/>
              <a:t>Yüksek hızda kesintisiz telsiz iletişim</a:t>
            </a:r>
          </a:p>
          <a:p>
            <a:pPr lvl="1">
              <a:lnSpc>
                <a:spcPct val="90000"/>
              </a:lnSpc>
            </a:pPr>
            <a:r>
              <a:rPr lang="tr-TR" altLang="tr-TR" sz="2400" dirty="0"/>
              <a:t>70 </a:t>
            </a:r>
            <a:r>
              <a:rPr lang="tr-TR" altLang="tr-TR" sz="2400" dirty="0" err="1"/>
              <a:t>Mbps</a:t>
            </a:r>
            <a:endParaRPr lang="tr-TR" altLang="tr-TR" sz="2400" dirty="0"/>
          </a:p>
          <a:p>
            <a:pPr lvl="1">
              <a:lnSpc>
                <a:spcPct val="90000"/>
              </a:lnSpc>
            </a:pPr>
            <a:r>
              <a:rPr lang="tr-TR" altLang="tr-TR" sz="2400" dirty="0"/>
              <a:t>Kapsama alanı: 50-70 km’ye kadar</a:t>
            </a:r>
          </a:p>
          <a:p>
            <a:pPr lvl="1">
              <a:lnSpc>
                <a:spcPct val="90000"/>
              </a:lnSpc>
            </a:pPr>
            <a:r>
              <a:rPr lang="tr-TR" altLang="tr-TR" sz="2400" dirty="0"/>
              <a:t>Veri</a:t>
            </a:r>
          </a:p>
          <a:p>
            <a:pPr lvl="1">
              <a:lnSpc>
                <a:spcPct val="90000"/>
              </a:lnSpc>
            </a:pPr>
            <a:r>
              <a:rPr lang="tr-TR" altLang="tr-TR" sz="2400" dirty="0"/>
              <a:t>Ses (isteğe-bağlı)</a:t>
            </a:r>
          </a:p>
          <a:p>
            <a:pPr lvl="1">
              <a:lnSpc>
                <a:spcPct val="90000"/>
              </a:lnSpc>
            </a:pPr>
            <a:r>
              <a:rPr lang="tr-TR" altLang="tr-TR" sz="2400" dirty="0"/>
              <a:t>Görüntü (isteğe-bağlı)</a:t>
            </a:r>
          </a:p>
          <a:p>
            <a:pPr lvl="1">
              <a:lnSpc>
                <a:spcPct val="90000"/>
              </a:lnSpc>
            </a:pPr>
            <a:r>
              <a:rPr lang="tr-TR" altLang="tr-TR" sz="2400" dirty="0" err="1"/>
              <a:t>VoIP</a:t>
            </a:r>
            <a:endParaRPr lang="tr-TR" altLang="tr-TR" sz="2400" dirty="0"/>
          </a:p>
          <a:p>
            <a:pPr lvl="1">
              <a:lnSpc>
                <a:spcPct val="90000"/>
              </a:lnSpc>
            </a:pPr>
            <a:r>
              <a:rPr lang="tr-TR" altLang="tr-TR" sz="2400" dirty="0" err="1"/>
              <a:t>Videokonferans</a:t>
            </a:r>
            <a:endParaRPr lang="tr-TR" altLang="tr-TR" sz="2400" dirty="0"/>
          </a:p>
          <a:p>
            <a:endParaRPr lang="tr-TR" altLang="tr-TR" sz="3600" dirty="0" smtClean="0"/>
          </a:p>
        </p:txBody>
      </p:sp>
      <p:sp>
        <p:nvSpPr>
          <p:cNvPr id="51204"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2FCA34B1-8CFC-4CC6-A04D-7A2B708F53D3}" type="slidenum">
              <a:rPr lang="en-US" altLang="tr-TR">
                <a:solidFill>
                  <a:srgbClr val="C00000"/>
                </a:solidFill>
                <a:latin typeface="Rage Italic" panose="03070502040507070304" pitchFamily="66" charset="0"/>
                <a:ea typeface="Rage Italic" panose="03070502040507070304" pitchFamily="66" charset="0"/>
              </a:rPr>
              <a:pPr/>
              <a:t>2</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defRPr/>
            </a:pPr>
            <a:r>
              <a:rPr lang="tr-TR" sz="4000" dirty="0" err="1"/>
              <a:t>WiMAX</a:t>
            </a:r>
            <a:r>
              <a:rPr lang="tr-TR" sz="4000" dirty="0"/>
              <a:t> Ağ(Mesh) yapısında Güvenlik(2/2)</a:t>
            </a:r>
          </a:p>
        </p:txBody>
      </p:sp>
      <p:sp>
        <p:nvSpPr>
          <p:cNvPr id="69635" name="2 İçerik Yer Tutucusu"/>
          <p:cNvSpPr>
            <a:spLocks noGrp="1"/>
          </p:cNvSpPr>
          <p:nvPr>
            <p:ph idx="1"/>
          </p:nvPr>
        </p:nvSpPr>
        <p:spPr/>
        <p:txBody>
          <a:bodyPr/>
          <a:lstStyle/>
          <a:p>
            <a:pPr>
              <a:lnSpc>
                <a:spcPct val="90000"/>
              </a:lnSpc>
            </a:pPr>
            <a:r>
              <a:rPr lang="tr-TR" altLang="tr-TR"/>
              <a:t>Ağa katılmak isteyen bir düğüm kendisine en yakın düğümü “sponsor düğüm” ilan eder.</a:t>
            </a:r>
          </a:p>
          <a:p>
            <a:pPr>
              <a:lnSpc>
                <a:spcPct val="90000"/>
              </a:lnSpc>
            </a:pPr>
            <a:r>
              <a:rPr lang="tr-TR" altLang="tr-TR"/>
              <a:t>İstemci düğüm,kendisini asıllaması için elçi düğüme mesaj gönderir.</a:t>
            </a:r>
          </a:p>
          <a:p>
            <a:pPr>
              <a:lnSpc>
                <a:spcPct val="90000"/>
              </a:lnSpc>
            </a:pPr>
            <a:r>
              <a:rPr lang="tr-TR" altLang="tr-TR"/>
              <a:t>PMP’teki güvenlik işlemlerinin benzeri sponsor düğüm tarafından yapılır.</a:t>
            </a:r>
          </a:p>
          <a:p>
            <a:pPr>
              <a:lnSpc>
                <a:spcPct val="90000"/>
              </a:lnSpc>
            </a:pPr>
            <a:r>
              <a:rPr lang="tr-TR" altLang="tr-TR"/>
              <a:t>Asıllama işini yapan gerçek düğümle bir tünel kuran elçi düğüm, istemci düğüme mesajları iletir.</a:t>
            </a:r>
          </a:p>
          <a:p>
            <a:pPr lvl="1">
              <a:lnSpc>
                <a:spcPct val="90000"/>
              </a:lnSpc>
            </a:pPr>
            <a:r>
              <a:rPr lang="tr-TR" altLang="tr-TR" sz="1900"/>
              <a:t>Asıllama mesajları</a:t>
            </a:r>
          </a:p>
          <a:p>
            <a:pPr lvl="1">
              <a:lnSpc>
                <a:spcPct val="90000"/>
              </a:lnSpc>
            </a:pPr>
            <a:r>
              <a:rPr lang="tr-TR" altLang="tr-TR" sz="1900"/>
              <a:t>Anahtar alışverişi</a:t>
            </a:r>
          </a:p>
          <a:p>
            <a:pPr>
              <a:lnSpc>
                <a:spcPct val="90000"/>
              </a:lnSpc>
            </a:pPr>
            <a:r>
              <a:rPr lang="tr-TR" altLang="tr-TR"/>
              <a:t>Mesh’e dahil olan düğüm, diğer düğümlerle iletişime geçebilir.</a:t>
            </a:r>
          </a:p>
          <a:p>
            <a:endParaRPr lang="tr-TR" altLang="tr-TR" smtClean="0"/>
          </a:p>
        </p:txBody>
      </p:sp>
      <p:sp>
        <p:nvSpPr>
          <p:cNvPr id="69636"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DF53620B-C3EF-42CF-B2E8-9EE50C5B85C7}" type="slidenum">
              <a:rPr lang="en-US" altLang="tr-TR">
                <a:solidFill>
                  <a:srgbClr val="C00000"/>
                </a:solidFill>
                <a:latin typeface="Rage Italic" panose="03070502040507070304" pitchFamily="66" charset="0"/>
                <a:ea typeface="Rage Italic" panose="03070502040507070304" pitchFamily="66" charset="0"/>
              </a:rPr>
              <a:pPr/>
              <a:t>20</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Güvenlik Altyapısının Analizi(1/5)</a:t>
            </a:r>
            <a:endParaRPr lang="tr-TR" dirty="0"/>
          </a:p>
        </p:txBody>
      </p:sp>
      <p:sp>
        <p:nvSpPr>
          <p:cNvPr id="70659" name="2 İçerik Yer Tutucusu"/>
          <p:cNvSpPr>
            <a:spLocks noGrp="1"/>
          </p:cNvSpPr>
          <p:nvPr>
            <p:ph idx="1"/>
          </p:nvPr>
        </p:nvSpPr>
        <p:spPr/>
        <p:txBody>
          <a:bodyPr/>
          <a:lstStyle/>
          <a:p>
            <a:r>
              <a:rPr lang="tr-TR" altLang="tr-TR" dirty="0" smtClean="0"/>
              <a:t>Veri şifrelemesindeki sorunlar</a:t>
            </a:r>
          </a:p>
          <a:p>
            <a:pPr lvl="1"/>
            <a:r>
              <a:rPr lang="tr-TR" altLang="tr-TR" dirty="0" smtClean="0"/>
              <a:t>DES algoritması günümüzde kırılabilir bir algoritma haline gelmiştir.</a:t>
            </a:r>
          </a:p>
          <a:p>
            <a:pPr lvl="2"/>
            <a:r>
              <a:rPr lang="tr-TR" altLang="tr-TR" dirty="0" smtClean="0"/>
              <a:t>Deneme-yanılma ve Brute-Force </a:t>
            </a:r>
            <a:r>
              <a:rPr lang="tr-TR" altLang="tr-TR" dirty="0" err="1" smtClean="0"/>
              <a:t>saldıralarına</a:t>
            </a:r>
            <a:r>
              <a:rPr lang="tr-TR" altLang="tr-TR" dirty="0" smtClean="0"/>
              <a:t> dayanıksızdır.</a:t>
            </a:r>
          </a:p>
          <a:p>
            <a:pPr lvl="2"/>
            <a:r>
              <a:rPr lang="tr-TR" altLang="tr-TR" dirty="0" smtClean="0"/>
              <a:t>128-bitlik AES kullanılabilir</a:t>
            </a:r>
          </a:p>
          <a:p>
            <a:pPr lvl="3"/>
            <a:r>
              <a:rPr lang="tr-TR" altLang="tr-TR" dirty="0" smtClean="0"/>
              <a:t>Daha yavaş ama güvenliği arttırıcı bir yöntem</a:t>
            </a:r>
          </a:p>
          <a:p>
            <a:endParaRPr lang="tr-TR" altLang="tr-TR" dirty="0" smtClean="0"/>
          </a:p>
        </p:txBody>
      </p:sp>
      <p:sp>
        <p:nvSpPr>
          <p:cNvPr id="70660"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CB9C1AE1-1181-4043-9778-C98A50B60B47}" type="slidenum">
              <a:rPr lang="en-US" altLang="tr-TR">
                <a:solidFill>
                  <a:srgbClr val="C00000"/>
                </a:solidFill>
                <a:latin typeface="Rage Italic" panose="03070502040507070304" pitchFamily="66" charset="0"/>
                <a:ea typeface="Rage Italic" panose="03070502040507070304" pitchFamily="66" charset="0"/>
              </a:rPr>
              <a:pPr/>
              <a:t>21</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Güvenlik Altyapısının Analizi(2/5)</a:t>
            </a:r>
            <a:endParaRPr lang="tr-TR" dirty="0"/>
          </a:p>
        </p:txBody>
      </p:sp>
      <p:sp>
        <p:nvSpPr>
          <p:cNvPr id="71683" name="2 İçerik Yer Tutucusu"/>
          <p:cNvSpPr>
            <a:spLocks noGrp="1"/>
          </p:cNvSpPr>
          <p:nvPr>
            <p:ph idx="1"/>
          </p:nvPr>
        </p:nvSpPr>
        <p:spPr/>
        <p:txBody>
          <a:bodyPr/>
          <a:lstStyle/>
          <a:p>
            <a:pPr lvl="1"/>
            <a:r>
              <a:rPr lang="tr-TR" altLang="tr-TR" dirty="0" smtClean="0"/>
              <a:t>Tekrar </a:t>
            </a:r>
            <a:r>
              <a:rPr lang="tr-TR" altLang="tr-TR" dirty="0" err="1" smtClean="0"/>
              <a:t>saldıralarına</a:t>
            </a:r>
            <a:r>
              <a:rPr lang="tr-TR" altLang="tr-TR" dirty="0" smtClean="0"/>
              <a:t> dayanıksızdır.</a:t>
            </a:r>
          </a:p>
          <a:p>
            <a:pPr lvl="2"/>
            <a:r>
              <a:rPr lang="tr-TR" altLang="tr-TR" dirty="0" smtClean="0"/>
              <a:t>Aktif saldırılar gerçekleştirilebilir.</a:t>
            </a:r>
          </a:p>
          <a:p>
            <a:pPr lvl="3"/>
            <a:r>
              <a:rPr lang="tr-TR" altLang="tr-TR" dirty="0" smtClean="0"/>
              <a:t>Telsiz ortamın doğasından kaynaklanan araya girebilme özelliğini ortadan kaldıracak bir yapı yok</a:t>
            </a:r>
          </a:p>
          <a:p>
            <a:pPr lvl="3"/>
            <a:r>
              <a:rPr lang="tr-TR" altLang="tr-TR" dirty="0" smtClean="0"/>
              <a:t>Tekrar </a:t>
            </a:r>
            <a:r>
              <a:rPr lang="tr-TR" altLang="tr-TR" dirty="0" err="1" smtClean="0"/>
              <a:t>saldıraları</a:t>
            </a:r>
            <a:r>
              <a:rPr lang="tr-TR" altLang="tr-TR" dirty="0" smtClean="0"/>
              <a:t> için	</a:t>
            </a:r>
          </a:p>
          <a:p>
            <a:pPr lvl="4"/>
            <a:r>
              <a:rPr lang="tr-TR" altLang="tr-TR" dirty="0" smtClean="0"/>
              <a:t>Rastgele bir sayı</a:t>
            </a:r>
          </a:p>
          <a:p>
            <a:pPr lvl="4"/>
            <a:r>
              <a:rPr lang="tr-TR" altLang="tr-TR" dirty="0" smtClean="0"/>
              <a:t>Paket numarası</a:t>
            </a:r>
          </a:p>
          <a:p>
            <a:pPr lvl="4"/>
            <a:r>
              <a:rPr lang="tr-TR" altLang="tr-TR" dirty="0" smtClean="0"/>
              <a:t>Sekans numarası</a:t>
            </a:r>
          </a:p>
          <a:p>
            <a:endParaRPr lang="tr-TR" altLang="tr-TR" dirty="0" smtClean="0"/>
          </a:p>
        </p:txBody>
      </p:sp>
      <p:sp>
        <p:nvSpPr>
          <p:cNvPr id="71684"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8B1F6A40-5261-40C1-99EA-FA3BF32BE766}" type="slidenum">
              <a:rPr lang="en-US" altLang="tr-TR">
                <a:solidFill>
                  <a:srgbClr val="C00000"/>
                </a:solidFill>
                <a:latin typeface="Rage Italic" panose="03070502040507070304" pitchFamily="66" charset="0"/>
                <a:ea typeface="Rage Italic" panose="03070502040507070304" pitchFamily="66" charset="0"/>
              </a:rPr>
              <a:pPr/>
              <a:t>22</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Güvenlik Altyapısının Analizi(3/5)</a:t>
            </a:r>
            <a:endParaRPr lang="tr-TR" dirty="0"/>
          </a:p>
        </p:txBody>
      </p:sp>
      <p:sp>
        <p:nvSpPr>
          <p:cNvPr id="72707" name="2 İçerik Yer Tutucusu"/>
          <p:cNvSpPr>
            <a:spLocks noGrp="1"/>
          </p:cNvSpPr>
          <p:nvPr>
            <p:ph idx="1"/>
          </p:nvPr>
        </p:nvSpPr>
        <p:spPr/>
        <p:txBody>
          <a:bodyPr/>
          <a:lstStyle/>
          <a:p>
            <a:pPr lvl="1"/>
            <a:r>
              <a:rPr lang="tr-TR" altLang="tr-TR" dirty="0" smtClean="0"/>
              <a:t>CBC Başlangıç vektörü tahmin edilebilir.</a:t>
            </a:r>
          </a:p>
          <a:p>
            <a:pPr lvl="2"/>
            <a:r>
              <a:rPr lang="tr-TR" altLang="tr-TR" dirty="0" smtClean="0"/>
              <a:t>Seçilen Açık metin saldırısı yapılarak gerçek metin elde edilebilir.</a:t>
            </a:r>
          </a:p>
          <a:p>
            <a:pPr lvl="2"/>
            <a:r>
              <a:rPr lang="tr-TR" altLang="tr-TR" dirty="0" smtClean="0"/>
              <a:t>Bazı çözümler</a:t>
            </a:r>
          </a:p>
          <a:p>
            <a:pPr lvl="3"/>
            <a:r>
              <a:rPr lang="tr-TR" altLang="tr-TR" dirty="0" smtClean="0"/>
              <a:t>Başlangıç vektörü için</a:t>
            </a:r>
          </a:p>
          <a:p>
            <a:pPr lvl="4"/>
            <a:r>
              <a:rPr lang="tr-TR" altLang="tr-TR" dirty="0" smtClean="0"/>
              <a:t>Her bir metin için değil, her bir çerçeve için IV üretimi</a:t>
            </a:r>
          </a:p>
          <a:p>
            <a:pPr lvl="4"/>
            <a:r>
              <a:rPr lang="tr-TR" altLang="tr-TR" dirty="0" smtClean="0"/>
              <a:t>Bu </a:t>
            </a:r>
            <a:r>
              <a:rPr lang="tr-TR" altLang="tr-TR" dirty="0" err="1" smtClean="0"/>
              <a:t>IV’nin</a:t>
            </a:r>
            <a:r>
              <a:rPr lang="tr-TR" altLang="tr-TR" dirty="0" smtClean="0"/>
              <a:t> veriye gömülmesi</a:t>
            </a:r>
          </a:p>
          <a:p>
            <a:pPr lvl="4"/>
            <a:r>
              <a:rPr lang="tr-TR" altLang="tr-TR" dirty="0" smtClean="0"/>
              <a:t>Şifreleme yükü artar!</a:t>
            </a:r>
          </a:p>
          <a:p>
            <a:pPr lvl="1"/>
            <a:endParaRPr lang="tr-TR" altLang="tr-TR" dirty="0" smtClean="0"/>
          </a:p>
          <a:p>
            <a:endParaRPr lang="tr-TR" altLang="tr-TR" dirty="0" smtClean="0"/>
          </a:p>
        </p:txBody>
      </p:sp>
      <p:sp>
        <p:nvSpPr>
          <p:cNvPr id="72708"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B37EB416-259A-415C-88AC-DF42E379477B}" type="slidenum">
              <a:rPr lang="en-US" altLang="tr-TR">
                <a:solidFill>
                  <a:srgbClr val="C00000"/>
                </a:solidFill>
                <a:latin typeface="Rage Italic" panose="03070502040507070304" pitchFamily="66" charset="0"/>
                <a:ea typeface="Rage Italic" panose="03070502040507070304" pitchFamily="66" charset="0"/>
              </a:rPr>
              <a:pPr/>
              <a:t>23</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Güvenlik Altyapısının Analizi(4/5)</a:t>
            </a:r>
            <a:endParaRPr lang="tr-TR" dirty="0"/>
          </a:p>
        </p:txBody>
      </p:sp>
      <p:sp>
        <p:nvSpPr>
          <p:cNvPr id="73731" name="2 İçerik Yer Tutucusu"/>
          <p:cNvSpPr>
            <a:spLocks noGrp="1"/>
          </p:cNvSpPr>
          <p:nvPr>
            <p:ph idx="1"/>
          </p:nvPr>
        </p:nvSpPr>
        <p:spPr/>
        <p:txBody>
          <a:bodyPr/>
          <a:lstStyle/>
          <a:p>
            <a:pPr>
              <a:lnSpc>
                <a:spcPct val="90000"/>
              </a:lnSpc>
            </a:pPr>
            <a:r>
              <a:rPr lang="tr-TR" altLang="tr-TR" sz="2500" dirty="0"/>
              <a:t>Anahtar Yönetimindeki sorunlar:</a:t>
            </a:r>
          </a:p>
          <a:p>
            <a:pPr lvl="1">
              <a:lnSpc>
                <a:spcPct val="90000"/>
              </a:lnSpc>
            </a:pPr>
            <a:r>
              <a:rPr lang="tr-TR" altLang="tr-TR" dirty="0"/>
              <a:t>TEK’te kullanılan sekans numarasının 2-bit olması</a:t>
            </a:r>
          </a:p>
          <a:p>
            <a:pPr lvl="2">
              <a:lnSpc>
                <a:spcPct val="90000"/>
              </a:lnSpc>
            </a:pPr>
            <a:r>
              <a:rPr lang="tr-TR" altLang="tr-TR" dirty="0" smtClean="0"/>
              <a:t>Her bir tekrar saldırısında %25 bir olasılıkla </a:t>
            </a:r>
            <a:r>
              <a:rPr lang="tr-TR" altLang="tr-TR" dirty="0" err="1" smtClean="0"/>
              <a:t>TEk</a:t>
            </a:r>
            <a:r>
              <a:rPr lang="tr-TR" altLang="tr-TR" dirty="0" smtClean="0"/>
              <a:t> </a:t>
            </a:r>
            <a:r>
              <a:rPr lang="tr-TR" altLang="tr-TR" dirty="0" err="1" smtClean="0"/>
              <a:t>bulabilinir</a:t>
            </a:r>
            <a:r>
              <a:rPr lang="tr-TR" altLang="tr-TR" dirty="0" smtClean="0"/>
              <a:t>!</a:t>
            </a:r>
          </a:p>
          <a:p>
            <a:pPr lvl="1">
              <a:lnSpc>
                <a:spcPct val="90000"/>
              </a:lnSpc>
            </a:pPr>
            <a:r>
              <a:rPr lang="tr-TR" altLang="tr-TR" dirty="0"/>
              <a:t>Rastgele üretilen TEK’lerin nasıl bir </a:t>
            </a:r>
            <a:r>
              <a:rPr lang="tr-TR" altLang="tr-TR" dirty="0" err="1"/>
              <a:t>rassal</a:t>
            </a:r>
            <a:r>
              <a:rPr lang="tr-TR" altLang="tr-TR" dirty="0"/>
              <a:t> fonksiyonla üretildiği konusunda bilgilendirme yapılmıyor.</a:t>
            </a:r>
          </a:p>
          <a:p>
            <a:pPr lvl="2">
              <a:lnSpc>
                <a:spcPct val="90000"/>
              </a:lnSpc>
            </a:pPr>
            <a:r>
              <a:rPr lang="tr-TR" altLang="tr-TR" dirty="0" smtClean="0"/>
              <a:t>Değişik üreticilerin oluşturduğu bir ağda güvensizlik ve dengesizlik yaratabilir.</a:t>
            </a:r>
          </a:p>
          <a:p>
            <a:pPr lvl="1">
              <a:lnSpc>
                <a:spcPct val="90000"/>
              </a:lnSpc>
            </a:pPr>
            <a:r>
              <a:rPr lang="tr-TR" altLang="tr-TR" dirty="0"/>
              <a:t>BS tarafından oluşturulan AK’nin </a:t>
            </a:r>
            <a:r>
              <a:rPr lang="tr-TR" altLang="tr-TR" dirty="0" err="1"/>
              <a:t>tazeligine</a:t>
            </a:r>
            <a:r>
              <a:rPr lang="tr-TR" altLang="tr-TR" dirty="0"/>
              <a:t> güvenilmeli!</a:t>
            </a:r>
          </a:p>
          <a:p>
            <a:pPr lvl="2">
              <a:lnSpc>
                <a:spcPct val="90000"/>
              </a:lnSpc>
            </a:pPr>
            <a:r>
              <a:rPr lang="tr-TR" altLang="tr-TR" dirty="0" smtClean="0"/>
              <a:t>SS bunu kontrol etmiyor.</a:t>
            </a:r>
          </a:p>
          <a:p>
            <a:pPr lvl="1">
              <a:lnSpc>
                <a:spcPct val="90000"/>
              </a:lnSpc>
            </a:pPr>
            <a:endParaRPr lang="tr-TR" altLang="tr-TR" dirty="0"/>
          </a:p>
          <a:p>
            <a:endParaRPr lang="tr-TR" altLang="tr-TR" dirty="0" smtClean="0"/>
          </a:p>
        </p:txBody>
      </p:sp>
      <p:sp>
        <p:nvSpPr>
          <p:cNvPr id="73732"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B0134953-CD65-41CB-AA42-43C94BA83D68}" type="slidenum">
              <a:rPr lang="en-US" altLang="tr-TR">
                <a:solidFill>
                  <a:srgbClr val="C00000"/>
                </a:solidFill>
                <a:latin typeface="Rage Italic" panose="03070502040507070304" pitchFamily="66" charset="0"/>
                <a:ea typeface="Rage Italic" panose="03070502040507070304" pitchFamily="66" charset="0"/>
              </a:rPr>
              <a:pPr/>
              <a:t>24</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Güvenlik Altyapısının Analizi(5/5)</a:t>
            </a:r>
            <a:endParaRPr lang="tr-TR" dirty="0"/>
          </a:p>
        </p:txBody>
      </p:sp>
      <p:sp>
        <p:nvSpPr>
          <p:cNvPr id="74755" name="2 İçerik Yer Tutucusu"/>
          <p:cNvSpPr>
            <a:spLocks noGrp="1"/>
          </p:cNvSpPr>
          <p:nvPr>
            <p:ph idx="1"/>
          </p:nvPr>
        </p:nvSpPr>
        <p:spPr/>
        <p:txBody>
          <a:bodyPr/>
          <a:lstStyle/>
          <a:p>
            <a:r>
              <a:rPr lang="tr-TR" altLang="tr-TR" smtClean="0"/>
              <a:t>Asıllamadaki problemler</a:t>
            </a:r>
          </a:p>
          <a:p>
            <a:pPr lvl="1"/>
            <a:r>
              <a:rPr lang="tr-TR" altLang="tr-TR" smtClean="0"/>
              <a:t>Çift taraflı bir asıllama yok.</a:t>
            </a:r>
          </a:p>
          <a:p>
            <a:pPr lvl="2"/>
            <a:r>
              <a:rPr lang="tr-TR" altLang="tr-TR" smtClean="0"/>
              <a:t>BS asıllanmıyor.</a:t>
            </a:r>
          </a:p>
          <a:p>
            <a:pPr lvl="3"/>
            <a:r>
              <a:rPr lang="tr-TR" altLang="tr-TR" smtClean="0"/>
              <a:t>Ortadaki adam saldırısı yapılabilir.</a:t>
            </a:r>
          </a:p>
          <a:p>
            <a:pPr lvl="1"/>
            <a:r>
              <a:rPr lang="tr-TR" altLang="tr-TR" smtClean="0"/>
              <a:t>Asıllama protokolunde gönderilen mesajlar doğrulama için yetersiz</a:t>
            </a:r>
          </a:p>
          <a:p>
            <a:pPr lvl="2"/>
            <a:r>
              <a:rPr lang="tr-TR" altLang="tr-TR" smtClean="0"/>
              <a:t>EAP(Extensible Authentication Protocol) tabanlı bir asıllama yapılabilir.</a:t>
            </a:r>
          </a:p>
          <a:p>
            <a:pPr lvl="3"/>
            <a:r>
              <a:rPr lang="tr-TR" altLang="tr-TR" smtClean="0"/>
              <a:t>EAP-TLS(Transport Layer Securty)</a:t>
            </a:r>
          </a:p>
          <a:p>
            <a:pPr lvl="3"/>
            <a:r>
              <a:rPr lang="tr-TR" altLang="tr-TR" smtClean="0"/>
              <a:t>EAP-MD5</a:t>
            </a:r>
          </a:p>
          <a:p>
            <a:endParaRPr lang="tr-TR" altLang="tr-TR" smtClean="0"/>
          </a:p>
        </p:txBody>
      </p:sp>
      <p:sp>
        <p:nvSpPr>
          <p:cNvPr id="74756"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BBC11829-5DE9-40D4-8DD7-EA002FA13049}" type="slidenum">
              <a:rPr lang="en-US" altLang="tr-TR">
                <a:solidFill>
                  <a:srgbClr val="C00000"/>
                </a:solidFill>
                <a:latin typeface="Rage Italic" panose="03070502040507070304" pitchFamily="66" charset="0"/>
                <a:ea typeface="Rage Italic" panose="03070502040507070304" pitchFamily="66" charset="0"/>
              </a:rPr>
              <a:pPr/>
              <a:t>25</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GÜVENLİ  İŞLETİM    SİSTEMLERİ</a:t>
            </a:r>
            <a:endParaRPr lang="tr-TR" dirty="0"/>
          </a:p>
        </p:txBody>
      </p:sp>
      <p:sp>
        <p:nvSpPr>
          <p:cNvPr id="75779" name="2 İçerik Yer Tutucusu"/>
          <p:cNvSpPr>
            <a:spLocks noGrp="1"/>
          </p:cNvSpPr>
          <p:nvPr>
            <p:ph idx="1"/>
          </p:nvPr>
        </p:nvSpPr>
        <p:spPr/>
        <p:txBody>
          <a:bodyPr/>
          <a:lstStyle/>
          <a:p>
            <a:pPr>
              <a:spcBef>
                <a:spcPct val="50000"/>
              </a:spcBef>
              <a:buClr>
                <a:schemeClr val="tx2"/>
              </a:buClr>
              <a:buFont typeface="Wingdings" pitchFamily="2" charset="2"/>
              <a:buChar char="ü"/>
            </a:pPr>
            <a:r>
              <a:rPr lang="tr-TR" altLang="tr-TR" b="1" smtClean="0"/>
              <a:t> Tarihçe</a:t>
            </a:r>
          </a:p>
          <a:p>
            <a:pPr>
              <a:spcBef>
                <a:spcPct val="50000"/>
              </a:spcBef>
              <a:buClr>
                <a:schemeClr val="tx2"/>
              </a:buClr>
              <a:buFont typeface="Wingdings" pitchFamily="2" charset="2"/>
              <a:buChar char="ü"/>
            </a:pPr>
            <a:r>
              <a:rPr lang="tr-TR" altLang="tr-TR" b="1" smtClean="0"/>
              <a:t> Linux İşletim sistemi nedir , nelerden oluşur </a:t>
            </a:r>
          </a:p>
          <a:p>
            <a:pPr>
              <a:spcBef>
                <a:spcPct val="50000"/>
              </a:spcBef>
              <a:buClr>
                <a:schemeClr val="tx2"/>
              </a:buClr>
              <a:buFont typeface="Wingdings" pitchFamily="2" charset="2"/>
              <a:buChar char="ü"/>
            </a:pPr>
            <a:r>
              <a:rPr lang="tr-TR" altLang="tr-TR" b="1" smtClean="0"/>
              <a:t> Linux Mimarisi </a:t>
            </a:r>
          </a:p>
          <a:p>
            <a:pPr>
              <a:spcBef>
                <a:spcPct val="50000"/>
              </a:spcBef>
              <a:buClr>
                <a:schemeClr val="tx2"/>
              </a:buClr>
              <a:buFont typeface="Wingdings" pitchFamily="2" charset="2"/>
              <a:buChar char="ü"/>
            </a:pPr>
            <a:r>
              <a:rPr lang="tr-TR" altLang="tr-TR" b="1" smtClean="0"/>
              <a:t> Neden Linux ?</a:t>
            </a:r>
          </a:p>
          <a:p>
            <a:pPr>
              <a:spcBef>
                <a:spcPct val="50000"/>
              </a:spcBef>
              <a:buClr>
                <a:schemeClr val="tx2"/>
              </a:buClr>
              <a:buFont typeface="Wingdings" pitchFamily="2" charset="2"/>
              <a:buChar char="ü"/>
            </a:pPr>
            <a:r>
              <a:rPr lang="tr-TR" altLang="tr-TR" b="1" smtClean="0"/>
              <a:t> Linux İşletim Sistemlerinin Özellikleri </a:t>
            </a:r>
          </a:p>
          <a:p>
            <a:endParaRPr lang="tr-TR" altLang="tr-TR" smtClean="0"/>
          </a:p>
        </p:txBody>
      </p:sp>
      <p:sp>
        <p:nvSpPr>
          <p:cNvPr id="75780"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D5876D2F-0781-481C-99A8-582BF0318FE1}" type="slidenum">
              <a:rPr lang="en-US" altLang="tr-TR">
                <a:solidFill>
                  <a:srgbClr val="C00000"/>
                </a:solidFill>
                <a:latin typeface="Rage Italic" panose="03070502040507070304" pitchFamily="66" charset="0"/>
                <a:ea typeface="Rage Italic" panose="03070502040507070304" pitchFamily="66" charset="0"/>
              </a:rPr>
              <a:pPr/>
              <a:t>26</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LINUX</a:t>
            </a:r>
            <a:endParaRPr lang="tr-TR" dirty="0"/>
          </a:p>
        </p:txBody>
      </p:sp>
      <p:sp>
        <p:nvSpPr>
          <p:cNvPr id="76803" name="2 İçerik Yer Tutucusu"/>
          <p:cNvSpPr>
            <a:spLocks noGrp="1"/>
          </p:cNvSpPr>
          <p:nvPr>
            <p:ph idx="1"/>
          </p:nvPr>
        </p:nvSpPr>
        <p:spPr/>
        <p:txBody>
          <a:bodyPr/>
          <a:lstStyle/>
          <a:p>
            <a:pPr>
              <a:buFont typeface="Wingdings" pitchFamily="2" charset="2"/>
              <a:buChar char="Ø"/>
            </a:pPr>
            <a:r>
              <a:rPr lang="tr-TR" altLang="tr-TR" smtClean="0">
                <a:solidFill>
                  <a:schemeClr val="tx2"/>
                </a:solidFill>
              </a:rPr>
              <a:t>Tarihçe</a:t>
            </a:r>
          </a:p>
          <a:p>
            <a:pPr lvl="1">
              <a:buFont typeface="Wingdings" pitchFamily="2" charset="2"/>
              <a:buChar char="Ø"/>
            </a:pPr>
            <a:r>
              <a:rPr lang="tr-TR" altLang="tr-TR" smtClean="0"/>
              <a:t>1991’de Linus Torvalds adında Finlandiyalı bir öğrenci bilgisayar mühendisliği eğitimi alırken Intel’in 80386 geliştirmek için çıkartmıştır. 	</a:t>
            </a:r>
          </a:p>
          <a:p>
            <a:pPr lvl="1">
              <a:buFont typeface="Wingdings" pitchFamily="2" charset="2"/>
              <a:buChar char="Ø"/>
            </a:pPr>
            <a:r>
              <a:rPr lang="en-GB" altLang="tr-TR" smtClean="0"/>
              <a:t>Minix de olmasıni istediği özellikleri yeni işletim sistem</a:t>
            </a:r>
            <a:r>
              <a:rPr lang="tr-TR" altLang="tr-TR" smtClean="0"/>
              <a:t>in</a:t>
            </a:r>
            <a:r>
              <a:rPr lang="en-GB" altLang="tr-TR" smtClean="0"/>
              <a:t>e ekledi.</a:t>
            </a:r>
            <a:endParaRPr lang="tr-TR" altLang="tr-TR" smtClean="0"/>
          </a:p>
          <a:p>
            <a:pPr lvl="1">
              <a:buFont typeface="Wingdings" pitchFamily="2" charset="2"/>
              <a:buChar char="Ø"/>
            </a:pPr>
            <a:r>
              <a:rPr lang="en-GB" altLang="tr-TR" smtClean="0"/>
              <a:t>5 Ekim 1991 de Linux un ilk sürümü 0.02 yi MIT</a:t>
            </a:r>
            <a:r>
              <a:rPr lang="tr-TR" altLang="tr-TR" smtClean="0"/>
              <a:t>’</a:t>
            </a:r>
            <a:r>
              <a:rPr lang="en-GB" altLang="tr-TR" smtClean="0"/>
              <a:t>nin haber listelerinde Dünya ya duyurdu.</a:t>
            </a:r>
            <a:endParaRPr lang="tr-TR" altLang="tr-TR" sz="3600"/>
          </a:p>
        </p:txBody>
      </p:sp>
      <p:sp>
        <p:nvSpPr>
          <p:cNvPr id="76804"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DBC76B8F-BB0B-4846-8F54-50482A6E5771}" type="slidenum">
              <a:rPr lang="en-US" altLang="tr-TR">
                <a:solidFill>
                  <a:srgbClr val="C00000"/>
                </a:solidFill>
                <a:latin typeface="Rage Italic" panose="03070502040507070304" pitchFamily="66" charset="0"/>
                <a:ea typeface="Rage Italic" panose="03070502040507070304" pitchFamily="66" charset="0"/>
              </a:rPr>
              <a:pPr/>
              <a:t>27</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kumimoji="1" lang="tr-TR" dirty="0" smtClean="0"/>
              <a:t>Linux işletim sistemi nedir? </a:t>
            </a:r>
            <a:endParaRPr lang="tr-TR" dirty="0"/>
          </a:p>
        </p:txBody>
      </p:sp>
      <p:sp>
        <p:nvSpPr>
          <p:cNvPr id="77827" name="2 İçerik Yer Tutucusu"/>
          <p:cNvSpPr>
            <a:spLocks noGrp="1"/>
          </p:cNvSpPr>
          <p:nvPr>
            <p:ph idx="1"/>
          </p:nvPr>
        </p:nvSpPr>
        <p:spPr/>
        <p:txBody>
          <a:bodyPr>
            <a:normAutofit/>
          </a:bodyPr>
          <a:lstStyle/>
          <a:p>
            <a:pPr marL="742950" lvl="1" indent="-285750">
              <a:lnSpc>
                <a:spcPct val="95000"/>
              </a:lnSpc>
              <a:buSzPct val="45000"/>
            </a:pPr>
            <a:r>
              <a:rPr kumimoji="1" lang="en-GB" altLang="tr-TR" dirty="0"/>
              <a:t>Unix </a:t>
            </a:r>
            <a:r>
              <a:rPr kumimoji="1" lang="en-GB" altLang="tr-TR" dirty="0" err="1"/>
              <a:t>bir</a:t>
            </a:r>
            <a:r>
              <a:rPr kumimoji="1" lang="en-GB" altLang="tr-TR" dirty="0"/>
              <a:t> </a:t>
            </a:r>
            <a:r>
              <a:rPr kumimoji="1" lang="en-GB" altLang="tr-TR" dirty="0" err="1"/>
              <a:t>i</a:t>
            </a:r>
            <a:r>
              <a:rPr kumimoji="1" lang="tr-TR" altLang="tr-TR" dirty="0"/>
              <a:t>ş</a:t>
            </a:r>
            <a:r>
              <a:rPr kumimoji="1" lang="en-GB" altLang="tr-TR" dirty="0" err="1"/>
              <a:t>letim</a:t>
            </a:r>
            <a:r>
              <a:rPr kumimoji="1" lang="en-GB" altLang="tr-TR" dirty="0"/>
              <a:t> </a:t>
            </a:r>
            <a:r>
              <a:rPr kumimoji="1" lang="en-GB" altLang="tr-TR" dirty="0" err="1"/>
              <a:t>sistemi</a:t>
            </a:r>
            <a:r>
              <a:rPr kumimoji="1" lang="en-GB" altLang="tr-TR" dirty="0"/>
              <a:t> </a:t>
            </a:r>
            <a:r>
              <a:rPr kumimoji="1" lang="en-GB" altLang="tr-TR" dirty="0" err="1"/>
              <a:t>ailesine</a:t>
            </a:r>
            <a:r>
              <a:rPr kumimoji="1" lang="en-GB" altLang="tr-TR" dirty="0"/>
              <a:t> </a:t>
            </a:r>
            <a:r>
              <a:rPr kumimoji="1" lang="en-GB" altLang="tr-TR" dirty="0" err="1"/>
              <a:t>verilen</a:t>
            </a:r>
            <a:r>
              <a:rPr kumimoji="1" lang="en-GB" altLang="tr-TR" dirty="0"/>
              <a:t> </a:t>
            </a:r>
            <a:r>
              <a:rPr kumimoji="1" lang="en-GB" altLang="tr-TR" dirty="0" err="1"/>
              <a:t>ortak</a:t>
            </a:r>
            <a:r>
              <a:rPr kumimoji="1" lang="en-GB" altLang="tr-TR" dirty="0"/>
              <a:t> </a:t>
            </a:r>
            <a:r>
              <a:rPr kumimoji="1" lang="en-GB" altLang="tr-TR" dirty="0" err="1"/>
              <a:t>bir</a:t>
            </a:r>
            <a:r>
              <a:rPr kumimoji="1" lang="en-GB" altLang="tr-TR" dirty="0"/>
              <a:t> </a:t>
            </a:r>
            <a:r>
              <a:rPr kumimoji="1" lang="en-GB" altLang="tr-TR" dirty="0" err="1"/>
              <a:t>isimdir</a:t>
            </a:r>
            <a:r>
              <a:rPr kumimoji="1" lang="en-GB" altLang="tr-TR" dirty="0"/>
              <a:t>.</a:t>
            </a:r>
            <a:endParaRPr kumimoji="1" lang="tr-TR" altLang="tr-TR" dirty="0"/>
          </a:p>
          <a:p>
            <a:pPr marL="742950" lvl="1" indent="-285750">
              <a:lnSpc>
                <a:spcPct val="95000"/>
              </a:lnSpc>
              <a:buSzPct val="45000"/>
            </a:pPr>
            <a:r>
              <a:rPr kumimoji="1" lang="en-GB" altLang="tr-TR" dirty="0"/>
              <a:t>Linux (</a:t>
            </a:r>
            <a:r>
              <a:rPr kumimoji="1" lang="en-GB" altLang="tr-TR" dirty="0" err="1"/>
              <a:t>resmi</a:t>
            </a:r>
            <a:r>
              <a:rPr kumimoji="1" lang="en-GB" altLang="tr-TR" dirty="0"/>
              <a:t> </a:t>
            </a:r>
            <a:r>
              <a:rPr kumimoji="1" lang="en-GB" altLang="tr-TR" dirty="0" err="1"/>
              <a:t>olarak</a:t>
            </a:r>
            <a:r>
              <a:rPr kumimoji="1" lang="en-GB" altLang="tr-TR" dirty="0"/>
              <a:t> </a:t>
            </a:r>
            <a:r>
              <a:rPr kumimoji="1" lang="en-GB" altLang="tr-TR" dirty="0" err="1"/>
              <a:t>olmasa</a:t>
            </a:r>
            <a:r>
              <a:rPr kumimoji="1" lang="en-GB" altLang="tr-TR" dirty="0"/>
              <a:t> da ), </a:t>
            </a:r>
            <a:r>
              <a:rPr kumimoji="1" lang="en-GB" altLang="tr-TR" dirty="0" err="1"/>
              <a:t>OpenBSD</a:t>
            </a:r>
            <a:r>
              <a:rPr kumimoji="1" lang="en-GB" altLang="tr-TR" dirty="0"/>
              <a:t>, FreeBSD, </a:t>
            </a:r>
            <a:r>
              <a:rPr kumimoji="1" lang="en-GB" altLang="tr-TR" dirty="0" err="1"/>
              <a:t>Irix</a:t>
            </a:r>
            <a:r>
              <a:rPr kumimoji="1" lang="en-GB" altLang="tr-TR" dirty="0"/>
              <a:t>, Solaris, Aix... </a:t>
            </a:r>
            <a:r>
              <a:rPr kumimoji="1" lang="en-GB" altLang="tr-TR" dirty="0" err="1"/>
              <a:t>çeşitli</a:t>
            </a:r>
            <a:r>
              <a:rPr kumimoji="1" lang="en-GB" altLang="tr-TR" dirty="0"/>
              <a:t> Unix </a:t>
            </a:r>
            <a:r>
              <a:rPr kumimoji="1" lang="en-GB" altLang="tr-TR" dirty="0" err="1"/>
              <a:t>türevleridir</a:t>
            </a:r>
            <a:r>
              <a:rPr kumimoji="1" lang="en-GB" altLang="tr-TR" dirty="0"/>
              <a:t>.</a:t>
            </a:r>
            <a:endParaRPr kumimoji="1" lang="tr-TR" altLang="tr-TR" dirty="0"/>
          </a:p>
          <a:p>
            <a:pPr marL="742950" lvl="1" indent="-285750">
              <a:lnSpc>
                <a:spcPct val="95000"/>
              </a:lnSpc>
              <a:buSzPct val="45000"/>
            </a:pPr>
            <a:r>
              <a:rPr kumimoji="1" lang="en-GB" altLang="tr-TR" dirty="0"/>
              <a:t>Linux, Unix </a:t>
            </a:r>
            <a:r>
              <a:rPr kumimoji="1" lang="en-GB" altLang="tr-TR" dirty="0" err="1"/>
              <a:t>sistemlerinin</a:t>
            </a:r>
            <a:r>
              <a:rPr kumimoji="1" lang="en-GB" altLang="tr-TR" dirty="0"/>
              <a:t> </a:t>
            </a:r>
            <a:r>
              <a:rPr kumimoji="1" lang="en-GB" altLang="tr-TR" dirty="0" err="1"/>
              <a:t>tüm</a:t>
            </a:r>
            <a:r>
              <a:rPr kumimoji="1" lang="en-GB" altLang="tr-TR" dirty="0"/>
              <a:t> </a:t>
            </a:r>
            <a:r>
              <a:rPr kumimoji="1" lang="en-GB" altLang="tr-TR" dirty="0" err="1"/>
              <a:t>avantajlarını</a:t>
            </a:r>
            <a:r>
              <a:rPr kumimoji="1" lang="en-GB" altLang="tr-TR" dirty="0"/>
              <a:t> </a:t>
            </a:r>
            <a:r>
              <a:rPr kumimoji="1" lang="en-GB" altLang="tr-TR" dirty="0" err="1"/>
              <a:t>taşır.Çok</a:t>
            </a:r>
            <a:r>
              <a:rPr kumimoji="1" lang="en-GB" altLang="tr-TR" dirty="0"/>
              <a:t> </a:t>
            </a:r>
            <a:r>
              <a:rPr kumimoji="1" lang="en-GB" altLang="tr-TR" dirty="0" err="1"/>
              <a:t>kullanıcılı</a:t>
            </a:r>
            <a:r>
              <a:rPr kumimoji="1" lang="en-GB" altLang="tr-TR" dirty="0"/>
              <a:t> </a:t>
            </a:r>
            <a:r>
              <a:rPr kumimoji="1" lang="en-GB" altLang="tr-TR" dirty="0" err="1"/>
              <a:t>ve</a:t>
            </a:r>
            <a:r>
              <a:rPr kumimoji="1" lang="en-GB" altLang="tr-TR" dirty="0"/>
              <a:t> </a:t>
            </a:r>
            <a:r>
              <a:rPr kumimoji="1" lang="tr-TR" altLang="tr-TR" dirty="0"/>
              <a:t>bilgisayar ağlarında </a:t>
            </a:r>
            <a:r>
              <a:rPr kumimoji="1" lang="en-GB" altLang="tr-TR" dirty="0" err="1"/>
              <a:t>kullanılmak</a:t>
            </a:r>
            <a:r>
              <a:rPr kumimoji="1" lang="en-GB" altLang="tr-TR" dirty="0"/>
              <a:t> </a:t>
            </a:r>
            <a:r>
              <a:rPr kumimoji="1" lang="en-GB" altLang="tr-TR" dirty="0" err="1"/>
              <a:t>üzere</a:t>
            </a:r>
            <a:r>
              <a:rPr kumimoji="1" lang="en-GB" altLang="tr-TR" dirty="0"/>
              <a:t> </a:t>
            </a:r>
            <a:r>
              <a:rPr kumimoji="1" lang="en-GB" altLang="tr-TR" dirty="0" err="1"/>
              <a:t>tasarlanmıştır</a:t>
            </a:r>
            <a:r>
              <a:rPr kumimoji="1" lang="en-GB" altLang="tr-TR" dirty="0"/>
              <a:t>.</a:t>
            </a:r>
            <a:endParaRPr kumimoji="1" lang="tr-TR" altLang="tr-TR" dirty="0"/>
          </a:p>
          <a:p>
            <a:pPr marL="742950" lvl="1" indent="-285750">
              <a:lnSpc>
                <a:spcPct val="95000"/>
              </a:lnSpc>
              <a:buSzPct val="45000"/>
            </a:pPr>
            <a:r>
              <a:rPr kumimoji="1" lang="tr-TR" altLang="tr-TR" dirty="0"/>
              <a:t>Linux dağıtımları ;</a:t>
            </a:r>
          </a:p>
          <a:p>
            <a:pPr marL="1143000" lvl="2" indent="-228600">
              <a:lnSpc>
                <a:spcPct val="95000"/>
              </a:lnSpc>
              <a:buSzPct val="45000"/>
            </a:pPr>
            <a:r>
              <a:rPr kumimoji="1" lang="tr-TR" altLang="tr-TR" sz="3200" dirty="0" err="1" smtClean="0"/>
              <a:t>Suse</a:t>
            </a:r>
            <a:r>
              <a:rPr kumimoji="1" lang="tr-TR" altLang="tr-TR" sz="3200" dirty="0" smtClean="0"/>
              <a:t>, </a:t>
            </a:r>
            <a:r>
              <a:rPr kumimoji="1" lang="tr-TR" altLang="tr-TR" sz="3200" dirty="0" err="1" smtClean="0"/>
              <a:t>Red</a:t>
            </a:r>
            <a:r>
              <a:rPr kumimoji="1" lang="tr-TR" altLang="tr-TR" sz="3200" dirty="0" smtClean="0"/>
              <a:t> Hat, </a:t>
            </a:r>
            <a:r>
              <a:rPr kumimoji="1" lang="tr-TR" altLang="tr-TR" sz="3200" dirty="0" err="1" smtClean="0"/>
              <a:t>Fedora</a:t>
            </a:r>
            <a:r>
              <a:rPr kumimoji="1" lang="tr-TR" altLang="tr-TR" sz="3200" dirty="0" smtClean="0"/>
              <a:t>, </a:t>
            </a:r>
            <a:r>
              <a:rPr kumimoji="1" lang="tr-TR" altLang="tr-TR" sz="3200" dirty="0" err="1" smtClean="0"/>
              <a:t>Knoppix</a:t>
            </a:r>
            <a:r>
              <a:rPr kumimoji="1" lang="tr-TR" altLang="tr-TR" sz="3200" dirty="0" smtClean="0"/>
              <a:t> </a:t>
            </a:r>
            <a:r>
              <a:rPr kumimoji="1" lang="tr-TR" altLang="tr-TR" sz="3200" dirty="0" err="1" smtClean="0"/>
              <a:t>vs</a:t>
            </a:r>
            <a:endParaRPr lang="tr-TR" altLang="tr-TR" sz="2000" dirty="0"/>
          </a:p>
        </p:txBody>
      </p:sp>
      <p:sp>
        <p:nvSpPr>
          <p:cNvPr id="77828"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F175C579-DAA4-475F-97B2-8BA161F7D8FA}" type="slidenum">
              <a:rPr lang="en-US" altLang="tr-TR">
                <a:solidFill>
                  <a:srgbClr val="C00000"/>
                </a:solidFill>
                <a:latin typeface="Rage Italic" panose="03070502040507070304" pitchFamily="66" charset="0"/>
                <a:ea typeface="Rage Italic" panose="03070502040507070304" pitchFamily="66" charset="0"/>
              </a:rPr>
              <a:pPr/>
              <a:t>28</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kumimoji="1" lang="tr-TR" dirty="0" smtClean="0"/>
              <a:t>Linux işletim sistemi </a:t>
            </a:r>
            <a:r>
              <a:rPr kumimoji="1" lang="tr-TR" sz="3200" dirty="0"/>
              <a:t>  </a:t>
            </a:r>
            <a:endParaRPr lang="tr-TR" dirty="0"/>
          </a:p>
        </p:txBody>
      </p:sp>
      <p:sp>
        <p:nvSpPr>
          <p:cNvPr id="78852"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925DD159-4505-4994-92DD-9E108C80FC9D}" type="slidenum">
              <a:rPr lang="en-US" altLang="tr-TR">
                <a:solidFill>
                  <a:srgbClr val="C00000"/>
                </a:solidFill>
                <a:latin typeface="Rage Italic" panose="03070502040507070304" pitchFamily="66" charset="0"/>
                <a:ea typeface="Rage Italic" panose="03070502040507070304" pitchFamily="66" charset="0"/>
              </a:rPr>
              <a:pPr/>
              <a:t>29</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pic>
        <p:nvPicPr>
          <p:cNvPr id="78851" name="Picture 2" descr="C:\Users\Mesut\Desktop\Resim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24189" y="1571625"/>
            <a:ext cx="6353175" cy="435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IEEE 802.16 ve </a:t>
            </a:r>
            <a:r>
              <a:rPr lang="tr-TR" dirty="0" err="1" smtClean="0"/>
              <a:t>WiMAX</a:t>
            </a:r>
            <a:endParaRPr lang="tr-TR" dirty="0"/>
          </a:p>
        </p:txBody>
      </p:sp>
      <p:sp>
        <p:nvSpPr>
          <p:cNvPr id="52227" name="2 İçerik Yer Tutucusu"/>
          <p:cNvSpPr>
            <a:spLocks noGrp="1"/>
          </p:cNvSpPr>
          <p:nvPr>
            <p:ph idx="1"/>
          </p:nvPr>
        </p:nvSpPr>
        <p:spPr/>
        <p:txBody>
          <a:bodyPr/>
          <a:lstStyle/>
          <a:p>
            <a:r>
              <a:rPr lang="tr-TR" altLang="tr-TR" sz="2300"/>
              <a:t>İletişim Türleri:</a:t>
            </a:r>
          </a:p>
          <a:p>
            <a:pPr lvl="1"/>
            <a:r>
              <a:rPr lang="tr-TR" altLang="tr-TR" sz="2300"/>
              <a:t>Baz istasyonu(BS)</a:t>
            </a:r>
            <a:r>
              <a:rPr lang="tr-TR" altLang="tr-TR" sz="2300">
                <a:sym typeface="Wingdings" panose="05000000000000000000" pitchFamily="2" charset="2"/>
              </a:rPr>
              <a:t> Kullanıcı İstasyonu(SS): Downlink</a:t>
            </a:r>
          </a:p>
          <a:p>
            <a:pPr lvl="1"/>
            <a:r>
              <a:rPr lang="tr-TR" altLang="tr-TR" sz="2300"/>
              <a:t>Kullanıcı İstasyonu(SS)</a:t>
            </a:r>
            <a:r>
              <a:rPr lang="tr-TR" altLang="tr-TR" sz="2300">
                <a:sym typeface="Wingdings" panose="05000000000000000000" pitchFamily="2" charset="2"/>
              </a:rPr>
              <a:t> Baz İstasyonu(BS): Uplink</a:t>
            </a:r>
            <a:endParaRPr lang="tr-TR" altLang="tr-TR" sz="2300"/>
          </a:p>
          <a:p>
            <a:pPr lvl="1"/>
            <a:r>
              <a:rPr lang="tr-TR" altLang="tr-TR" sz="2300"/>
              <a:t>Baz İstasyonu(BS)-kullanıcı İstasyonları (SS) arası</a:t>
            </a:r>
          </a:p>
          <a:p>
            <a:pPr lvl="2"/>
            <a:r>
              <a:rPr lang="tr-TR" altLang="tr-TR" sz="2400"/>
              <a:t>Tek noktadan Çok noktaya (PMP)</a:t>
            </a:r>
          </a:p>
          <a:p>
            <a:pPr lvl="1"/>
            <a:r>
              <a:rPr lang="tr-TR" altLang="tr-TR" sz="2300"/>
              <a:t>Kullanıcı İstasyonları arası</a:t>
            </a:r>
          </a:p>
          <a:p>
            <a:pPr lvl="2"/>
            <a:r>
              <a:rPr lang="tr-TR" altLang="tr-TR" sz="2400"/>
              <a:t>Ağ (mesh) yapısı</a:t>
            </a:r>
          </a:p>
          <a:p>
            <a:endParaRPr lang="tr-TR" altLang="tr-TR" smtClean="0"/>
          </a:p>
        </p:txBody>
      </p:sp>
      <p:sp>
        <p:nvSpPr>
          <p:cNvPr id="52228"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D3FB40B1-E5CD-402A-8B5E-642C202C0E99}" type="slidenum">
              <a:rPr lang="en-US" altLang="tr-TR">
                <a:solidFill>
                  <a:srgbClr val="C00000"/>
                </a:solidFill>
                <a:latin typeface="Rage Italic" panose="03070502040507070304" pitchFamily="66" charset="0"/>
                <a:ea typeface="Rage Italic" panose="03070502040507070304" pitchFamily="66" charset="0"/>
              </a:rPr>
              <a:pPr/>
              <a:t>3</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Neden LINUX ? </a:t>
            </a:r>
            <a:endParaRPr lang="tr-TR" dirty="0"/>
          </a:p>
        </p:txBody>
      </p:sp>
      <p:sp>
        <p:nvSpPr>
          <p:cNvPr id="79875" name="2 İçerik Yer Tutucusu"/>
          <p:cNvSpPr>
            <a:spLocks noGrp="1"/>
          </p:cNvSpPr>
          <p:nvPr>
            <p:ph idx="1"/>
          </p:nvPr>
        </p:nvSpPr>
        <p:spPr/>
        <p:txBody>
          <a:bodyPr/>
          <a:lstStyle/>
          <a:p>
            <a:pPr lvl="2"/>
            <a:r>
              <a:rPr lang="tr-TR" altLang="tr-TR" sz="2800"/>
              <a:t>Hız</a:t>
            </a:r>
          </a:p>
          <a:p>
            <a:pPr lvl="2"/>
            <a:r>
              <a:rPr lang="tr-TR" altLang="tr-TR" sz="2800"/>
              <a:t>Maliyet</a:t>
            </a:r>
          </a:p>
          <a:p>
            <a:pPr lvl="2"/>
            <a:r>
              <a:rPr lang="tr-TR" altLang="tr-TR" sz="2800"/>
              <a:t>Yaygınlık</a:t>
            </a:r>
          </a:p>
          <a:p>
            <a:pPr lvl="2"/>
            <a:r>
              <a:rPr lang="tr-TR" altLang="tr-TR" sz="2800"/>
              <a:t>Güvenlik</a:t>
            </a:r>
          </a:p>
          <a:p>
            <a:pPr lvl="2"/>
            <a:r>
              <a:rPr lang="tr-TR" altLang="tr-TR" sz="2800"/>
              <a:t>Sağlamlık</a:t>
            </a:r>
            <a:r>
              <a:rPr lang="tr-TR" altLang="tr-TR" sz="3200"/>
              <a:t>	</a:t>
            </a:r>
          </a:p>
          <a:p>
            <a:endParaRPr lang="tr-TR" altLang="tr-TR" smtClean="0"/>
          </a:p>
        </p:txBody>
      </p:sp>
      <p:sp>
        <p:nvSpPr>
          <p:cNvPr id="79876"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DAAA5306-3DBE-4EFF-870D-ABE30A4E3625}" type="slidenum">
              <a:rPr lang="en-US" altLang="tr-TR">
                <a:solidFill>
                  <a:srgbClr val="C00000"/>
                </a:solidFill>
                <a:latin typeface="Rage Italic" panose="03070502040507070304" pitchFamily="66" charset="0"/>
                <a:ea typeface="Rage Italic" panose="03070502040507070304" pitchFamily="66" charset="0"/>
              </a:rPr>
              <a:pPr/>
              <a:t>30</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defRPr/>
            </a:pPr>
            <a:r>
              <a:rPr lang="tr-TR" sz="4400" dirty="0"/>
              <a:t>LINUX İşletim Sistemi Özellikleri </a:t>
            </a:r>
          </a:p>
        </p:txBody>
      </p:sp>
      <p:sp>
        <p:nvSpPr>
          <p:cNvPr id="80899" name="2 İçerik Yer Tutucusu"/>
          <p:cNvSpPr>
            <a:spLocks noGrp="1"/>
          </p:cNvSpPr>
          <p:nvPr>
            <p:ph idx="1"/>
          </p:nvPr>
        </p:nvSpPr>
        <p:spPr/>
        <p:txBody>
          <a:bodyPr/>
          <a:lstStyle/>
          <a:p>
            <a:pPr lvl="2"/>
            <a:r>
              <a:rPr lang="tr-TR" altLang="tr-TR" sz="2800"/>
              <a:t>Birden çok kullanıcı desteği</a:t>
            </a:r>
          </a:p>
          <a:p>
            <a:pPr lvl="2"/>
            <a:r>
              <a:rPr lang="tr-TR" altLang="tr-TR" sz="2800"/>
              <a:t>Çok görevli olması</a:t>
            </a:r>
          </a:p>
          <a:p>
            <a:pPr lvl="2"/>
            <a:r>
              <a:rPr lang="tr-TR" altLang="tr-TR" sz="2800"/>
              <a:t>Çok işlemci desteği</a:t>
            </a:r>
          </a:p>
          <a:p>
            <a:pPr lvl="2"/>
            <a:r>
              <a:rPr lang="tr-TR" altLang="tr-TR" sz="2800"/>
              <a:t>TCP/IP desteği</a:t>
            </a:r>
          </a:p>
          <a:p>
            <a:pPr lvl="2"/>
            <a:r>
              <a:rPr lang="tr-TR" altLang="tr-TR" sz="2800"/>
              <a:t>Dosya yapısı</a:t>
            </a:r>
          </a:p>
          <a:p>
            <a:pPr lvl="2"/>
            <a:r>
              <a:rPr lang="tr-TR" altLang="tr-TR" sz="2800"/>
              <a:t>Kabuklar (shell)</a:t>
            </a:r>
            <a:r>
              <a:rPr lang="tr-TR" altLang="tr-TR" smtClean="0"/>
              <a:t>		</a:t>
            </a:r>
          </a:p>
        </p:txBody>
      </p:sp>
      <p:sp>
        <p:nvSpPr>
          <p:cNvPr id="80900"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3350BA6A-3896-4D12-97D9-1400DA6B35A0}" type="slidenum">
              <a:rPr lang="en-US" altLang="tr-TR">
                <a:solidFill>
                  <a:srgbClr val="C00000"/>
                </a:solidFill>
                <a:latin typeface="Rage Italic" panose="03070502040507070304" pitchFamily="66" charset="0"/>
                <a:ea typeface="Rage Italic" panose="03070502040507070304" pitchFamily="66" charset="0"/>
              </a:rPr>
              <a:pPr/>
              <a:t>31</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1.Fiziksel Güvenlik</a:t>
            </a:r>
            <a:endParaRPr lang="tr-TR" dirty="0"/>
          </a:p>
        </p:txBody>
      </p:sp>
      <p:sp>
        <p:nvSpPr>
          <p:cNvPr id="81923" name="2 İçerik Yer Tutucusu"/>
          <p:cNvSpPr>
            <a:spLocks noGrp="1"/>
          </p:cNvSpPr>
          <p:nvPr>
            <p:ph idx="1"/>
          </p:nvPr>
        </p:nvSpPr>
        <p:spPr/>
        <p:txBody>
          <a:bodyPr/>
          <a:lstStyle/>
          <a:p>
            <a:r>
              <a:rPr lang="tr-TR" altLang="tr-TR" b="1" smtClean="0">
                <a:solidFill>
                  <a:schemeClr val="tx2"/>
                </a:solidFill>
              </a:rPr>
              <a:t>1.1 BIOS Güvenliği</a:t>
            </a:r>
          </a:p>
          <a:p>
            <a:pPr>
              <a:spcBef>
                <a:spcPct val="50000"/>
              </a:spcBef>
              <a:buClr>
                <a:schemeClr val="tx2"/>
              </a:buClr>
              <a:buFont typeface="Wingdings" pitchFamily="2" charset="2"/>
              <a:buChar char="Ø"/>
            </a:pPr>
            <a:r>
              <a:rPr lang="tr-TR" altLang="tr-TR" smtClean="0"/>
              <a:t>Parola ayarı yapmak gerekir . </a:t>
            </a:r>
          </a:p>
          <a:p>
            <a:pPr>
              <a:spcBef>
                <a:spcPct val="50000"/>
              </a:spcBef>
              <a:buClr>
                <a:schemeClr val="tx2"/>
              </a:buClr>
              <a:buFont typeface="Wingdings" pitchFamily="2" charset="2"/>
              <a:buChar char="Ø"/>
            </a:pPr>
            <a:r>
              <a:rPr lang="tr-TR" altLang="tr-TR" smtClean="0"/>
              <a:t> Konulan parola caydırıcı etki yapabilir. </a:t>
            </a:r>
          </a:p>
          <a:p>
            <a:pPr>
              <a:spcBef>
                <a:spcPct val="50000"/>
              </a:spcBef>
              <a:buClr>
                <a:schemeClr val="tx2"/>
              </a:buClr>
              <a:buFont typeface="Wingdings" pitchFamily="2" charset="2"/>
              <a:buChar char="Ø"/>
            </a:pPr>
            <a:r>
              <a:rPr lang="tr-TR" altLang="tr-TR" smtClean="0"/>
              <a:t> Tam anlamıyla güvenli sayılmaz.</a:t>
            </a:r>
          </a:p>
          <a:p>
            <a:endParaRPr lang="tr-TR" altLang="tr-TR" smtClean="0"/>
          </a:p>
        </p:txBody>
      </p:sp>
      <p:sp>
        <p:nvSpPr>
          <p:cNvPr id="81924"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9ABFB502-6D51-462F-8185-D85F2BB75A08}" type="slidenum">
              <a:rPr lang="en-US" altLang="tr-TR">
                <a:solidFill>
                  <a:srgbClr val="C00000"/>
                </a:solidFill>
                <a:latin typeface="Rage Italic" panose="03070502040507070304" pitchFamily="66" charset="0"/>
                <a:ea typeface="Rage Italic" panose="03070502040507070304" pitchFamily="66" charset="0"/>
              </a:rPr>
              <a:pPr/>
              <a:t>32</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2. Çekirdek (</a:t>
            </a:r>
            <a:r>
              <a:rPr lang="tr-TR" dirty="0" err="1" smtClean="0"/>
              <a:t>Kernel</a:t>
            </a:r>
            <a:r>
              <a:rPr lang="tr-TR" dirty="0" smtClean="0"/>
              <a:t>) Güvenliği</a:t>
            </a:r>
            <a:endParaRPr lang="tr-TR" dirty="0"/>
          </a:p>
        </p:txBody>
      </p:sp>
      <p:sp>
        <p:nvSpPr>
          <p:cNvPr id="82947" name="2 İçerik Yer Tutucusu"/>
          <p:cNvSpPr>
            <a:spLocks noGrp="1"/>
          </p:cNvSpPr>
          <p:nvPr>
            <p:ph idx="1"/>
          </p:nvPr>
        </p:nvSpPr>
        <p:spPr/>
        <p:txBody>
          <a:bodyPr/>
          <a:lstStyle/>
          <a:p>
            <a:pPr>
              <a:buFont typeface="Wingdings" pitchFamily="2" charset="2"/>
              <a:buChar char="Ø"/>
            </a:pPr>
            <a:r>
              <a:rPr lang="tr-TR" altLang="tr-TR" sz="2800"/>
              <a:t> Güncel tutmak</a:t>
            </a:r>
          </a:p>
          <a:p>
            <a:pPr>
              <a:buFont typeface="Wingdings" pitchFamily="2" charset="2"/>
              <a:buChar char="Ø"/>
            </a:pPr>
            <a:r>
              <a:rPr lang="tr-TR" altLang="tr-TR" sz="2800"/>
              <a:t> Yamalı Çekirdek olmasından emin olmak</a:t>
            </a:r>
          </a:p>
          <a:p>
            <a:pPr>
              <a:buFont typeface="Wingdings" pitchFamily="2" charset="2"/>
              <a:buChar char="Ø"/>
            </a:pPr>
            <a:r>
              <a:rPr lang="tr-TR" altLang="tr-TR" sz="2800"/>
              <a:t> Çekirdeğin derlenmesi gerekir.</a:t>
            </a:r>
          </a:p>
          <a:p>
            <a:pPr lvl="1">
              <a:buFont typeface="Wingdings" pitchFamily="2" charset="2"/>
              <a:buNone/>
            </a:pPr>
            <a:endParaRPr lang="tr-TR" altLang="tr-TR" smtClean="0"/>
          </a:p>
          <a:p>
            <a:endParaRPr lang="tr-TR" altLang="tr-TR" smtClean="0"/>
          </a:p>
        </p:txBody>
      </p:sp>
      <p:sp>
        <p:nvSpPr>
          <p:cNvPr id="82948"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03F2430D-70C2-4C4C-9846-05BCA2385DF6}" type="slidenum">
              <a:rPr lang="en-US" altLang="tr-TR">
                <a:solidFill>
                  <a:srgbClr val="C00000"/>
                </a:solidFill>
                <a:latin typeface="Rage Italic" panose="03070502040507070304" pitchFamily="66" charset="0"/>
                <a:ea typeface="Rage Italic" panose="03070502040507070304" pitchFamily="66" charset="0"/>
              </a:rPr>
              <a:pPr/>
              <a:t>33</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3. Kullanıcı Güvenliği</a:t>
            </a:r>
            <a:endParaRPr lang="tr-TR" dirty="0"/>
          </a:p>
        </p:txBody>
      </p:sp>
      <p:sp>
        <p:nvSpPr>
          <p:cNvPr id="83971" name="2 İçerik Yer Tutucusu"/>
          <p:cNvSpPr>
            <a:spLocks noGrp="1"/>
          </p:cNvSpPr>
          <p:nvPr>
            <p:ph idx="1"/>
          </p:nvPr>
        </p:nvSpPr>
        <p:spPr/>
        <p:txBody>
          <a:bodyPr/>
          <a:lstStyle/>
          <a:p>
            <a:pPr>
              <a:buFont typeface="Wingdings" pitchFamily="2" charset="2"/>
              <a:buChar char="Ø"/>
            </a:pPr>
            <a:r>
              <a:rPr lang="tr-TR" altLang="tr-TR" smtClean="0"/>
              <a:t>Kullanıcılara yeni hesap açarken onlara gerekli olan kadar , minimum imtiyaz hakkı verilmelidir.</a:t>
            </a:r>
          </a:p>
          <a:p>
            <a:pPr>
              <a:buFont typeface="Wingdings" pitchFamily="2" charset="2"/>
              <a:buChar char="Ø"/>
            </a:pPr>
            <a:r>
              <a:rPr lang="tr-TR" altLang="tr-TR" smtClean="0"/>
              <a:t> Ne zaman login ,log-off olduklarını belirleyen kayıtlar mutlaka tutulmalıdır.</a:t>
            </a:r>
          </a:p>
          <a:p>
            <a:pPr>
              <a:buFont typeface="Wingdings" pitchFamily="2" charset="2"/>
              <a:buChar char="Ø"/>
            </a:pPr>
            <a:r>
              <a:rPr lang="tr-TR" altLang="tr-TR" smtClean="0"/>
              <a:t>Aktif olmayan hesaplar silinmelidir.Aktif olmayan hesaplar log dosyaları kontrol ederek görülebilir.</a:t>
            </a:r>
          </a:p>
          <a:p>
            <a:endParaRPr lang="tr-TR" altLang="tr-TR" smtClean="0"/>
          </a:p>
        </p:txBody>
      </p:sp>
      <p:sp>
        <p:nvSpPr>
          <p:cNvPr id="83972"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43A10F8A-CF38-47F4-9C8A-0155D7FAB708}" type="slidenum">
              <a:rPr lang="en-US" altLang="tr-TR">
                <a:solidFill>
                  <a:srgbClr val="C00000"/>
                </a:solidFill>
                <a:latin typeface="Rage Italic" panose="03070502040507070304" pitchFamily="66" charset="0"/>
                <a:ea typeface="Rage Italic" panose="03070502040507070304" pitchFamily="66" charset="0"/>
              </a:rPr>
              <a:pPr/>
              <a:t>34</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3. Kullanıcı Güvenliği</a:t>
            </a:r>
            <a:endParaRPr lang="tr-TR" dirty="0"/>
          </a:p>
        </p:txBody>
      </p:sp>
      <p:sp>
        <p:nvSpPr>
          <p:cNvPr id="84995" name="2 İçerik Yer Tutucusu"/>
          <p:cNvSpPr>
            <a:spLocks noGrp="1"/>
          </p:cNvSpPr>
          <p:nvPr>
            <p:ph idx="1"/>
          </p:nvPr>
        </p:nvSpPr>
        <p:spPr/>
        <p:txBody>
          <a:bodyPr/>
          <a:lstStyle/>
          <a:p>
            <a:r>
              <a:rPr lang="tr-TR" altLang="tr-TR" smtClean="0"/>
              <a:t> Root hesabı adına dikkat edilmesi gerekenler ;</a:t>
            </a:r>
            <a:r>
              <a:rPr lang="tr-TR" altLang="tr-TR" sz="2000"/>
              <a:t> </a:t>
            </a:r>
          </a:p>
          <a:p>
            <a:r>
              <a:rPr lang="tr-TR" altLang="tr-TR" smtClean="0"/>
              <a:t> Root olarak giriş izni çok kullanıcıya verilmemelidir. </a:t>
            </a:r>
          </a:p>
          <a:p>
            <a:r>
              <a:rPr lang="tr-TR" altLang="tr-TR" smtClean="0"/>
              <a:t> Root olarak rlogin/sh/rexec(r-utilities) kullanılmamalıdır. Kesinlikle .rhosts dosyası yani özel erişim dosyası yaratılmamalıdır. </a:t>
            </a:r>
          </a:p>
          <a:p>
            <a:endParaRPr lang="tr-TR" altLang="tr-TR" smtClean="0"/>
          </a:p>
          <a:p>
            <a:endParaRPr lang="tr-TR" altLang="tr-TR" smtClean="0"/>
          </a:p>
        </p:txBody>
      </p:sp>
      <p:sp>
        <p:nvSpPr>
          <p:cNvPr id="84996"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6FF5607A-71C9-466B-8211-5C7D2D9A2443}" type="slidenum">
              <a:rPr lang="en-US" altLang="tr-TR">
                <a:solidFill>
                  <a:srgbClr val="C00000"/>
                </a:solidFill>
                <a:latin typeface="Rage Italic" panose="03070502040507070304" pitchFamily="66" charset="0"/>
                <a:ea typeface="Rage Italic" panose="03070502040507070304" pitchFamily="66" charset="0"/>
              </a:rPr>
              <a:pPr/>
              <a:t>35</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4. Parolalar</a:t>
            </a:r>
            <a:endParaRPr lang="tr-TR" dirty="0"/>
          </a:p>
        </p:txBody>
      </p:sp>
      <p:sp>
        <p:nvSpPr>
          <p:cNvPr id="86019" name="2 İçerik Yer Tutucusu"/>
          <p:cNvSpPr>
            <a:spLocks noGrp="1"/>
          </p:cNvSpPr>
          <p:nvPr>
            <p:ph idx="1"/>
          </p:nvPr>
        </p:nvSpPr>
        <p:spPr/>
        <p:txBody>
          <a:bodyPr/>
          <a:lstStyle/>
          <a:p>
            <a:pPr>
              <a:lnSpc>
                <a:spcPct val="80000"/>
              </a:lnSpc>
            </a:pPr>
            <a:r>
              <a:rPr lang="tr-TR" altLang="tr-TR" sz="2000"/>
              <a:t>Çok-kullanıcılı işletim sistemlerinde kullanıcının kimliğinin</a:t>
            </a:r>
          </a:p>
          <a:p>
            <a:pPr>
              <a:lnSpc>
                <a:spcPct val="80000"/>
              </a:lnSpc>
              <a:buFont typeface="Wingdings" pitchFamily="2" charset="2"/>
              <a:buNone/>
            </a:pPr>
            <a:r>
              <a:rPr lang="tr-TR" altLang="tr-TR" sz="2000"/>
              <a:t>     belirlenmesi büyük önem taşımaktadır. Hem sistemi kullanmaya </a:t>
            </a:r>
          </a:p>
          <a:p>
            <a:pPr>
              <a:lnSpc>
                <a:spcPct val="80000"/>
              </a:lnSpc>
              <a:buFont typeface="Wingdings" pitchFamily="2" charset="2"/>
              <a:buNone/>
            </a:pPr>
            <a:r>
              <a:rPr lang="tr-TR" altLang="tr-TR" sz="2000"/>
              <a:t>     yetkisi olmayan kişilerin sisteme girmelerinin engellenmesi, hem de sistemdeki kullanıcıların birbirlerinden ayırt edilebilmeleri için, her kullanıcıya bir parola verilir ve sisteme giriş başta olmak üzere tüm kritik işlemlerde kullanıcıya parolası sorulur. </a:t>
            </a:r>
          </a:p>
          <a:p>
            <a:pPr>
              <a:lnSpc>
                <a:spcPct val="80000"/>
              </a:lnSpc>
            </a:pPr>
            <a:r>
              <a:rPr lang="tr-TR" altLang="tr-TR" sz="2000"/>
              <a:t>Parolalar, diğer kullanıcı bilgileriyle birlikte, parola dosyasında (</a:t>
            </a:r>
            <a:r>
              <a:rPr lang="tr-TR" altLang="tr-TR" sz="2000" b="1"/>
              <a:t>/etc/passwd</a:t>
            </a:r>
            <a:r>
              <a:rPr lang="tr-TR" altLang="tr-TR" sz="2000"/>
              <a:t>) tutulur. Bu dosyadaki her satir, bir kullanıcı ile ilgili bilgileri saklar. Bir satırdaki alanlar, sırasıyla, kullanıcı adı, parola,  kullanıcı numarası, grup numarası, ad, kişisel dizin ve komut yorumcusudur. </a:t>
            </a:r>
          </a:p>
        </p:txBody>
      </p:sp>
      <p:sp>
        <p:nvSpPr>
          <p:cNvPr id="86020"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57CB37EF-50DC-4B57-B7F0-130D6CE177CF}" type="slidenum">
              <a:rPr lang="en-US" altLang="tr-TR">
                <a:solidFill>
                  <a:srgbClr val="C00000"/>
                </a:solidFill>
                <a:latin typeface="Rage Italic" panose="03070502040507070304" pitchFamily="66" charset="0"/>
                <a:ea typeface="Rage Italic" panose="03070502040507070304" pitchFamily="66" charset="0"/>
              </a:rPr>
              <a:pPr/>
              <a:t>36</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4.1 Parolaların Şifrelenmesi</a:t>
            </a:r>
            <a:endParaRPr lang="tr-TR" dirty="0"/>
          </a:p>
        </p:txBody>
      </p:sp>
      <p:sp>
        <p:nvSpPr>
          <p:cNvPr id="87043" name="2 İçerik Yer Tutucusu"/>
          <p:cNvSpPr>
            <a:spLocks noGrp="1"/>
          </p:cNvSpPr>
          <p:nvPr>
            <p:ph idx="1"/>
          </p:nvPr>
        </p:nvSpPr>
        <p:spPr/>
        <p:txBody>
          <a:bodyPr/>
          <a:lstStyle/>
          <a:p>
            <a:r>
              <a:rPr lang="tr-TR" altLang="tr-TR" b="1" smtClean="0">
                <a:solidFill>
                  <a:schemeClr val="tx2"/>
                </a:solidFill>
              </a:rPr>
              <a:t>Crypt</a:t>
            </a:r>
            <a:r>
              <a:rPr lang="tr-TR" altLang="tr-TR" smtClean="0"/>
              <a:t> fonksiyonu ile şifreleme</a:t>
            </a:r>
          </a:p>
          <a:p>
            <a:endParaRPr lang="tr-TR" altLang="tr-TR" smtClean="0"/>
          </a:p>
        </p:txBody>
      </p:sp>
      <p:sp>
        <p:nvSpPr>
          <p:cNvPr id="87045" name="6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9299A299-C880-4BE6-B903-602E59C12702}" type="slidenum">
              <a:rPr lang="en-US" altLang="tr-TR">
                <a:solidFill>
                  <a:srgbClr val="C00000"/>
                </a:solidFill>
                <a:latin typeface="Rage Italic" panose="03070502040507070304" pitchFamily="66" charset="0"/>
                <a:ea typeface="Rage Italic" panose="03070502040507070304" pitchFamily="66" charset="0"/>
              </a:rPr>
              <a:pPr/>
              <a:t>37</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pic>
        <p:nvPicPr>
          <p:cNvPr id="87044" name="Picture 3" descr="cryp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2875" y="2714626"/>
            <a:ext cx="4248150" cy="227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4.1 Parolaların Şifrelenmesi</a:t>
            </a:r>
            <a:endParaRPr lang="tr-TR" dirty="0"/>
          </a:p>
        </p:txBody>
      </p:sp>
      <p:sp>
        <p:nvSpPr>
          <p:cNvPr id="88067" name="2 İçerik Yer Tutucusu"/>
          <p:cNvSpPr>
            <a:spLocks noGrp="1"/>
          </p:cNvSpPr>
          <p:nvPr>
            <p:ph idx="1"/>
          </p:nvPr>
        </p:nvSpPr>
        <p:spPr/>
        <p:txBody>
          <a:bodyPr/>
          <a:lstStyle/>
          <a:p>
            <a:r>
              <a:rPr lang="tr-TR" altLang="tr-TR" b="1" smtClean="0">
                <a:solidFill>
                  <a:schemeClr val="tx2"/>
                </a:solidFill>
              </a:rPr>
              <a:t>Parola Denetimi </a:t>
            </a:r>
          </a:p>
          <a:p>
            <a:endParaRPr lang="tr-TR" altLang="tr-TR" smtClean="0"/>
          </a:p>
        </p:txBody>
      </p:sp>
      <p:sp>
        <p:nvSpPr>
          <p:cNvPr id="88069" name="6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CB61CE58-DDB6-4CBA-A5EA-B97F321DED8D}" type="slidenum">
              <a:rPr lang="en-US" altLang="tr-TR">
                <a:solidFill>
                  <a:srgbClr val="C00000"/>
                </a:solidFill>
                <a:latin typeface="Rage Italic" panose="03070502040507070304" pitchFamily="66" charset="0"/>
                <a:ea typeface="Rage Italic" panose="03070502040507070304" pitchFamily="66" charset="0"/>
              </a:rPr>
              <a:pPr/>
              <a:t>38</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pic>
        <p:nvPicPr>
          <p:cNvPr id="88068" name="Picture 3" descr="crypt_samp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81376" y="2786064"/>
            <a:ext cx="5597525" cy="215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4.2 Parola Seçimi </a:t>
            </a:r>
            <a:endParaRPr lang="tr-TR" dirty="0"/>
          </a:p>
        </p:txBody>
      </p:sp>
      <p:sp>
        <p:nvSpPr>
          <p:cNvPr id="89091" name="2 İçerik Yer Tutucusu"/>
          <p:cNvSpPr>
            <a:spLocks noGrp="1"/>
          </p:cNvSpPr>
          <p:nvPr>
            <p:ph idx="1"/>
          </p:nvPr>
        </p:nvSpPr>
        <p:spPr/>
        <p:txBody>
          <a:bodyPr>
            <a:noAutofit/>
          </a:bodyPr>
          <a:lstStyle/>
          <a:p>
            <a:pPr>
              <a:lnSpc>
                <a:spcPct val="80000"/>
              </a:lnSpc>
              <a:buFontTx/>
              <a:buNone/>
            </a:pPr>
            <a:r>
              <a:rPr lang="tr-TR" altLang="tr-TR" sz="2400"/>
              <a:t>Şu tip parolalar kolay tahmin edilebilen parolalar sayılmaktadır: </a:t>
            </a:r>
          </a:p>
          <a:p>
            <a:pPr>
              <a:lnSpc>
                <a:spcPct val="80000"/>
              </a:lnSpc>
            </a:pPr>
            <a:r>
              <a:rPr lang="tr-TR" altLang="tr-TR" sz="2400" dirty="0"/>
              <a:t>Kullanıcı ile yakinliği olan kişilerinkiler (kendisi, ailesi, arkadaşları, yakınları) basta olmak üzere bütün erkek ve kadın isimleri </a:t>
            </a:r>
          </a:p>
          <a:p>
            <a:pPr>
              <a:lnSpc>
                <a:spcPct val="80000"/>
              </a:lnSpc>
            </a:pPr>
            <a:r>
              <a:rPr lang="tr-TR" altLang="tr-TR" sz="2400" dirty="0"/>
              <a:t>Doğum tarihleri </a:t>
            </a:r>
          </a:p>
          <a:p>
            <a:pPr>
              <a:lnSpc>
                <a:spcPct val="80000"/>
              </a:lnSpc>
            </a:pPr>
            <a:r>
              <a:rPr lang="tr-TR" altLang="tr-TR" sz="2400" dirty="0"/>
              <a:t>Kullanıcı ile ilgili herhangi bir bilgi (kullanıcı adı, oda numarası, telefon numarası, arabasının plaka numarası, sosyal güvenlik numarası) </a:t>
            </a:r>
          </a:p>
          <a:p>
            <a:pPr>
              <a:lnSpc>
                <a:spcPct val="80000"/>
              </a:lnSpc>
            </a:pPr>
            <a:r>
              <a:rPr lang="tr-TR" altLang="tr-TR" sz="2400" dirty="0"/>
              <a:t>Yer isimleri </a:t>
            </a:r>
          </a:p>
          <a:p>
            <a:pPr>
              <a:lnSpc>
                <a:spcPct val="80000"/>
              </a:lnSpc>
            </a:pPr>
            <a:r>
              <a:rPr lang="tr-TR" altLang="tr-TR" sz="2400" dirty="0"/>
              <a:t>Bilgisayar terimleri </a:t>
            </a:r>
          </a:p>
          <a:p>
            <a:pPr>
              <a:lnSpc>
                <a:spcPct val="80000"/>
              </a:lnSpc>
            </a:pPr>
            <a:r>
              <a:rPr lang="tr-TR" altLang="tr-TR" sz="2400" dirty="0"/>
              <a:t>Klavyede belli bir düzene göre </a:t>
            </a:r>
            <a:r>
              <a:rPr lang="tr-TR" altLang="tr-TR" sz="2400" dirty="0" err="1"/>
              <a:t>ardarda</a:t>
            </a:r>
            <a:r>
              <a:rPr lang="tr-TR" altLang="tr-TR" sz="2400" dirty="0"/>
              <a:t> gelen harflerden oluşan parolalar (</a:t>
            </a:r>
            <a:r>
              <a:rPr lang="tr-TR" altLang="tr-TR" sz="2400" dirty="0" err="1"/>
              <a:t>qwerty</a:t>
            </a:r>
            <a:r>
              <a:rPr lang="tr-TR" altLang="tr-TR" sz="2400" dirty="0"/>
              <a:t>) </a:t>
            </a:r>
          </a:p>
          <a:p>
            <a:pPr>
              <a:lnSpc>
                <a:spcPct val="80000"/>
              </a:lnSpc>
            </a:pPr>
            <a:r>
              <a:rPr lang="tr-TR" altLang="tr-TR" sz="2400" dirty="0"/>
              <a:t>Anlamlı bir sözcük </a:t>
            </a:r>
          </a:p>
          <a:p>
            <a:pPr>
              <a:lnSpc>
                <a:spcPct val="80000"/>
              </a:lnSpc>
            </a:pPr>
            <a:r>
              <a:rPr lang="tr-TR" altLang="tr-TR" sz="2400" dirty="0"/>
              <a:t>Yalnızca küçük (ya da yalnızca büyük) harflerden oluşan parolalar </a:t>
            </a:r>
          </a:p>
          <a:p>
            <a:pPr>
              <a:lnSpc>
                <a:spcPct val="80000"/>
              </a:lnSpc>
            </a:pPr>
            <a:r>
              <a:rPr lang="tr-TR" altLang="tr-TR" sz="2400" dirty="0"/>
              <a:t>Yukarıdakilerden birinin başına ya da sonuna bir rakam eklenerek oluşturulan parolalar </a:t>
            </a:r>
          </a:p>
          <a:p>
            <a:pPr>
              <a:lnSpc>
                <a:spcPct val="80000"/>
              </a:lnSpc>
            </a:pPr>
            <a:r>
              <a:rPr lang="tr-TR" altLang="tr-TR" sz="2400" dirty="0"/>
              <a:t>Yukarıdakilerin ters yazılışları</a:t>
            </a:r>
            <a:r>
              <a:rPr lang="tr-TR" altLang="tr-TR" sz="2000" dirty="0"/>
              <a:t> </a:t>
            </a:r>
          </a:p>
          <a:p>
            <a:pPr>
              <a:lnSpc>
                <a:spcPct val="80000"/>
              </a:lnSpc>
              <a:buFontTx/>
              <a:buNone/>
            </a:pPr>
            <a:endParaRPr lang="tr-TR" altLang="tr-TR" sz="2000" dirty="0"/>
          </a:p>
          <a:p>
            <a:endParaRPr lang="tr-TR" altLang="tr-TR" sz="2400" dirty="0"/>
          </a:p>
        </p:txBody>
      </p:sp>
      <p:sp>
        <p:nvSpPr>
          <p:cNvPr id="89092"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60AFC0F8-304F-4282-851C-942E07FA6D47}" type="slidenum">
              <a:rPr lang="en-US" altLang="tr-TR">
                <a:solidFill>
                  <a:srgbClr val="C00000"/>
                </a:solidFill>
                <a:latin typeface="Rage Italic" panose="03070502040507070304" pitchFamily="66" charset="0"/>
                <a:ea typeface="Rage Italic" panose="03070502040507070304" pitchFamily="66" charset="0"/>
              </a:rPr>
              <a:pPr/>
              <a:t>39</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err="1" smtClean="0"/>
              <a:t>WiMAX</a:t>
            </a:r>
            <a:r>
              <a:rPr lang="tr-TR" dirty="0" smtClean="0"/>
              <a:t> Genel Yapısı</a:t>
            </a:r>
            <a:endParaRPr lang="tr-TR" dirty="0"/>
          </a:p>
        </p:txBody>
      </p:sp>
      <p:sp>
        <p:nvSpPr>
          <p:cNvPr id="53252" name="2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828E59E8-1BEA-414F-889B-BCD22563ADBF}" type="slidenum">
              <a:rPr lang="en-US" altLang="tr-TR">
                <a:solidFill>
                  <a:srgbClr val="C00000"/>
                </a:solidFill>
                <a:latin typeface="Rage Italic" panose="03070502040507070304" pitchFamily="66" charset="0"/>
                <a:ea typeface="Rage Italic" panose="03070502040507070304" pitchFamily="66" charset="0"/>
              </a:rPr>
              <a:pPr/>
              <a:t>4</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grpSp>
        <p:nvGrpSpPr>
          <p:cNvPr id="53251" name="Group 25"/>
          <p:cNvGrpSpPr>
            <a:grpSpLocks noGrp="1"/>
          </p:cNvGrpSpPr>
          <p:nvPr/>
        </p:nvGrpSpPr>
        <p:grpSpPr bwMode="auto">
          <a:xfrm>
            <a:off x="2362200" y="1785938"/>
            <a:ext cx="7467600" cy="4242084"/>
            <a:chOff x="295" y="889"/>
            <a:chExt cx="5352" cy="3205"/>
          </a:xfrm>
        </p:grpSpPr>
        <p:pic>
          <p:nvPicPr>
            <p:cNvPr id="53253"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8" y="889"/>
              <a:ext cx="4627" cy="29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54" name="Rectangle 6"/>
            <p:cNvSpPr>
              <a:spLocks noChangeArrowheads="1"/>
            </p:cNvSpPr>
            <p:nvPr/>
          </p:nvSpPr>
          <p:spPr bwMode="auto">
            <a:xfrm>
              <a:off x="2790" y="981"/>
              <a:ext cx="862" cy="27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endParaRPr lang="tr-TR" altLang="tr-TR"/>
            </a:p>
          </p:txBody>
        </p:sp>
        <p:sp>
          <p:nvSpPr>
            <p:cNvPr id="53255" name="Rectangle 7"/>
            <p:cNvSpPr>
              <a:spLocks noChangeArrowheads="1"/>
            </p:cNvSpPr>
            <p:nvPr/>
          </p:nvSpPr>
          <p:spPr bwMode="auto">
            <a:xfrm>
              <a:off x="1293" y="1024"/>
              <a:ext cx="1315" cy="40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endParaRPr lang="tr-TR" altLang="tr-TR"/>
            </a:p>
          </p:txBody>
        </p:sp>
        <p:sp>
          <p:nvSpPr>
            <p:cNvPr id="53256" name="Text Box 9"/>
            <p:cNvSpPr txBox="1">
              <a:spLocks noChangeArrowheads="1"/>
            </p:cNvSpPr>
            <p:nvPr/>
          </p:nvSpPr>
          <p:spPr bwMode="auto">
            <a:xfrm>
              <a:off x="3742" y="1616"/>
              <a:ext cx="635" cy="36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spcBef>
                  <a:spcPct val="50000"/>
                </a:spcBef>
              </a:pPr>
              <a:r>
                <a:rPr lang="tr-TR" altLang="tr-TR" sz="1000" b="1"/>
                <a:t>Baz </a:t>
              </a:r>
            </a:p>
            <a:p>
              <a:pPr>
                <a:spcBef>
                  <a:spcPct val="50000"/>
                </a:spcBef>
              </a:pPr>
              <a:r>
                <a:rPr lang="tr-TR" altLang="tr-TR" sz="1000" b="1"/>
                <a:t>istasyonu</a:t>
              </a:r>
            </a:p>
          </p:txBody>
        </p:sp>
        <p:sp>
          <p:nvSpPr>
            <p:cNvPr id="53257" name="Text Box 10"/>
            <p:cNvSpPr txBox="1">
              <a:spLocks noChangeArrowheads="1"/>
            </p:cNvSpPr>
            <p:nvPr/>
          </p:nvSpPr>
          <p:spPr bwMode="auto">
            <a:xfrm>
              <a:off x="4287" y="2885"/>
              <a:ext cx="1180" cy="18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spcBef>
                  <a:spcPct val="50000"/>
                </a:spcBef>
              </a:pPr>
              <a:r>
                <a:rPr lang="tr-TR" altLang="tr-TR" sz="1000" b="1"/>
                <a:t>Gezgin Kullanıcı</a:t>
              </a:r>
            </a:p>
          </p:txBody>
        </p:sp>
        <p:sp>
          <p:nvSpPr>
            <p:cNvPr id="53258" name="Text Box 11"/>
            <p:cNvSpPr txBox="1">
              <a:spLocks noChangeArrowheads="1"/>
            </p:cNvSpPr>
            <p:nvPr/>
          </p:nvSpPr>
          <p:spPr bwMode="auto">
            <a:xfrm>
              <a:off x="2745" y="2613"/>
              <a:ext cx="635" cy="36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spcBef>
                  <a:spcPct val="50000"/>
                </a:spcBef>
              </a:pPr>
              <a:r>
                <a:rPr lang="tr-TR" altLang="tr-TR" sz="1000" b="1"/>
                <a:t>Baz </a:t>
              </a:r>
            </a:p>
            <a:p>
              <a:pPr>
                <a:spcBef>
                  <a:spcPct val="50000"/>
                </a:spcBef>
              </a:pPr>
              <a:r>
                <a:rPr lang="tr-TR" altLang="tr-TR" sz="1000" b="1"/>
                <a:t>istasyonu</a:t>
              </a:r>
            </a:p>
          </p:txBody>
        </p:sp>
        <p:sp>
          <p:nvSpPr>
            <p:cNvPr id="53259" name="Text Box 12"/>
            <p:cNvSpPr txBox="1">
              <a:spLocks noChangeArrowheads="1"/>
            </p:cNvSpPr>
            <p:nvPr/>
          </p:nvSpPr>
          <p:spPr bwMode="auto">
            <a:xfrm>
              <a:off x="1339" y="3406"/>
              <a:ext cx="862" cy="30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spcBef>
                  <a:spcPct val="50000"/>
                </a:spcBef>
              </a:pPr>
              <a:r>
                <a:rPr lang="tr-TR" altLang="tr-TR" sz="1000" b="1"/>
                <a:t>Endüstriyel Alanlar</a:t>
              </a:r>
            </a:p>
          </p:txBody>
        </p:sp>
        <p:sp>
          <p:nvSpPr>
            <p:cNvPr id="53260" name="Text Box 13"/>
            <p:cNvSpPr txBox="1">
              <a:spLocks noChangeArrowheads="1"/>
            </p:cNvSpPr>
            <p:nvPr/>
          </p:nvSpPr>
          <p:spPr bwMode="auto">
            <a:xfrm>
              <a:off x="704" y="1569"/>
              <a:ext cx="862" cy="18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spcBef>
                  <a:spcPct val="50000"/>
                </a:spcBef>
              </a:pPr>
              <a:r>
                <a:rPr lang="tr-TR" altLang="tr-TR" sz="1000" b="1"/>
                <a:t>Yerleşimler</a:t>
              </a:r>
            </a:p>
          </p:txBody>
        </p:sp>
        <p:sp>
          <p:nvSpPr>
            <p:cNvPr id="53261" name="Rectangle 14"/>
            <p:cNvSpPr>
              <a:spLocks noChangeArrowheads="1"/>
            </p:cNvSpPr>
            <p:nvPr/>
          </p:nvSpPr>
          <p:spPr bwMode="auto">
            <a:xfrm>
              <a:off x="1883" y="1751"/>
              <a:ext cx="907" cy="27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endParaRPr lang="tr-TR" altLang="tr-TR"/>
            </a:p>
          </p:txBody>
        </p:sp>
        <p:sp>
          <p:nvSpPr>
            <p:cNvPr id="53262" name="Rectangle 15"/>
            <p:cNvSpPr>
              <a:spLocks noChangeArrowheads="1"/>
            </p:cNvSpPr>
            <p:nvPr/>
          </p:nvSpPr>
          <p:spPr bwMode="auto">
            <a:xfrm>
              <a:off x="4197" y="3066"/>
              <a:ext cx="1315" cy="40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endParaRPr lang="tr-TR" altLang="tr-TR"/>
            </a:p>
          </p:txBody>
        </p:sp>
        <p:sp>
          <p:nvSpPr>
            <p:cNvPr id="53263" name="Rectangle 16"/>
            <p:cNvSpPr>
              <a:spLocks noChangeArrowheads="1"/>
            </p:cNvSpPr>
            <p:nvPr/>
          </p:nvSpPr>
          <p:spPr bwMode="auto">
            <a:xfrm>
              <a:off x="4332" y="3564"/>
              <a:ext cx="1315" cy="40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endParaRPr lang="tr-TR" altLang="tr-TR"/>
            </a:p>
          </p:txBody>
        </p:sp>
        <p:sp>
          <p:nvSpPr>
            <p:cNvPr id="53264" name="Rectangle 17"/>
            <p:cNvSpPr>
              <a:spLocks noChangeArrowheads="1"/>
            </p:cNvSpPr>
            <p:nvPr/>
          </p:nvSpPr>
          <p:spPr bwMode="auto">
            <a:xfrm>
              <a:off x="295" y="3656"/>
              <a:ext cx="1315" cy="40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endParaRPr lang="tr-TR" altLang="tr-TR"/>
            </a:p>
          </p:txBody>
        </p:sp>
        <p:sp>
          <p:nvSpPr>
            <p:cNvPr id="53265" name="Text Box 18"/>
            <p:cNvSpPr txBox="1">
              <a:spLocks noChangeArrowheads="1"/>
            </p:cNvSpPr>
            <p:nvPr/>
          </p:nvSpPr>
          <p:spPr bwMode="auto">
            <a:xfrm>
              <a:off x="3743" y="3792"/>
              <a:ext cx="862" cy="30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spcBef>
                  <a:spcPct val="50000"/>
                </a:spcBef>
              </a:pPr>
              <a:r>
                <a:rPr lang="tr-TR" altLang="tr-TR" sz="1000" b="1"/>
                <a:t>Kurumsal Alanlar</a:t>
              </a:r>
            </a:p>
          </p:txBody>
        </p:sp>
        <p:sp>
          <p:nvSpPr>
            <p:cNvPr id="53266" name="Text Box 20"/>
            <p:cNvSpPr txBox="1">
              <a:spLocks noChangeArrowheads="1"/>
            </p:cNvSpPr>
            <p:nvPr/>
          </p:nvSpPr>
          <p:spPr bwMode="auto">
            <a:xfrm>
              <a:off x="1338" y="1570"/>
              <a:ext cx="408" cy="18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spcBef>
                  <a:spcPct val="50000"/>
                </a:spcBef>
              </a:pPr>
              <a:r>
                <a:rPr lang="tr-TR" altLang="tr-TR" sz="1000" b="1"/>
                <a:t> (SS)</a:t>
              </a:r>
            </a:p>
          </p:txBody>
        </p:sp>
        <p:sp>
          <p:nvSpPr>
            <p:cNvPr id="53267" name="Text Box 21"/>
            <p:cNvSpPr txBox="1">
              <a:spLocks noChangeArrowheads="1"/>
            </p:cNvSpPr>
            <p:nvPr/>
          </p:nvSpPr>
          <p:spPr bwMode="auto">
            <a:xfrm>
              <a:off x="1429" y="2614"/>
              <a:ext cx="408" cy="18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spcBef>
                  <a:spcPct val="50000"/>
                </a:spcBef>
              </a:pPr>
              <a:r>
                <a:rPr lang="tr-TR" altLang="tr-TR" sz="1000" b="1"/>
                <a:t> (SS)</a:t>
              </a:r>
            </a:p>
          </p:txBody>
        </p:sp>
        <p:sp>
          <p:nvSpPr>
            <p:cNvPr id="53268" name="Text Box 22"/>
            <p:cNvSpPr txBox="1">
              <a:spLocks noChangeArrowheads="1"/>
            </p:cNvSpPr>
            <p:nvPr/>
          </p:nvSpPr>
          <p:spPr bwMode="auto">
            <a:xfrm>
              <a:off x="3606" y="3022"/>
              <a:ext cx="408" cy="18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spcBef>
                  <a:spcPct val="50000"/>
                </a:spcBef>
              </a:pPr>
              <a:r>
                <a:rPr lang="tr-TR" altLang="tr-TR" sz="1000" b="1"/>
                <a:t> (SS)</a:t>
              </a:r>
            </a:p>
          </p:txBody>
        </p:sp>
        <p:sp>
          <p:nvSpPr>
            <p:cNvPr id="53269" name="Text Box 23"/>
            <p:cNvSpPr txBox="1">
              <a:spLocks noChangeArrowheads="1"/>
            </p:cNvSpPr>
            <p:nvPr/>
          </p:nvSpPr>
          <p:spPr bwMode="auto">
            <a:xfrm>
              <a:off x="4513" y="2069"/>
              <a:ext cx="408" cy="18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spcBef>
                  <a:spcPct val="50000"/>
                </a:spcBef>
              </a:pPr>
              <a:r>
                <a:rPr lang="tr-TR" altLang="tr-TR" sz="1000" b="1"/>
                <a:t> (SS)</a:t>
              </a:r>
            </a:p>
          </p:txBody>
        </p:sp>
        <p:sp>
          <p:nvSpPr>
            <p:cNvPr id="53270" name="Text Box 24"/>
            <p:cNvSpPr txBox="1">
              <a:spLocks noChangeArrowheads="1"/>
            </p:cNvSpPr>
            <p:nvPr/>
          </p:nvSpPr>
          <p:spPr bwMode="auto">
            <a:xfrm>
              <a:off x="2880" y="1326"/>
              <a:ext cx="408" cy="18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spcBef>
                  <a:spcPct val="50000"/>
                </a:spcBef>
              </a:pPr>
              <a:r>
                <a:rPr lang="tr-TR" altLang="tr-TR" sz="1000" b="1"/>
                <a:t> (BS)</a:t>
              </a:r>
            </a:p>
          </p:txBody>
        </p:sp>
      </p:grpSp>
    </p:spTree>
  </p:cSld>
  <p:clrMapOvr>
    <a:masterClrMapping/>
  </p:clrMapOvr>
  <p:transition spd="slow"/>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4.2 Parola Seçimi</a:t>
            </a:r>
            <a:endParaRPr lang="tr-TR" dirty="0"/>
          </a:p>
        </p:txBody>
      </p:sp>
      <p:sp>
        <p:nvSpPr>
          <p:cNvPr id="90115" name="2 İçerik Yer Tutucusu"/>
          <p:cNvSpPr>
            <a:spLocks noGrp="1"/>
          </p:cNvSpPr>
          <p:nvPr>
            <p:ph idx="1"/>
          </p:nvPr>
        </p:nvSpPr>
        <p:spPr/>
        <p:txBody>
          <a:bodyPr/>
          <a:lstStyle/>
          <a:p>
            <a:pPr>
              <a:buFontTx/>
              <a:buNone/>
            </a:pPr>
            <a:r>
              <a:rPr lang="tr-TR" altLang="tr-TR" smtClean="0"/>
              <a:t>İyi bir parola üretmek için önerilen iki yöntem vardır: </a:t>
            </a:r>
          </a:p>
          <a:p>
            <a:r>
              <a:rPr lang="tr-TR" altLang="tr-TR" smtClean="0"/>
              <a:t>İki sözcüğün arasına  bir rakam ya da noktalama işareti konarak birleştirilmesi </a:t>
            </a:r>
          </a:p>
          <a:p>
            <a:r>
              <a:rPr lang="tr-TR" altLang="tr-TR" smtClean="0"/>
              <a:t>Seçilen bir cümlenin sözcüklerinin bas harfleri </a:t>
            </a:r>
          </a:p>
          <a:p>
            <a:endParaRPr lang="tr-TR" altLang="tr-TR" smtClean="0"/>
          </a:p>
        </p:txBody>
      </p:sp>
      <p:sp>
        <p:nvSpPr>
          <p:cNvPr id="90116"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8B1D9E91-E402-473F-B997-6FF49F08ABC6}" type="slidenum">
              <a:rPr lang="en-US" altLang="tr-TR">
                <a:solidFill>
                  <a:srgbClr val="C00000"/>
                </a:solidFill>
                <a:latin typeface="Rage Italic" panose="03070502040507070304" pitchFamily="66" charset="0"/>
                <a:ea typeface="Rage Italic" panose="03070502040507070304" pitchFamily="66" charset="0"/>
              </a:rPr>
              <a:pPr/>
              <a:t>40</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4.3 Tehlikeler</a:t>
            </a:r>
            <a:endParaRPr lang="tr-TR" dirty="0"/>
          </a:p>
        </p:txBody>
      </p:sp>
      <p:sp>
        <p:nvSpPr>
          <p:cNvPr id="91139" name="2 İçerik Yer Tutucusu"/>
          <p:cNvSpPr>
            <a:spLocks noGrp="1"/>
          </p:cNvSpPr>
          <p:nvPr>
            <p:ph idx="1"/>
          </p:nvPr>
        </p:nvSpPr>
        <p:spPr/>
        <p:txBody>
          <a:bodyPr/>
          <a:lstStyle/>
          <a:p>
            <a:pPr>
              <a:buFontTx/>
              <a:buNone/>
            </a:pPr>
            <a:r>
              <a:rPr lang="tr-TR" altLang="tr-TR" smtClean="0"/>
              <a:t>Bir saldırganın parola dosyasını eline geçirmesi birkaç şekilde mümkün olabilir: </a:t>
            </a:r>
          </a:p>
          <a:p>
            <a:r>
              <a:rPr lang="tr-TR" altLang="tr-TR" smtClean="0"/>
              <a:t>Bir kullanıcının parolasını elde ederek sisteme girer ve dosyayı alır. </a:t>
            </a:r>
          </a:p>
          <a:p>
            <a:r>
              <a:rPr lang="tr-TR" altLang="tr-TR" smtClean="0"/>
              <a:t>Bazı programlardaki hatalardan yararlanarak sisteme girmeden dosyayı alır. </a:t>
            </a:r>
          </a:p>
          <a:p>
            <a:r>
              <a:rPr lang="tr-TR" altLang="tr-TR" smtClean="0"/>
              <a:t>Sistemdeki bir kullanıcı parola dosyasını saldırgana gönderir. </a:t>
            </a:r>
          </a:p>
          <a:p>
            <a:r>
              <a:rPr lang="tr-TR" altLang="tr-TR" smtClean="0"/>
              <a:t>Saldırgan, sistemdeki kullanıcılardan biridir.</a:t>
            </a:r>
            <a:r>
              <a:rPr lang="tr-TR" altLang="tr-TR" sz="2000"/>
              <a:t> </a:t>
            </a:r>
          </a:p>
          <a:p>
            <a:endParaRPr lang="tr-TR" altLang="tr-TR" smtClean="0"/>
          </a:p>
        </p:txBody>
      </p:sp>
      <p:sp>
        <p:nvSpPr>
          <p:cNvPr id="91140"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62088558-B066-43F0-B928-FDCE9E39D925}" type="slidenum">
              <a:rPr lang="en-US" altLang="tr-TR">
                <a:solidFill>
                  <a:srgbClr val="C00000"/>
                </a:solidFill>
                <a:latin typeface="Rage Italic" panose="03070502040507070304" pitchFamily="66" charset="0"/>
                <a:ea typeface="Rage Italic" panose="03070502040507070304" pitchFamily="66" charset="0"/>
              </a:rPr>
              <a:pPr/>
              <a:t>41</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b="1" dirty="0" smtClean="0"/>
              <a:t>4.4. Önlemler</a:t>
            </a:r>
            <a:endParaRPr lang="tr-TR" dirty="0"/>
          </a:p>
        </p:txBody>
      </p:sp>
      <p:sp>
        <p:nvSpPr>
          <p:cNvPr id="92163" name="2 İçerik Yer Tutucusu"/>
          <p:cNvSpPr>
            <a:spLocks noGrp="1"/>
          </p:cNvSpPr>
          <p:nvPr>
            <p:ph idx="1"/>
          </p:nvPr>
        </p:nvSpPr>
        <p:spPr/>
        <p:txBody>
          <a:bodyPr>
            <a:normAutofit/>
          </a:bodyPr>
          <a:lstStyle/>
          <a:p>
            <a:pPr>
              <a:lnSpc>
                <a:spcPct val="80000"/>
              </a:lnSpc>
              <a:buFont typeface="Wingdings" pitchFamily="2" charset="2"/>
              <a:buChar char="Ø"/>
            </a:pPr>
            <a:r>
              <a:rPr lang="tr-TR" altLang="tr-TR" sz="2400" dirty="0"/>
              <a:t>Parola Seçiminin Kullanıcıya Bırakılmaması</a:t>
            </a:r>
          </a:p>
          <a:p>
            <a:pPr lvl="1">
              <a:lnSpc>
                <a:spcPct val="80000"/>
              </a:lnSpc>
              <a:buFont typeface="Wingdings" pitchFamily="2" charset="2"/>
              <a:buChar char="Ø"/>
            </a:pPr>
            <a:r>
              <a:rPr lang="tr-TR" altLang="tr-TR" sz="2000" dirty="0"/>
              <a:t> Sistem sorumlusu ya da rasgele parola üreten program tarafından parola verilmesi gerekir.</a:t>
            </a:r>
          </a:p>
          <a:p>
            <a:pPr lvl="1">
              <a:lnSpc>
                <a:spcPct val="80000"/>
              </a:lnSpc>
              <a:buFont typeface="Wingdings" pitchFamily="2" charset="2"/>
              <a:buChar char="Ø"/>
            </a:pPr>
            <a:r>
              <a:rPr lang="tr-TR" altLang="tr-TR" sz="2000" dirty="0"/>
              <a:t> </a:t>
            </a:r>
            <a:r>
              <a:rPr lang="tr-TR" altLang="tr-TR" sz="2000" dirty="0" err="1"/>
              <a:t>mkpasswd</a:t>
            </a:r>
            <a:r>
              <a:rPr lang="tr-TR" altLang="tr-TR" sz="2000" dirty="0"/>
              <a:t> programı</a:t>
            </a:r>
          </a:p>
          <a:p>
            <a:pPr>
              <a:lnSpc>
                <a:spcPct val="80000"/>
              </a:lnSpc>
              <a:buFont typeface="Wingdings" pitchFamily="2" charset="2"/>
              <a:buChar char="Ø"/>
            </a:pPr>
            <a:r>
              <a:rPr lang="tr-TR" altLang="tr-TR" sz="2400" dirty="0"/>
              <a:t>Parola Seçiminin Kısıtlanması</a:t>
            </a:r>
          </a:p>
          <a:p>
            <a:pPr lvl="1">
              <a:lnSpc>
                <a:spcPct val="80000"/>
              </a:lnSpc>
              <a:buFont typeface="Wingdings" pitchFamily="2" charset="2"/>
              <a:buChar char="Ø"/>
            </a:pPr>
            <a:r>
              <a:rPr lang="tr-TR" altLang="tr-TR" sz="2000" dirty="0"/>
              <a:t>   </a:t>
            </a:r>
            <a:r>
              <a:rPr lang="tr-TR" altLang="tr-TR" sz="2000" dirty="0" err="1"/>
              <a:t>anlpasswd</a:t>
            </a:r>
            <a:endParaRPr lang="tr-TR" altLang="tr-TR" sz="2000" dirty="0"/>
          </a:p>
          <a:p>
            <a:pPr>
              <a:lnSpc>
                <a:spcPct val="80000"/>
              </a:lnSpc>
              <a:buFont typeface="Wingdings" pitchFamily="2" charset="2"/>
              <a:buChar char="Ø"/>
            </a:pPr>
            <a:r>
              <a:rPr lang="tr-TR" altLang="tr-TR" sz="2400" dirty="0"/>
              <a:t>Parola Dosyasının Sistem Sorumlusu Tarafından Kırılması</a:t>
            </a:r>
          </a:p>
          <a:p>
            <a:pPr lvl="1">
              <a:lnSpc>
                <a:spcPct val="80000"/>
              </a:lnSpc>
              <a:buFont typeface="Wingdings" pitchFamily="2" charset="2"/>
              <a:buChar char="Ø"/>
            </a:pPr>
            <a:r>
              <a:rPr lang="tr-TR" altLang="tr-TR" sz="2000" dirty="0"/>
              <a:t> </a:t>
            </a:r>
            <a:r>
              <a:rPr lang="tr-TR" altLang="tr-TR" sz="2000" dirty="0" err="1"/>
              <a:t>crack</a:t>
            </a:r>
            <a:endParaRPr lang="tr-TR" altLang="tr-TR" sz="2000" dirty="0"/>
          </a:p>
          <a:p>
            <a:pPr>
              <a:lnSpc>
                <a:spcPct val="80000"/>
              </a:lnSpc>
              <a:buFont typeface="Wingdings" pitchFamily="2" charset="2"/>
              <a:buChar char="Ø"/>
            </a:pPr>
            <a:r>
              <a:rPr lang="tr-TR" altLang="tr-TR" sz="2400" dirty="0"/>
              <a:t>Parolaların Geçerlilik Surelerinin Kısıtlanması</a:t>
            </a:r>
          </a:p>
          <a:p>
            <a:pPr>
              <a:lnSpc>
                <a:spcPct val="80000"/>
              </a:lnSpc>
              <a:buFont typeface="Wingdings" pitchFamily="2" charset="2"/>
              <a:buChar char="Ø"/>
            </a:pPr>
            <a:r>
              <a:rPr lang="tr-TR" altLang="tr-TR" sz="2400" dirty="0"/>
              <a:t>Gölge Parolalar</a:t>
            </a:r>
          </a:p>
          <a:p>
            <a:pPr lvl="1">
              <a:lnSpc>
                <a:spcPct val="80000"/>
              </a:lnSpc>
              <a:buFont typeface="Wingdings" pitchFamily="2" charset="2"/>
              <a:buChar char="Ø"/>
            </a:pPr>
            <a:r>
              <a:rPr lang="tr-TR" altLang="tr-TR" sz="2000" dirty="0"/>
              <a:t> Parolalar gölge dosyasına (/</a:t>
            </a:r>
            <a:r>
              <a:rPr lang="tr-TR" altLang="tr-TR" sz="2000" dirty="0" err="1"/>
              <a:t>etc</a:t>
            </a:r>
            <a:r>
              <a:rPr lang="tr-TR" altLang="tr-TR" sz="2000" dirty="0"/>
              <a:t>/</a:t>
            </a:r>
            <a:r>
              <a:rPr lang="tr-TR" altLang="tr-TR" sz="2000" dirty="0" err="1"/>
              <a:t>shadow</a:t>
            </a:r>
            <a:r>
              <a:rPr lang="tr-TR" altLang="tr-TR" sz="2000" dirty="0"/>
              <a:t>) şifrelenmiş parolalar konur.</a:t>
            </a:r>
          </a:p>
          <a:p>
            <a:pPr lvl="1">
              <a:lnSpc>
                <a:spcPct val="80000"/>
              </a:lnSpc>
              <a:buFont typeface="Wingdings" pitchFamily="2" charset="2"/>
              <a:buChar char="Ø"/>
            </a:pPr>
            <a:r>
              <a:rPr lang="tr-TR" altLang="tr-TR" sz="2000" dirty="0"/>
              <a:t> </a:t>
            </a:r>
            <a:r>
              <a:rPr lang="tr-TR" altLang="tr-TR" sz="2000" dirty="0" err="1"/>
              <a:t>Shadow</a:t>
            </a:r>
            <a:r>
              <a:rPr lang="tr-TR" altLang="tr-TR" sz="2000" dirty="0"/>
              <a:t> </a:t>
            </a:r>
            <a:r>
              <a:rPr lang="tr-TR" altLang="tr-TR" sz="2000" dirty="0" err="1"/>
              <a:t>Password</a:t>
            </a:r>
            <a:r>
              <a:rPr lang="tr-TR" altLang="tr-TR" sz="2000" dirty="0"/>
              <a:t> Suite</a:t>
            </a:r>
          </a:p>
        </p:txBody>
      </p:sp>
      <p:sp>
        <p:nvSpPr>
          <p:cNvPr id="92164"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17BCA4CA-CA3A-4146-A144-53D08C2F068D}" type="slidenum">
              <a:rPr lang="en-US" altLang="tr-TR">
                <a:solidFill>
                  <a:srgbClr val="C00000"/>
                </a:solidFill>
                <a:latin typeface="Rage Italic" panose="03070502040507070304" pitchFamily="66" charset="0"/>
                <a:ea typeface="Rage Italic" panose="03070502040507070304" pitchFamily="66" charset="0"/>
              </a:rPr>
              <a:pPr/>
              <a:t>42</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b="1" dirty="0" smtClean="0"/>
              <a:t>5. Dosya Güvenliği</a:t>
            </a:r>
            <a:endParaRPr lang="tr-TR" dirty="0"/>
          </a:p>
        </p:txBody>
      </p:sp>
      <p:sp>
        <p:nvSpPr>
          <p:cNvPr id="93187" name="2 İçerik Yer Tutucusu"/>
          <p:cNvSpPr>
            <a:spLocks noGrp="1"/>
          </p:cNvSpPr>
          <p:nvPr>
            <p:ph idx="1"/>
          </p:nvPr>
        </p:nvSpPr>
        <p:spPr/>
        <p:txBody>
          <a:bodyPr/>
          <a:lstStyle/>
          <a:p>
            <a:pPr>
              <a:lnSpc>
                <a:spcPct val="80000"/>
              </a:lnSpc>
              <a:buFont typeface="Wingdings" pitchFamily="2" charset="2"/>
              <a:buChar char="Ø"/>
            </a:pPr>
            <a:r>
              <a:rPr lang="tr-TR" altLang="tr-TR" sz="2000" b="1"/>
              <a:t> </a:t>
            </a:r>
            <a:r>
              <a:rPr lang="tr-TR" altLang="tr-TR" sz="2000"/>
              <a:t>Her dosyanın bir sahibi, bir de grubu vardır. Dosya üzerinde kimin hangi işlemleri yapabileceğine dosyanın sahibi olan kullanıcı karar verir. Erişim hakları, dosyanın sahibi, grubu ve diğerleri için ayrı ayrı belirtilir.</a:t>
            </a:r>
          </a:p>
          <a:p>
            <a:pPr>
              <a:lnSpc>
                <a:spcPct val="80000"/>
              </a:lnSpc>
              <a:buFont typeface="Wingdings" pitchFamily="2" charset="2"/>
              <a:buChar char="Ø"/>
            </a:pPr>
            <a:r>
              <a:rPr lang="tr-TR" altLang="tr-TR" sz="2000"/>
              <a:t>   Her biri için dosyanın okunmasına (read), yazılmasına (write) ve çalıştırılmasına (execute) izin verilebilir. Böylece her dosya için üç tane üçlüden oluşan bir erişim hakları listesi elde edilir. </a:t>
            </a:r>
          </a:p>
          <a:p>
            <a:pPr>
              <a:lnSpc>
                <a:spcPct val="80000"/>
              </a:lnSpc>
              <a:buFont typeface="Wingdings" pitchFamily="2" charset="2"/>
              <a:buChar char="Ø"/>
            </a:pPr>
            <a:endParaRPr lang="tr-TR" altLang="tr-TR" sz="2000"/>
          </a:p>
          <a:p>
            <a:pPr>
              <a:lnSpc>
                <a:spcPct val="80000"/>
              </a:lnSpc>
              <a:buFont typeface="Wingdings" pitchFamily="2" charset="2"/>
              <a:buNone/>
            </a:pPr>
            <a:r>
              <a:rPr lang="tr-TR" altLang="tr-TR" sz="2000">
                <a:solidFill>
                  <a:schemeClr val="tx2"/>
                </a:solidFill>
              </a:rPr>
              <a:t>	 </a:t>
            </a:r>
            <a:r>
              <a:rPr lang="tr-TR" altLang="tr-TR" sz="2000" b="1">
                <a:solidFill>
                  <a:schemeClr val="tx2"/>
                </a:solidFill>
              </a:rPr>
              <a:t>-rwxr-x---   1 karin     users           4030 Dec  4 15:30 deneme</a:t>
            </a:r>
            <a:r>
              <a:rPr lang="tr-TR" altLang="tr-TR" sz="2000">
                <a:solidFill>
                  <a:schemeClr val="tx2"/>
                </a:solidFill>
              </a:rPr>
              <a:t> </a:t>
            </a:r>
          </a:p>
          <a:p>
            <a:pPr>
              <a:lnSpc>
                <a:spcPct val="80000"/>
              </a:lnSpc>
              <a:buFont typeface="Wingdings" pitchFamily="2" charset="2"/>
              <a:buNone/>
            </a:pPr>
            <a:endParaRPr lang="tr-TR" altLang="tr-TR" sz="2000" b="1">
              <a:solidFill>
                <a:schemeClr val="tx2"/>
              </a:solidFill>
            </a:endParaRPr>
          </a:p>
          <a:p>
            <a:pPr>
              <a:lnSpc>
                <a:spcPct val="80000"/>
              </a:lnSpc>
              <a:buFont typeface="Wingdings" pitchFamily="2" charset="2"/>
              <a:buChar char="Ø"/>
            </a:pPr>
            <a:r>
              <a:rPr lang="tr-TR" altLang="tr-TR" sz="2000" b="1"/>
              <a:t>   </a:t>
            </a:r>
            <a:r>
              <a:rPr lang="tr-TR" altLang="tr-TR" sz="2000"/>
              <a:t>Örnekteki ``deneme'' dosyasının sahibi “karin" kullanıcısı, grubu "users" grubudur. “karin” kullanıcısı dosyayı okuyabilir, yazabilir ve çalıştırabilir; "users" grubundaki kullanıcılar okuyabilir ve çalıştırabilir; diğer kullanıcıların ise hiçbir hakki yoktur.</a:t>
            </a:r>
          </a:p>
        </p:txBody>
      </p:sp>
      <p:sp>
        <p:nvSpPr>
          <p:cNvPr id="93188"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D82CBF61-B095-4BA3-AD9A-610091AFF40A}" type="slidenum">
              <a:rPr lang="en-US" altLang="tr-TR">
                <a:solidFill>
                  <a:srgbClr val="C00000"/>
                </a:solidFill>
                <a:latin typeface="Rage Italic" panose="03070502040507070304" pitchFamily="66" charset="0"/>
                <a:ea typeface="Rage Italic" panose="03070502040507070304" pitchFamily="66" charset="0"/>
              </a:rPr>
              <a:pPr/>
              <a:t>43</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b="1" dirty="0" smtClean="0"/>
              <a:t>5.1. Tehlikeler</a:t>
            </a:r>
            <a:endParaRPr lang="tr-TR" dirty="0"/>
          </a:p>
        </p:txBody>
      </p:sp>
      <p:sp>
        <p:nvSpPr>
          <p:cNvPr id="94211" name="2 İçerik Yer Tutucusu"/>
          <p:cNvSpPr>
            <a:spLocks noGrp="1"/>
          </p:cNvSpPr>
          <p:nvPr>
            <p:ph idx="1"/>
          </p:nvPr>
        </p:nvSpPr>
        <p:spPr/>
        <p:txBody>
          <a:bodyPr/>
          <a:lstStyle/>
          <a:p>
            <a:pPr>
              <a:buFont typeface="Wingdings" pitchFamily="2" charset="2"/>
              <a:buChar char="Ø"/>
            </a:pPr>
            <a:r>
              <a:rPr lang="tr-TR" altLang="tr-TR" b="1" smtClean="0">
                <a:solidFill>
                  <a:schemeClr val="tx2"/>
                </a:solidFill>
              </a:rPr>
              <a:t>Dosyanın izinsiz Olarak Okunması</a:t>
            </a:r>
          </a:p>
          <a:p>
            <a:pPr>
              <a:buFont typeface="Wingdings" pitchFamily="2" charset="2"/>
              <a:buNone/>
            </a:pPr>
            <a:endParaRPr lang="tr-TR" altLang="tr-TR" b="1" smtClean="0">
              <a:solidFill>
                <a:schemeClr val="tx2"/>
              </a:solidFill>
            </a:endParaRPr>
          </a:p>
          <a:p>
            <a:pPr lvl="1">
              <a:buFont typeface="Wingdings" pitchFamily="2" charset="2"/>
              <a:buChar char="Ø"/>
            </a:pPr>
            <a:r>
              <a:rPr lang="tr-TR" altLang="tr-TR" sz="2000"/>
              <a:t> Kullanıcıların kişisel dosyalarının ve e-postalarının okunması</a:t>
            </a:r>
          </a:p>
          <a:p>
            <a:pPr>
              <a:buFont typeface="Wingdings" pitchFamily="2" charset="2"/>
              <a:buChar char="Ø"/>
            </a:pPr>
            <a:endParaRPr lang="tr-TR" altLang="tr-TR" smtClean="0"/>
          </a:p>
          <a:p>
            <a:pPr>
              <a:buFont typeface="Wingdings" pitchFamily="2" charset="2"/>
              <a:buChar char="Ø"/>
            </a:pPr>
            <a:r>
              <a:rPr lang="tr-TR" altLang="tr-TR" b="1" smtClean="0">
                <a:solidFill>
                  <a:schemeClr val="tx2"/>
                </a:solidFill>
              </a:rPr>
              <a:t>Dosyanın Yetkisiz Kişilerce Değiştirilmesi</a:t>
            </a:r>
          </a:p>
          <a:p>
            <a:pPr>
              <a:buFont typeface="Wingdings" pitchFamily="2" charset="2"/>
              <a:buNone/>
            </a:pPr>
            <a:endParaRPr lang="tr-TR" altLang="tr-TR" b="1" smtClean="0">
              <a:solidFill>
                <a:schemeClr val="tx2"/>
              </a:solidFill>
            </a:endParaRPr>
          </a:p>
          <a:p>
            <a:pPr lvl="1">
              <a:buFont typeface="Wingdings" pitchFamily="2" charset="2"/>
              <a:buChar char="Ø"/>
            </a:pPr>
            <a:r>
              <a:rPr lang="tr-TR" altLang="tr-TR" sz="2000" b="1"/>
              <a:t> </a:t>
            </a:r>
            <a:r>
              <a:rPr lang="tr-TR" altLang="tr-TR" sz="2000"/>
              <a:t>Sistem dosyalarının değiştirilmesi </a:t>
            </a:r>
          </a:p>
          <a:p>
            <a:pPr lvl="1">
              <a:buFont typeface="Wingdings" pitchFamily="2" charset="2"/>
              <a:buChar char="Ø"/>
            </a:pPr>
            <a:r>
              <a:rPr lang="tr-TR" altLang="tr-TR" sz="2000"/>
              <a:t> Yetkili kullanıcı yaratılabilir</a:t>
            </a:r>
          </a:p>
          <a:p>
            <a:pPr lvl="1">
              <a:buFont typeface="Wingdings" pitchFamily="2" charset="2"/>
              <a:buChar char="Ø"/>
            </a:pPr>
            <a:r>
              <a:rPr lang="tr-TR" altLang="tr-TR" sz="2000"/>
              <a:t> Kayıt dosyalarının silinebilmesi</a:t>
            </a:r>
          </a:p>
          <a:p>
            <a:endParaRPr lang="tr-TR" altLang="tr-TR" smtClean="0"/>
          </a:p>
        </p:txBody>
      </p:sp>
      <p:sp>
        <p:nvSpPr>
          <p:cNvPr id="94212"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10E0EA87-2377-45E1-95DD-F2697905E95C}" type="slidenum">
              <a:rPr lang="en-US" altLang="tr-TR">
                <a:solidFill>
                  <a:srgbClr val="C00000"/>
                </a:solidFill>
                <a:latin typeface="Rage Italic" panose="03070502040507070304" pitchFamily="66" charset="0"/>
                <a:ea typeface="Rage Italic" panose="03070502040507070304" pitchFamily="66" charset="0"/>
              </a:rPr>
              <a:pPr/>
              <a:t>44</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b="1" dirty="0" smtClean="0"/>
              <a:t>5.2. Önlemler</a:t>
            </a:r>
            <a:endParaRPr lang="tr-TR" dirty="0"/>
          </a:p>
        </p:txBody>
      </p:sp>
      <p:sp>
        <p:nvSpPr>
          <p:cNvPr id="95235" name="2 İçerik Yer Tutucusu"/>
          <p:cNvSpPr>
            <a:spLocks noGrp="1"/>
          </p:cNvSpPr>
          <p:nvPr>
            <p:ph idx="1"/>
          </p:nvPr>
        </p:nvSpPr>
        <p:spPr/>
        <p:txBody>
          <a:bodyPr/>
          <a:lstStyle/>
          <a:p>
            <a:pPr>
              <a:buFont typeface="Wingdings" pitchFamily="2" charset="2"/>
              <a:buChar char="Ø"/>
            </a:pPr>
            <a:r>
              <a:rPr lang="tr-TR" altLang="tr-TR" b="1" smtClean="0">
                <a:solidFill>
                  <a:schemeClr val="tx2"/>
                </a:solidFill>
              </a:rPr>
              <a:t>Dosya Değişikliklerinin Denetimi</a:t>
            </a:r>
          </a:p>
          <a:p>
            <a:pPr lvl="1">
              <a:buFont typeface="Wingdings" pitchFamily="2" charset="2"/>
              <a:buChar char="Ø"/>
            </a:pPr>
            <a:r>
              <a:rPr lang="tr-TR" altLang="tr-TR" b="1" smtClean="0"/>
              <a:t> </a:t>
            </a:r>
            <a:r>
              <a:rPr lang="tr-TR" altLang="tr-TR" smtClean="0"/>
              <a:t>Dosya imzaları oluşturma</a:t>
            </a:r>
          </a:p>
          <a:p>
            <a:pPr lvl="1">
              <a:buFont typeface="Wingdings" pitchFamily="2" charset="2"/>
              <a:buChar char="Ø"/>
            </a:pPr>
            <a:r>
              <a:rPr lang="tr-TR" altLang="tr-TR" smtClean="0"/>
              <a:t> Tripwire paketi kullanılmalı</a:t>
            </a:r>
          </a:p>
          <a:p>
            <a:pPr>
              <a:buFont typeface="Wingdings" pitchFamily="2" charset="2"/>
              <a:buChar char="Ø"/>
            </a:pPr>
            <a:r>
              <a:rPr lang="tr-TR" altLang="tr-TR" b="1" smtClean="0">
                <a:solidFill>
                  <a:schemeClr val="tx2"/>
                </a:solidFill>
              </a:rPr>
              <a:t>Şifreleme</a:t>
            </a:r>
          </a:p>
          <a:p>
            <a:pPr lvl="1">
              <a:buFont typeface="Wingdings" pitchFamily="2" charset="2"/>
              <a:buChar char="Ø"/>
            </a:pPr>
            <a:r>
              <a:rPr lang="tr-TR" altLang="tr-TR" smtClean="0"/>
              <a:t> PGP (Pretty Good Privacy) kullanılması</a:t>
            </a:r>
          </a:p>
          <a:p>
            <a:pPr lvl="1">
              <a:buFont typeface="Wingdings" pitchFamily="2" charset="2"/>
              <a:buChar char="Ø"/>
            </a:pPr>
            <a:r>
              <a:rPr lang="tr-TR" altLang="tr-TR" smtClean="0"/>
              <a:t> CFS (Cryptographic File System) </a:t>
            </a:r>
          </a:p>
          <a:p>
            <a:pPr>
              <a:buFontTx/>
              <a:buNone/>
            </a:pPr>
            <a:endParaRPr lang="tr-TR" altLang="tr-TR" smtClean="0"/>
          </a:p>
          <a:p>
            <a:endParaRPr lang="tr-TR" altLang="tr-TR" smtClean="0"/>
          </a:p>
        </p:txBody>
      </p:sp>
      <p:sp>
        <p:nvSpPr>
          <p:cNvPr id="95236"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F3EC64DA-C0CF-48D6-9C10-067B2C0B5788}" type="slidenum">
              <a:rPr lang="en-US" altLang="tr-TR">
                <a:solidFill>
                  <a:srgbClr val="C00000"/>
                </a:solidFill>
                <a:latin typeface="Rage Italic" panose="03070502040507070304" pitchFamily="66" charset="0"/>
                <a:ea typeface="Rage Italic" panose="03070502040507070304" pitchFamily="66" charset="0"/>
              </a:rPr>
              <a:pPr/>
              <a:t>45</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altLang="tr-TR" dirty="0" smtClean="0"/>
              <a:t>Sonuç</a:t>
            </a:r>
            <a:endParaRPr lang="tr-TR" dirty="0"/>
          </a:p>
        </p:txBody>
      </p:sp>
      <p:sp>
        <p:nvSpPr>
          <p:cNvPr id="96259" name="2 İçerik Yer Tutucusu"/>
          <p:cNvSpPr>
            <a:spLocks noGrp="1"/>
          </p:cNvSpPr>
          <p:nvPr>
            <p:ph idx="1"/>
          </p:nvPr>
        </p:nvSpPr>
        <p:spPr/>
        <p:txBody>
          <a:bodyPr/>
          <a:lstStyle/>
          <a:p>
            <a:pPr>
              <a:lnSpc>
                <a:spcPct val="80000"/>
              </a:lnSpc>
            </a:pPr>
            <a:r>
              <a:rPr lang="tr-TR" altLang="tr-TR" sz="2500"/>
              <a:t>802.16 standardındaki 2 düzeyli yapı,802.11’e göre geliştirilmeye daha elverişli bir altyapı oluşturmakta.</a:t>
            </a:r>
          </a:p>
          <a:p>
            <a:pPr>
              <a:lnSpc>
                <a:spcPct val="80000"/>
              </a:lnSpc>
            </a:pPr>
            <a:r>
              <a:rPr lang="tr-TR" altLang="tr-TR" sz="2500"/>
              <a:t>Sertifika otoriteleri hakkında daha açık bilgiler verilmeli.</a:t>
            </a:r>
          </a:p>
          <a:p>
            <a:pPr>
              <a:lnSpc>
                <a:spcPct val="80000"/>
              </a:lnSpc>
            </a:pPr>
            <a:r>
              <a:rPr lang="tr-TR" altLang="tr-TR" sz="2500"/>
              <a:t>Veri şifreleme yöntemi:DES yetersiz</a:t>
            </a:r>
          </a:p>
          <a:p>
            <a:pPr>
              <a:lnSpc>
                <a:spcPct val="80000"/>
              </a:lnSpc>
            </a:pPr>
            <a:r>
              <a:rPr lang="tr-TR" altLang="tr-TR" sz="2500"/>
              <a:t>Tek taraflı bir asıllama söz konusu</a:t>
            </a:r>
          </a:p>
          <a:p>
            <a:pPr lvl="1">
              <a:lnSpc>
                <a:spcPct val="80000"/>
              </a:lnSpc>
            </a:pPr>
            <a:r>
              <a:rPr lang="tr-TR" altLang="tr-TR"/>
              <a:t>Geliştirilmesi gereken bir nokta</a:t>
            </a:r>
          </a:p>
          <a:p>
            <a:pPr lvl="1">
              <a:lnSpc>
                <a:spcPct val="80000"/>
              </a:lnSpc>
            </a:pPr>
            <a:r>
              <a:rPr lang="tr-TR" altLang="tr-TR"/>
              <a:t>EAP kullanılabilir</a:t>
            </a:r>
          </a:p>
          <a:p>
            <a:pPr>
              <a:lnSpc>
                <a:spcPct val="80000"/>
              </a:lnSpc>
            </a:pPr>
            <a:r>
              <a:rPr lang="tr-TR" altLang="tr-TR" sz="2500"/>
              <a:t>Anahtar üretiminde problemler var</a:t>
            </a:r>
          </a:p>
          <a:p>
            <a:pPr lvl="1">
              <a:lnSpc>
                <a:spcPct val="80000"/>
              </a:lnSpc>
            </a:pPr>
            <a:r>
              <a:rPr lang="tr-TR" altLang="tr-TR"/>
              <a:t>Tekrar saldırıların engellenebilmesi için rastgele sayıların üretilmesi gerekiyor.</a:t>
            </a:r>
          </a:p>
          <a:p>
            <a:endParaRPr lang="tr-TR" altLang="tr-TR" smtClean="0"/>
          </a:p>
        </p:txBody>
      </p:sp>
      <p:sp>
        <p:nvSpPr>
          <p:cNvPr id="96260"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F8502177-F906-48C8-8380-8CEF0A0E8939}" type="slidenum">
              <a:rPr lang="en-US" altLang="tr-TR">
                <a:solidFill>
                  <a:srgbClr val="C00000"/>
                </a:solidFill>
                <a:latin typeface="Rage Italic" panose="03070502040507070304" pitchFamily="66" charset="0"/>
                <a:ea typeface="Rage Italic" panose="03070502040507070304" pitchFamily="66" charset="0"/>
              </a:rPr>
              <a:pPr/>
              <a:t>46</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Sorular</a:t>
            </a:r>
            <a:endParaRPr lang="tr-TR" dirty="0"/>
          </a:p>
        </p:txBody>
      </p:sp>
      <p:sp>
        <p:nvSpPr>
          <p:cNvPr id="97284"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07398AA0-10A7-4E3B-B68D-876089400DD8}" type="slidenum">
              <a:rPr lang="en-US" altLang="tr-TR">
                <a:solidFill>
                  <a:srgbClr val="C00000"/>
                </a:solidFill>
                <a:latin typeface="Rage Italic" panose="03070502040507070304" pitchFamily="66" charset="0"/>
                <a:ea typeface="Rage Italic" panose="03070502040507070304" pitchFamily="66" charset="0"/>
              </a:rPr>
              <a:pPr/>
              <a:t>47</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pic>
        <p:nvPicPr>
          <p:cNvPr id="97283" name="Picture 4" descr="MCj040426300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95814" y="2428876"/>
            <a:ext cx="3151187" cy="290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Kaynaklar</a:t>
            </a:r>
            <a:endParaRPr lang="tr-TR" dirty="0"/>
          </a:p>
        </p:txBody>
      </p:sp>
      <p:sp>
        <p:nvSpPr>
          <p:cNvPr id="98307" name="2 İçerik Yer Tutucusu"/>
          <p:cNvSpPr>
            <a:spLocks noGrp="1"/>
          </p:cNvSpPr>
          <p:nvPr>
            <p:ph idx="1"/>
          </p:nvPr>
        </p:nvSpPr>
        <p:spPr/>
        <p:txBody>
          <a:bodyPr/>
          <a:lstStyle/>
          <a:p>
            <a:pPr>
              <a:lnSpc>
                <a:spcPct val="80000"/>
              </a:lnSpc>
            </a:pPr>
            <a:r>
              <a:rPr lang="tr-TR" altLang="tr-TR" sz="1600"/>
              <a:t>[1] IEEE Std 802.16-2004--IEEE standard for local and metropolitan areanetworks, part 16: “</a:t>
            </a:r>
            <a:r>
              <a:rPr lang="tr-TR" altLang="tr-TR" sz="1600" b="1" i="1"/>
              <a:t>Air Interface for Fixed Broadband Wireless Access Systems</a:t>
            </a:r>
            <a:r>
              <a:rPr lang="tr-TR" altLang="tr-TR" sz="1600"/>
              <a:t>”.</a:t>
            </a:r>
          </a:p>
          <a:p>
            <a:pPr>
              <a:lnSpc>
                <a:spcPct val="80000"/>
              </a:lnSpc>
              <a:buFont typeface="Wingdings" pitchFamily="2" charset="2"/>
              <a:buNone/>
            </a:pPr>
            <a:endParaRPr lang="tr-TR" altLang="tr-TR" sz="1600"/>
          </a:p>
          <a:p>
            <a:pPr>
              <a:lnSpc>
                <a:spcPct val="80000"/>
              </a:lnSpc>
            </a:pPr>
            <a:r>
              <a:rPr lang="tr-TR" altLang="tr-TR" sz="1600"/>
              <a:t>[2] David Johnston ve Jesse Walker--INTEL: “</a:t>
            </a:r>
            <a:r>
              <a:rPr lang="tr-TR" altLang="tr-TR" sz="1600" b="1" i="1"/>
              <a:t>Overview of IEEE 802.16 Security</a:t>
            </a:r>
            <a:r>
              <a:rPr lang="tr-TR" altLang="tr-TR" sz="1600"/>
              <a:t>”</a:t>
            </a:r>
          </a:p>
          <a:p>
            <a:pPr>
              <a:lnSpc>
                <a:spcPct val="80000"/>
              </a:lnSpc>
              <a:buFont typeface="Wingdings" pitchFamily="2" charset="2"/>
              <a:buNone/>
            </a:pPr>
            <a:endParaRPr lang="tr-TR" altLang="tr-TR" sz="1600"/>
          </a:p>
          <a:p>
            <a:pPr>
              <a:lnSpc>
                <a:spcPct val="80000"/>
              </a:lnSpc>
            </a:pPr>
            <a:r>
              <a:rPr lang="tr-TR" altLang="tr-TR" sz="1600"/>
              <a:t>[3] Kitti Wongthavarawat--Thai Computer Emergency Response Team (ThaiCERT) National Electronics and Computer Technology Center,Thailand: “</a:t>
            </a:r>
            <a:r>
              <a:rPr lang="tr-TR" altLang="tr-TR" sz="1600" b="1" i="1"/>
              <a:t>IEEE 802.16 WiMax Security</a:t>
            </a:r>
            <a:r>
              <a:rPr lang="tr-TR" altLang="tr-TR" sz="1600"/>
              <a:t>”</a:t>
            </a:r>
          </a:p>
          <a:p>
            <a:pPr>
              <a:lnSpc>
                <a:spcPct val="80000"/>
              </a:lnSpc>
              <a:buFont typeface="Wingdings" pitchFamily="2" charset="2"/>
              <a:buNone/>
            </a:pPr>
            <a:endParaRPr lang="tr-TR" altLang="tr-TR" sz="1600"/>
          </a:p>
          <a:p>
            <a:pPr>
              <a:lnSpc>
                <a:spcPct val="80000"/>
              </a:lnSpc>
            </a:pPr>
            <a:r>
              <a:rPr lang="tr-TR" altLang="tr-TR" sz="1600"/>
              <a:t>[4] Loutfi Nuaymi, Patrick Maillé, Francis Dupont, Raphaël Didier--École Nationale Supérieure des Télécommunications de Bretagne:”</a:t>
            </a:r>
            <a:r>
              <a:rPr lang="tr-TR" altLang="tr-TR" sz="1600" b="1" i="1"/>
              <a:t>Security issues in WiMAX/IEEE 802.16 BWA System</a:t>
            </a:r>
            <a:r>
              <a:rPr lang="tr-TR" altLang="tr-TR" sz="1600"/>
              <a:t>”</a:t>
            </a:r>
          </a:p>
          <a:p>
            <a:pPr>
              <a:lnSpc>
                <a:spcPct val="80000"/>
              </a:lnSpc>
              <a:buFont typeface="Wingdings" pitchFamily="2" charset="2"/>
              <a:buNone/>
            </a:pPr>
            <a:endParaRPr lang="tr-TR" altLang="tr-TR" sz="1600"/>
          </a:p>
          <a:p>
            <a:pPr>
              <a:lnSpc>
                <a:spcPct val="80000"/>
              </a:lnSpc>
            </a:pPr>
            <a:r>
              <a:rPr lang="tr-TR" altLang="tr-TR" sz="1600"/>
              <a:t>[5] Yun Zhou ve Yuguang Fang--Department of Electrical and Computer Engineering,University of Florida, Gainesville:”</a:t>
            </a:r>
            <a:r>
              <a:rPr lang="tr-TR" altLang="tr-TR" sz="1600" b="1" i="1"/>
              <a:t>Security of 802.16 in Mesh Mode</a:t>
            </a:r>
            <a:r>
              <a:rPr lang="tr-TR" altLang="tr-TR" sz="1600"/>
              <a:t>”</a:t>
            </a:r>
          </a:p>
        </p:txBody>
      </p:sp>
      <p:sp>
        <p:nvSpPr>
          <p:cNvPr id="98308"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8FF6C894-747E-4642-BB9F-ADD399C02927}" type="slidenum">
              <a:rPr lang="en-US" altLang="tr-TR">
                <a:solidFill>
                  <a:srgbClr val="C00000"/>
                </a:solidFill>
                <a:latin typeface="Rage Italic" panose="03070502040507070304" pitchFamily="66" charset="0"/>
                <a:ea typeface="Rage Italic" panose="03070502040507070304" pitchFamily="66" charset="0"/>
              </a:rPr>
              <a:pPr/>
              <a:t>48</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Kaynaklar</a:t>
            </a:r>
            <a:endParaRPr lang="tr-TR" dirty="0"/>
          </a:p>
        </p:txBody>
      </p:sp>
      <p:sp>
        <p:nvSpPr>
          <p:cNvPr id="99331" name="2 İçerik Yer Tutucusu"/>
          <p:cNvSpPr>
            <a:spLocks noGrp="1"/>
          </p:cNvSpPr>
          <p:nvPr>
            <p:ph idx="1"/>
          </p:nvPr>
        </p:nvSpPr>
        <p:spPr/>
        <p:txBody>
          <a:bodyPr/>
          <a:lstStyle/>
          <a:p>
            <a:pPr>
              <a:lnSpc>
                <a:spcPct val="80000"/>
              </a:lnSpc>
            </a:pPr>
            <a:r>
              <a:rPr lang="tr-TR" altLang="tr-TR" sz="1600" dirty="0" smtClean="0"/>
              <a:t>[7] http</a:t>
            </a:r>
            <a:r>
              <a:rPr lang="tr-TR" altLang="tr-TR" sz="1600" dirty="0"/>
              <a:t>://www.linuxplanet.com/linuxplanet/interviews/4495/1</a:t>
            </a:r>
          </a:p>
          <a:p>
            <a:pPr>
              <a:lnSpc>
                <a:spcPct val="80000"/>
              </a:lnSpc>
            </a:pPr>
            <a:r>
              <a:rPr lang="tr-TR" altLang="tr-TR" sz="1600" dirty="0" smtClean="0"/>
              <a:t>[8] www.linuxsecurity.com</a:t>
            </a:r>
            <a:endParaRPr lang="tr-TR" altLang="tr-TR" sz="1600" dirty="0"/>
          </a:p>
          <a:p>
            <a:pPr>
              <a:lnSpc>
                <a:spcPct val="80000"/>
              </a:lnSpc>
            </a:pPr>
            <a:r>
              <a:rPr lang="tr-TR" altLang="tr-TR" sz="1600" dirty="0" smtClean="0"/>
              <a:t>[9]  www.linux.org.tr</a:t>
            </a:r>
            <a:endParaRPr lang="tr-TR" altLang="tr-TR" sz="1600" dirty="0"/>
          </a:p>
          <a:p>
            <a:pPr>
              <a:lnSpc>
                <a:spcPct val="80000"/>
              </a:lnSpc>
            </a:pPr>
            <a:r>
              <a:rPr lang="tr-TR" altLang="tr-TR" sz="1600" dirty="0" smtClean="0"/>
              <a:t>[10] IMPROVING </a:t>
            </a:r>
            <a:r>
              <a:rPr lang="tr-TR" altLang="tr-TR" sz="1600" dirty="0"/>
              <a:t>THE SECURITY OF YOUR UNIX SYSTEM ,David A. </a:t>
            </a:r>
            <a:r>
              <a:rPr lang="tr-TR" altLang="tr-TR" sz="1600" dirty="0" err="1"/>
              <a:t>Curry</a:t>
            </a:r>
            <a:r>
              <a:rPr lang="tr-TR" altLang="tr-TR" sz="1600" dirty="0"/>
              <a:t>, </a:t>
            </a:r>
            <a:r>
              <a:rPr lang="tr-TR" altLang="tr-TR" sz="1600" dirty="0" err="1"/>
              <a:t>Systems</a:t>
            </a:r>
            <a:r>
              <a:rPr lang="tr-TR" altLang="tr-TR" sz="1600" dirty="0"/>
              <a:t> Programmer ,Information </a:t>
            </a:r>
            <a:r>
              <a:rPr lang="tr-TR" altLang="tr-TR" sz="1600" dirty="0" err="1"/>
              <a:t>and</a:t>
            </a:r>
            <a:r>
              <a:rPr lang="tr-TR" altLang="tr-TR" sz="1600" dirty="0"/>
              <a:t> </a:t>
            </a:r>
            <a:r>
              <a:rPr lang="tr-TR" altLang="tr-TR" sz="1600" dirty="0" err="1"/>
              <a:t>Telecommunications</a:t>
            </a:r>
            <a:r>
              <a:rPr lang="tr-TR" altLang="tr-TR" sz="1600" dirty="0"/>
              <a:t> </a:t>
            </a:r>
            <a:r>
              <a:rPr lang="tr-TR" altLang="tr-TR" sz="1600" dirty="0" err="1"/>
              <a:t>Sciences</a:t>
            </a:r>
            <a:r>
              <a:rPr lang="tr-TR" altLang="tr-TR" sz="1600" dirty="0"/>
              <a:t> </a:t>
            </a:r>
            <a:r>
              <a:rPr lang="tr-TR" altLang="tr-TR" sz="1600" dirty="0" err="1"/>
              <a:t>and</a:t>
            </a:r>
            <a:r>
              <a:rPr lang="tr-TR" altLang="tr-TR" sz="1600" dirty="0"/>
              <a:t> </a:t>
            </a:r>
            <a:r>
              <a:rPr lang="tr-TR" altLang="tr-TR" sz="1600" dirty="0" err="1"/>
              <a:t>Technology</a:t>
            </a:r>
            <a:r>
              <a:rPr lang="tr-TR" altLang="tr-TR" sz="1600" dirty="0"/>
              <a:t> </a:t>
            </a:r>
            <a:r>
              <a:rPr lang="tr-TR" altLang="tr-TR" sz="1600" dirty="0" err="1"/>
              <a:t>Division</a:t>
            </a:r>
            <a:endParaRPr lang="tr-TR" altLang="tr-TR" sz="1600" dirty="0"/>
          </a:p>
          <a:p>
            <a:pPr>
              <a:lnSpc>
                <a:spcPct val="80000"/>
              </a:lnSpc>
            </a:pPr>
            <a:r>
              <a:rPr lang="tr-TR" altLang="tr-TR" sz="1600" dirty="0" smtClean="0"/>
              <a:t>[11] Linux </a:t>
            </a:r>
            <a:r>
              <a:rPr lang="tr-TR" altLang="tr-TR" sz="1600" dirty="0"/>
              <a:t>Sistem Güvenliği Raporu ,2003 </a:t>
            </a:r>
          </a:p>
          <a:p>
            <a:pPr>
              <a:lnSpc>
                <a:spcPct val="80000"/>
              </a:lnSpc>
            </a:pPr>
            <a:r>
              <a:rPr lang="tr-TR" altLang="tr-TR" sz="1600" dirty="0" smtClean="0"/>
              <a:t>[12] </a:t>
            </a:r>
            <a:r>
              <a:rPr lang="tr-TR" altLang="tr-TR" sz="1600" dirty="0" err="1" smtClean="0"/>
              <a:t>Daş</a:t>
            </a:r>
            <a:r>
              <a:rPr lang="tr-TR" altLang="tr-TR" sz="1600" dirty="0" smtClean="0"/>
              <a:t> </a:t>
            </a:r>
            <a:r>
              <a:rPr lang="tr-TR" altLang="tr-TR" sz="1600" dirty="0"/>
              <a:t>R. Bilgi Sistemleri ve Güvenliği ders notları </a:t>
            </a:r>
          </a:p>
          <a:p>
            <a:pPr>
              <a:lnSpc>
                <a:spcPct val="80000"/>
              </a:lnSpc>
            </a:pPr>
            <a:endParaRPr lang="tr-TR" altLang="tr-TR" sz="1600" dirty="0"/>
          </a:p>
        </p:txBody>
      </p:sp>
      <p:sp>
        <p:nvSpPr>
          <p:cNvPr id="99332"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974E1F65-8864-4338-B991-3062A76A2796}" type="slidenum">
              <a:rPr lang="en-US" altLang="tr-TR">
                <a:solidFill>
                  <a:srgbClr val="C00000"/>
                </a:solidFill>
                <a:latin typeface="Rage Italic" panose="03070502040507070304" pitchFamily="66" charset="0"/>
                <a:ea typeface="Rage Italic" panose="03070502040507070304" pitchFamily="66" charset="0"/>
              </a:rPr>
              <a:pPr/>
              <a:t>49</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err="1" smtClean="0"/>
              <a:t>WiMAX</a:t>
            </a:r>
            <a:r>
              <a:rPr lang="tr-TR" dirty="0" smtClean="0"/>
              <a:t> katmansal Analiz</a:t>
            </a:r>
            <a:endParaRPr lang="tr-TR" dirty="0"/>
          </a:p>
        </p:txBody>
      </p:sp>
      <p:pic>
        <p:nvPicPr>
          <p:cNvPr id="54275"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a:xfrm>
            <a:off x="2643188" y="1091407"/>
            <a:ext cx="6905625" cy="4752975"/>
          </a:xfrm>
          <a:noFill/>
        </p:spPr>
      </p:pic>
      <p:sp>
        <p:nvSpPr>
          <p:cNvPr id="54276"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7C621C2F-8FA4-406C-A67A-17C50E003497}" type="slidenum">
              <a:rPr lang="en-US" altLang="tr-TR">
                <a:solidFill>
                  <a:srgbClr val="C00000"/>
                </a:solidFill>
                <a:latin typeface="Rage Italic" panose="03070502040507070304" pitchFamily="66" charset="0"/>
                <a:ea typeface="Rage Italic" panose="03070502040507070304" pitchFamily="66" charset="0"/>
              </a:rPr>
              <a:pPr/>
              <a:t>5</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802.16 Güvenlik Standardı</a:t>
            </a:r>
            <a:endParaRPr lang="tr-TR" dirty="0"/>
          </a:p>
        </p:txBody>
      </p:sp>
      <p:sp>
        <p:nvSpPr>
          <p:cNvPr id="55299" name="2 İçerik Yer Tutucusu"/>
          <p:cNvSpPr>
            <a:spLocks noGrp="1"/>
          </p:cNvSpPr>
          <p:nvPr>
            <p:ph idx="1"/>
          </p:nvPr>
        </p:nvSpPr>
        <p:spPr/>
        <p:txBody>
          <a:bodyPr/>
          <a:lstStyle/>
          <a:p>
            <a:pPr>
              <a:lnSpc>
                <a:spcPct val="90000"/>
              </a:lnSpc>
            </a:pPr>
            <a:r>
              <a:rPr lang="tr-TR" altLang="tr-TR" sz="2500"/>
              <a:t>5 kavrama dayalı bir yapı</a:t>
            </a:r>
          </a:p>
          <a:p>
            <a:pPr lvl="1">
              <a:lnSpc>
                <a:spcPct val="90000"/>
              </a:lnSpc>
            </a:pPr>
            <a:r>
              <a:rPr lang="tr-TR" altLang="tr-TR"/>
              <a:t>Veri Şifreleme</a:t>
            </a:r>
          </a:p>
          <a:p>
            <a:pPr lvl="2">
              <a:lnSpc>
                <a:spcPct val="90000"/>
              </a:lnSpc>
            </a:pPr>
            <a:r>
              <a:rPr lang="tr-TR" altLang="tr-TR" smtClean="0"/>
              <a:t>MAC başlığı dışındaki kısma uygulanıyor</a:t>
            </a:r>
          </a:p>
          <a:p>
            <a:pPr lvl="1">
              <a:lnSpc>
                <a:spcPct val="90000"/>
              </a:lnSpc>
            </a:pPr>
            <a:r>
              <a:rPr lang="tr-TR" altLang="tr-TR"/>
              <a:t>Anahtar Yönetimi</a:t>
            </a:r>
          </a:p>
          <a:p>
            <a:pPr lvl="2">
              <a:lnSpc>
                <a:spcPct val="90000"/>
              </a:lnSpc>
            </a:pPr>
            <a:r>
              <a:rPr lang="tr-TR" altLang="tr-TR" smtClean="0"/>
              <a:t>PKM</a:t>
            </a:r>
          </a:p>
          <a:p>
            <a:pPr lvl="1">
              <a:lnSpc>
                <a:spcPct val="90000"/>
              </a:lnSpc>
            </a:pPr>
            <a:r>
              <a:rPr lang="tr-TR" altLang="tr-TR"/>
              <a:t>“Güvenlik Birimi” nin oluşturulması</a:t>
            </a:r>
          </a:p>
          <a:p>
            <a:pPr lvl="2">
              <a:lnSpc>
                <a:spcPct val="90000"/>
              </a:lnSpc>
            </a:pPr>
            <a:r>
              <a:rPr lang="tr-TR" altLang="tr-TR" smtClean="0"/>
              <a:t>Birimler arasında saydam bir iletişim kontrolü</a:t>
            </a:r>
          </a:p>
          <a:p>
            <a:pPr lvl="1">
              <a:lnSpc>
                <a:spcPct val="90000"/>
              </a:lnSpc>
            </a:pPr>
            <a:r>
              <a:rPr lang="tr-TR" altLang="tr-TR"/>
              <a:t>Bağlantıların güvenlik birimine iletilmesi</a:t>
            </a:r>
          </a:p>
          <a:p>
            <a:pPr lvl="1">
              <a:lnSpc>
                <a:spcPct val="90000"/>
              </a:lnSpc>
            </a:pPr>
            <a:r>
              <a:rPr lang="tr-TR" altLang="tr-TR"/>
              <a:t>Kriptografik süreç</a:t>
            </a:r>
          </a:p>
          <a:p>
            <a:pPr lvl="2">
              <a:lnSpc>
                <a:spcPct val="90000"/>
              </a:lnSpc>
            </a:pPr>
            <a:r>
              <a:rPr lang="tr-TR" altLang="tr-TR" smtClean="0"/>
              <a:t>Güvenlik biriminin veri şifrelemesi, asıllama ve anahtar alışverişi sırasında uyguladığı metodlarve girdiği durumlar</a:t>
            </a:r>
          </a:p>
          <a:p>
            <a:endParaRPr lang="tr-TR" altLang="tr-TR" smtClean="0"/>
          </a:p>
        </p:txBody>
      </p:sp>
      <p:sp>
        <p:nvSpPr>
          <p:cNvPr id="55300"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F4C1A004-433C-4AFE-81B1-E3C5B914DD5C}" type="slidenum">
              <a:rPr lang="en-US" altLang="tr-TR">
                <a:solidFill>
                  <a:srgbClr val="C00000"/>
                </a:solidFill>
                <a:latin typeface="Rage Italic" panose="03070502040507070304" pitchFamily="66" charset="0"/>
                <a:ea typeface="Rage Italic" panose="03070502040507070304" pitchFamily="66" charset="0"/>
              </a:rPr>
              <a:pPr/>
              <a:t>6</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sz="4000" dirty="0" err="1"/>
              <a:t>WiMAX</a:t>
            </a:r>
            <a:r>
              <a:rPr lang="tr-TR" sz="4000" dirty="0"/>
              <a:t> Güvenlik </a:t>
            </a:r>
            <a:r>
              <a:rPr lang="tr-TR" sz="4000" dirty="0" err="1"/>
              <a:t>Altkatmanı</a:t>
            </a:r>
            <a:r>
              <a:rPr lang="tr-TR" sz="4000" dirty="0"/>
              <a:t>(1/2)</a:t>
            </a:r>
          </a:p>
        </p:txBody>
      </p:sp>
      <p:sp>
        <p:nvSpPr>
          <p:cNvPr id="56324"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E994F620-F759-4440-B1D4-F57E6F490E39}" type="slidenum">
              <a:rPr lang="en-US" altLang="tr-TR">
                <a:solidFill>
                  <a:srgbClr val="C00000"/>
                </a:solidFill>
                <a:latin typeface="Rage Italic" panose="03070502040507070304" pitchFamily="66" charset="0"/>
                <a:ea typeface="Rage Italic" panose="03070502040507070304" pitchFamily="66" charset="0"/>
              </a:rPr>
              <a:pPr/>
              <a:t>7</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pic>
        <p:nvPicPr>
          <p:cNvPr id="5632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24126" y="1928813"/>
            <a:ext cx="7275513" cy="3929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pic>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sz="4000" dirty="0" err="1"/>
              <a:t>WiMAX</a:t>
            </a:r>
            <a:r>
              <a:rPr lang="tr-TR" sz="4000" dirty="0"/>
              <a:t> Güvenlik </a:t>
            </a:r>
            <a:r>
              <a:rPr lang="tr-TR" sz="4000" dirty="0" err="1"/>
              <a:t>Altkatmanı</a:t>
            </a:r>
            <a:r>
              <a:rPr lang="tr-TR" sz="4000" dirty="0"/>
              <a:t>(2/2)</a:t>
            </a:r>
          </a:p>
        </p:txBody>
      </p:sp>
      <p:sp>
        <p:nvSpPr>
          <p:cNvPr id="57347" name="2 İçerik Yer Tutucusu"/>
          <p:cNvSpPr>
            <a:spLocks noGrp="1"/>
          </p:cNvSpPr>
          <p:nvPr>
            <p:ph idx="1"/>
          </p:nvPr>
        </p:nvSpPr>
        <p:spPr/>
        <p:txBody>
          <a:bodyPr/>
          <a:lstStyle/>
          <a:p>
            <a:r>
              <a:rPr lang="tr-TR" altLang="tr-TR" smtClean="0"/>
              <a:t>Güvenlik Birimi (SA):</a:t>
            </a:r>
          </a:p>
          <a:p>
            <a:pPr lvl="1"/>
            <a:r>
              <a:rPr lang="tr-TR" altLang="tr-TR" smtClean="0"/>
              <a:t>BS-SS arasındaki her türlü güvenlik bağlantısını sağlar.</a:t>
            </a:r>
          </a:p>
          <a:p>
            <a:pPr lvl="1"/>
            <a:r>
              <a:rPr lang="tr-TR" altLang="tr-TR" smtClean="0"/>
              <a:t>16-bitlik bir belirteci vardır (SAIP).</a:t>
            </a:r>
          </a:p>
          <a:p>
            <a:pPr lvl="1"/>
            <a:r>
              <a:rPr lang="tr-TR" altLang="tr-TR" smtClean="0"/>
              <a:t>Tutulan parametler:</a:t>
            </a:r>
          </a:p>
          <a:p>
            <a:pPr lvl="2"/>
            <a:r>
              <a:rPr lang="tr-TR" altLang="tr-TR" smtClean="0"/>
              <a:t>Her düzey için bir bağlantı ID’si(CID).</a:t>
            </a:r>
          </a:p>
          <a:p>
            <a:pPr lvl="2"/>
            <a:r>
              <a:rPr lang="tr-TR" altLang="tr-TR" smtClean="0"/>
              <a:t>Kriptografik bilgiler(CBC, DES vs)</a:t>
            </a:r>
          </a:p>
          <a:p>
            <a:pPr lvl="2"/>
            <a:r>
              <a:rPr lang="tr-TR" altLang="tr-TR" smtClean="0"/>
              <a:t>Güvenlik Bilgileri( Anahtar, IV)</a:t>
            </a:r>
          </a:p>
          <a:p>
            <a:pPr lvl="1"/>
            <a:endParaRPr lang="tr-TR" altLang="tr-TR" smtClean="0"/>
          </a:p>
          <a:p>
            <a:endParaRPr lang="tr-TR" altLang="tr-TR" smtClean="0"/>
          </a:p>
        </p:txBody>
      </p:sp>
      <p:sp>
        <p:nvSpPr>
          <p:cNvPr id="57348"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D9108B3D-CAE0-407D-9DA0-BC65EBE8161F}" type="slidenum">
              <a:rPr lang="en-US" altLang="tr-TR">
                <a:solidFill>
                  <a:srgbClr val="C00000"/>
                </a:solidFill>
                <a:latin typeface="Rage Italic" panose="03070502040507070304" pitchFamily="66" charset="0"/>
                <a:ea typeface="Rage Italic" panose="03070502040507070304" pitchFamily="66" charset="0"/>
              </a:rPr>
              <a:pPr/>
              <a:t>8</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err="1" smtClean="0"/>
              <a:t>WiMAX</a:t>
            </a:r>
            <a:r>
              <a:rPr lang="tr-TR" dirty="0" smtClean="0"/>
              <a:t> Güvenlik Altyapısı</a:t>
            </a:r>
            <a:endParaRPr lang="tr-TR" dirty="0"/>
          </a:p>
        </p:txBody>
      </p:sp>
      <p:sp>
        <p:nvSpPr>
          <p:cNvPr id="58372"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B2237A8F-FE76-4321-AA93-77568C10AA48}" type="slidenum">
              <a:rPr lang="en-US" altLang="tr-TR">
                <a:solidFill>
                  <a:srgbClr val="C00000"/>
                </a:solidFill>
                <a:latin typeface="Rage Italic" panose="03070502040507070304" pitchFamily="66" charset="0"/>
                <a:ea typeface="Rage Italic" panose="03070502040507070304" pitchFamily="66" charset="0"/>
              </a:rPr>
              <a:pPr/>
              <a:t>9</a:t>
            </a:fld>
            <a:r>
              <a:rPr lang="tr-TR" altLang="tr-TR">
                <a:solidFill>
                  <a:srgbClr val="C00000"/>
                </a:solidFill>
                <a:latin typeface="Rage Italic" panose="03070502040507070304" pitchFamily="66" charset="0"/>
                <a:ea typeface="Rage Italic" panose="03070502040507070304" pitchFamily="66" charset="0"/>
              </a:rPr>
              <a:t>/ 97</a:t>
            </a:r>
            <a:endParaRPr lang="en-US" altLang="tr-TR">
              <a:solidFill>
                <a:srgbClr val="C00000"/>
              </a:solidFill>
              <a:latin typeface="Rage Italic" panose="03070502040507070304" pitchFamily="66" charset="0"/>
              <a:ea typeface="Rage Italic" panose="03070502040507070304" pitchFamily="66" charset="0"/>
            </a:endParaRPr>
          </a:p>
        </p:txBody>
      </p:sp>
      <p:pic>
        <p:nvPicPr>
          <p:cNvPr id="58371" name="Picture 2" descr="C:\Users\Mesut\Desktop\Resim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1785938"/>
            <a:ext cx="6927850" cy="4519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NMYO">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NMYO">
      <a:majorFont>
        <a:latin typeface="Times New Roman"/>
        <a:ea typeface=""/>
        <a:cs typeface=""/>
      </a:majorFont>
      <a:minorFont>
        <a:latin typeface="Times New Roman"/>
        <a:ea typeface=""/>
        <a:cs typeface=""/>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NMYO" id="{A62DA16B-5B78-4520-91B1-A01A8C52B1B4}" vid="{595F7DE9-C966-4C40-B197-7CFE51FE3C4F}"/>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NMYO</Template>
  <TotalTime>2794</TotalTime>
  <Words>2068</Words>
  <Application>Microsoft Office PowerPoint</Application>
  <PresentationFormat>Geniş ekran</PresentationFormat>
  <Paragraphs>378</Paragraphs>
  <Slides>49</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49</vt:i4>
      </vt:variant>
    </vt:vector>
  </HeadingPairs>
  <TitlesOfParts>
    <vt:vector size="56" baseType="lpstr">
      <vt:lpstr>Tahoma</vt:lpstr>
      <vt:lpstr>Arial</vt:lpstr>
      <vt:lpstr>Cambria</vt:lpstr>
      <vt:lpstr>Wingdings</vt:lpstr>
      <vt:lpstr>Times New Roman</vt:lpstr>
      <vt:lpstr>Rage Italic</vt:lpstr>
      <vt:lpstr>NMYO</vt:lpstr>
      <vt:lpstr>  Ağ Güvenliği</vt:lpstr>
      <vt:lpstr>IEEE 802.16 ve WiMAX</vt:lpstr>
      <vt:lpstr>IEEE 802.16 ve WiMAX</vt:lpstr>
      <vt:lpstr>WiMAX Genel Yapısı</vt:lpstr>
      <vt:lpstr>WiMAX katmansal Analiz</vt:lpstr>
      <vt:lpstr>802.16 Güvenlik Standardı</vt:lpstr>
      <vt:lpstr>WiMAX Güvenlik Altkatmanı(1/2)</vt:lpstr>
      <vt:lpstr>WiMAX Güvenlik Altkatmanı(2/2)</vt:lpstr>
      <vt:lpstr>WiMAX Güvenlik Altyapısı</vt:lpstr>
      <vt:lpstr>Veri Güvenliği (1/2)</vt:lpstr>
      <vt:lpstr>Veri Güvenliği (2/2)</vt:lpstr>
      <vt:lpstr>Güvenlik Yönetimi(1/7)</vt:lpstr>
      <vt:lpstr>Güvenlik Yönetimi(2/7)</vt:lpstr>
      <vt:lpstr>Güvenlik Yönetimi(3/7)</vt:lpstr>
      <vt:lpstr>Güvenlik Yönetimi(4/7)</vt:lpstr>
      <vt:lpstr>Güvenlik Yönetimi(5/7)</vt:lpstr>
      <vt:lpstr>Güvenlik Yönetimi(6/7)</vt:lpstr>
      <vt:lpstr>Güvenlik Yönetimi(7/7)</vt:lpstr>
      <vt:lpstr>WiMAX Ağ(Mesh) yapısında Güvenlik(1/2)</vt:lpstr>
      <vt:lpstr>WiMAX Ağ(Mesh) yapısında Güvenlik(2/2)</vt:lpstr>
      <vt:lpstr>Güvenlik Altyapısının Analizi(1/5)</vt:lpstr>
      <vt:lpstr>Güvenlik Altyapısının Analizi(2/5)</vt:lpstr>
      <vt:lpstr>Güvenlik Altyapısının Analizi(3/5)</vt:lpstr>
      <vt:lpstr>Güvenlik Altyapısının Analizi(4/5)</vt:lpstr>
      <vt:lpstr>Güvenlik Altyapısının Analizi(5/5)</vt:lpstr>
      <vt:lpstr>GÜVENLİ  İŞLETİM    SİSTEMLERİ</vt:lpstr>
      <vt:lpstr>LINUX</vt:lpstr>
      <vt:lpstr>Linux işletim sistemi nedir? </vt:lpstr>
      <vt:lpstr>Linux işletim sistemi   </vt:lpstr>
      <vt:lpstr>Neden LINUX ? </vt:lpstr>
      <vt:lpstr>LINUX İşletim Sistemi Özellikleri </vt:lpstr>
      <vt:lpstr>1.Fiziksel Güvenlik</vt:lpstr>
      <vt:lpstr>2. Çekirdek (Kernel) Güvenliği</vt:lpstr>
      <vt:lpstr>3. Kullanıcı Güvenliği</vt:lpstr>
      <vt:lpstr>3. Kullanıcı Güvenliği</vt:lpstr>
      <vt:lpstr>4. Parolalar</vt:lpstr>
      <vt:lpstr>4.1 Parolaların Şifrelenmesi</vt:lpstr>
      <vt:lpstr>4.1 Parolaların Şifrelenmesi</vt:lpstr>
      <vt:lpstr>4.2 Parola Seçimi </vt:lpstr>
      <vt:lpstr>4.2 Parola Seçimi</vt:lpstr>
      <vt:lpstr>4.3 Tehlikeler</vt:lpstr>
      <vt:lpstr>4.4. Önlemler</vt:lpstr>
      <vt:lpstr>5. Dosya Güvenliği</vt:lpstr>
      <vt:lpstr>5.1. Tehlikeler</vt:lpstr>
      <vt:lpstr>5.2. Önlemler</vt:lpstr>
      <vt:lpstr>Sonuç</vt:lpstr>
      <vt:lpstr>Sorular</vt:lpstr>
      <vt:lpstr>Kaynaklar</vt:lpstr>
      <vt:lpstr>Kaynaklar</vt:lpstr>
    </vt:vector>
  </TitlesOfParts>
  <Company>Istanbul Technical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Elektronik Ödeme Dizgeleri</dc:title>
  <dc:subject>Ağ Güvenliği</dc:subject>
  <dc:creator>Windows</dc:creator>
  <cp:lastModifiedBy>Windows Kullanıcısı</cp:lastModifiedBy>
  <cp:revision>161</cp:revision>
  <dcterms:created xsi:type="dcterms:W3CDTF">2004-03-23T04:48:16Z</dcterms:created>
  <dcterms:modified xsi:type="dcterms:W3CDTF">2020-01-31T09:19:12Z</dcterms:modified>
</cp:coreProperties>
</file>