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924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70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77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79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75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295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73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26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21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04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623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F2ECB-BB70-402F-876D-2A9E4476338D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26190-938E-4226-867C-6C4EB2204C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123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</a:rPr>
              <a:t>Ünsüzlerin Sınıflandırılması</a:t>
            </a:r>
          </a:p>
        </p:txBody>
      </p:sp>
      <p:sp>
        <p:nvSpPr>
          <p:cNvPr id="860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Ünsüzler titreşim, boğumlanma noktası, temas derecesi ve hava akımının çıkış yolu bakımından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01525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</a:rPr>
              <a:t>Titreşim Bakımından Ünsüzler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825625"/>
            <a:ext cx="5976257" cy="4351338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Ses tellerinin yanlara ve yukarı aşağı titreşmesiyle oluşan titreşimli (ötümlü, tonlu, sedalı) ünsüzler “b,c,d,</a:t>
            </a:r>
            <a:r>
              <a:rPr lang="tr-TR" dirty="0" smtClean="0">
                <a:cs typeface="Arial"/>
              </a:rPr>
              <a:t>ġ</a:t>
            </a:r>
            <a:r>
              <a:rPr lang="tr-TR" dirty="0" smtClean="0"/>
              <a:t>,ğ,g,ğ’,j,l,l’,m,n,r,v,y,z”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Ses telleri titreşmeden oluşan ünsüzlere titreşimsiz (ötümsüz, </a:t>
            </a:r>
            <a:r>
              <a:rPr lang="tr-TR" dirty="0" err="1"/>
              <a:t>tonsuz</a:t>
            </a:r>
            <a:r>
              <a:rPr lang="tr-TR" dirty="0"/>
              <a:t>, sedasız) ünsüzler denir.</a:t>
            </a:r>
          </a:p>
          <a:p>
            <a:pPr>
              <a:defRPr/>
            </a:pPr>
            <a:r>
              <a:rPr lang="tr-TR" dirty="0"/>
              <a:t>“</a:t>
            </a:r>
            <a:r>
              <a:rPr lang="tr-TR" dirty="0" err="1"/>
              <a:t>ç,f,h,h</a:t>
            </a:r>
            <a:r>
              <a:rPr lang="tr-TR" dirty="0"/>
              <a:t>’,</a:t>
            </a:r>
            <a:r>
              <a:rPr lang="lv-LV" dirty="0">
                <a:latin typeface="Times New Roman"/>
                <a:cs typeface="Times New Roman"/>
              </a:rPr>
              <a:t>ķ</a:t>
            </a:r>
            <a:r>
              <a:rPr lang="tr-TR" dirty="0"/>
              <a:t>,k’,</a:t>
            </a:r>
            <a:r>
              <a:rPr lang="tr-TR" dirty="0" err="1"/>
              <a:t>p,s,ş,t</a:t>
            </a:r>
            <a:r>
              <a:rPr lang="tr-TR" dirty="0"/>
              <a:t>” titreşimsiz ünsüzlerdir.</a:t>
            </a:r>
          </a:p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4" name="Picture 4" descr="ses_telle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1" y="1690688"/>
            <a:ext cx="3004093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10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b="1" dirty="0"/>
              <a:t>Boğumlanma Noktasına Göre Ünsüzler</a:t>
            </a:r>
          </a:p>
        </p:txBody>
      </p:sp>
      <p:sp>
        <p:nvSpPr>
          <p:cNvPr id="890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Türkçedeki ünsüzler boğumlanma noktalarına göre çeşitli gruplara ayrılır.</a:t>
            </a:r>
          </a:p>
          <a:p>
            <a:pPr eaLnBrk="1" hangingPunct="1">
              <a:defRPr/>
            </a:pPr>
            <a:r>
              <a:rPr lang="tr-TR" dirty="0" smtClean="0"/>
              <a:t>Gırtlaktan dudaklara kadar boğaz ve ağız yolunun çeşitli bölgelerinde ünsüzlerin boğumlanma noktası bulunur.</a:t>
            </a:r>
          </a:p>
          <a:p>
            <a:pPr eaLnBrk="1" hangingPunct="1">
              <a:defRPr/>
            </a:pPr>
            <a:r>
              <a:rPr lang="tr-TR" dirty="0" smtClean="0"/>
              <a:t>Buna göre ünsüzler şöyle sınıflandırılır:</a:t>
            </a:r>
          </a:p>
        </p:txBody>
      </p:sp>
    </p:spTree>
    <p:extLst>
      <p:ext uri="{BB962C8B-B14F-4D97-AF65-F5344CB8AC3E}">
        <p14:creationId xmlns:p14="http://schemas.microsoft.com/office/powerpoint/2010/main" val="301236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29343" y="620714"/>
            <a:ext cx="6052457" cy="571477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b="1" dirty="0" smtClean="0"/>
              <a:t>Çift Dudak Ünsüzleri (b,p,m):</a:t>
            </a:r>
            <a:r>
              <a:rPr lang="tr-TR" dirty="0" smtClean="0"/>
              <a:t> Bunlar iki dudağın temasıyla dudaklarda boğumlanan ünsüzlerdir.</a:t>
            </a:r>
          </a:p>
          <a:p>
            <a:pPr>
              <a:defRPr/>
            </a:pPr>
            <a:r>
              <a:rPr lang="tr-TR" b="1" dirty="0"/>
              <a:t>Diş Dudak Ünsüzleri (</a:t>
            </a:r>
            <a:r>
              <a:rPr lang="tr-TR" b="1" dirty="0" err="1"/>
              <a:t>f,v</a:t>
            </a:r>
            <a:r>
              <a:rPr lang="tr-TR" b="1" dirty="0"/>
              <a:t>) :</a:t>
            </a:r>
            <a:r>
              <a:rPr lang="tr-TR" dirty="0"/>
              <a:t> Bunlar alt dudağın üst ön dişlere temasıyla </a:t>
            </a:r>
            <a:r>
              <a:rPr lang="tr-TR" dirty="0" err="1"/>
              <a:t>boğumlanan</a:t>
            </a:r>
            <a:r>
              <a:rPr lang="tr-TR" dirty="0"/>
              <a:t> ünsüzlerdir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b="1" dirty="0"/>
              <a:t>Diş Ünsüzleri (</a:t>
            </a:r>
            <a:r>
              <a:rPr lang="tr-TR" b="1" dirty="0" err="1"/>
              <a:t>d,t,n</a:t>
            </a:r>
            <a:r>
              <a:rPr lang="tr-TR" b="1" dirty="0"/>
              <a:t>, </a:t>
            </a:r>
            <a:r>
              <a:rPr lang="tr-TR" b="1" dirty="0" err="1"/>
              <a:t>s,z</a:t>
            </a:r>
            <a:r>
              <a:rPr lang="tr-TR" b="1" dirty="0"/>
              <a:t>):</a:t>
            </a:r>
            <a:r>
              <a:rPr lang="tr-TR" dirty="0"/>
              <a:t> Bunlar dilinin ucunun veya ön tarafının üst ön dişlerin arkasına teması ya da yaklaşmasıyla </a:t>
            </a:r>
            <a:r>
              <a:rPr lang="tr-TR" dirty="0" err="1"/>
              <a:t>boğumlanan</a:t>
            </a:r>
            <a:r>
              <a:rPr lang="tr-TR" dirty="0"/>
              <a:t> ünsüzlerdir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“</a:t>
            </a:r>
            <a:r>
              <a:rPr lang="tr-TR" dirty="0" err="1"/>
              <a:t>t,d,n</a:t>
            </a:r>
            <a:r>
              <a:rPr lang="tr-TR" dirty="0"/>
              <a:t>” seslerinde yolu kapatacak şekilde temas, “</a:t>
            </a:r>
            <a:r>
              <a:rPr lang="tr-TR" dirty="0" err="1"/>
              <a:t>s,z</a:t>
            </a:r>
            <a:r>
              <a:rPr lang="tr-TR" dirty="0"/>
              <a:t>” seslerinde ortada açık bir yol kalacak şekilde bir yaklaşma oluşur. “n” ünsüzü </a:t>
            </a:r>
            <a:r>
              <a:rPr lang="tr-TR" dirty="0" err="1"/>
              <a:t>boğumlanırken</a:t>
            </a:r>
            <a:r>
              <a:rPr lang="tr-TR" dirty="0"/>
              <a:t> geniz yolu açıktır.</a:t>
            </a:r>
          </a:p>
          <a:p>
            <a:pPr>
              <a:defRPr/>
            </a:pPr>
            <a:endParaRPr lang="tr-TR" b="1" dirty="0"/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84995" name="Picture 4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597" y="794884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94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96686" y="549276"/>
            <a:ext cx="6085114" cy="538343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/>
              <a:t>Damak Diş Ünsüzleri (</a:t>
            </a:r>
            <a:r>
              <a:rPr lang="tr-TR" b="1" dirty="0" err="1" smtClean="0"/>
              <a:t>c,ç,j,ş</a:t>
            </a:r>
            <a:r>
              <a:rPr lang="tr-TR" b="1" dirty="0" smtClean="0"/>
              <a:t>): </a:t>
            </a:r>
            <a:r>
              <a:rPr lang="tr-TR" dirty="0" smtClean="0"/>
              <a:t>Bunlar dilinin ucunun veya ön tarafının diş yuvası veya sert damağın ön bölümüne teması ya da yaklaşmasıyla </a:t>
            </a:r>
            <a:r>
              <a:rPr lang="tr-TR" dirty="0" err="1" smtClean="0"/>
              <a:t>boğumlanan</a:t>
            </a:r>
            <a:r>
              <a:rPr lang="tr-TR" dirty="0" smtClean="0"/>
              <a:t> ünsüzlerdir.</a:t>
            </a:r>
          </a:p>
          <a:p>
            <a:pPr>
              <a:defRPr/>
            </a:pPr>
            <a:r>
              <a:rPr lang="tr-TR" dirty="0"/>
              <a:t>“</a:t>
            </a:r>
            <a:r>
              <a:rPr lang="tr-TR" dirty="0" err="1"/>
              <a:t>c,ç</a:t>
            </a:r>
            <a:r>
              <a:rPr lang="tr-TR" dirty="0"/>
              <a:t>” ünsüzlerinde yolu kapatan bir temas olup boğumlanma noktası biraz önde; “</a:t>
            </a:r>
            <a:r>
              <a:rPr lang="tr-TR" dirty="0" err="1"/>
              <a:t>j,ş</a:t>
            </a:r>
            <a:r>
              <a:rPr lang="tr-TR" dirty="0"/>
              <a:t>” ünsüzlerinde yaklaşma olup boğumlanma noktası biraz arkadadır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b="1" dirty="0"/>
              <a:t>Ön Damak Ünsüzleri (</a:t>
            </a:r>
            <a:r>
              <a:rPr lang="tr-TR" b="1" dirty="0" err="1"/>
              <a:t>g,ğ,k,l,r,y</a:t>
            </a:r>
            <a:r>
              <a:rPr lang="tr-TR" b="1" dirty="0"/>
              <a:t>): </a:t>
            </a:r>
            <a:r>
              <a:rPr lang="tr-TR" dirty="0"/>
              <a:t>Dilin ucunun veya orta tarafının sert damağa teması ya da yaklaşmasıyla </a:t>
            </a:r>
            <a:r>
              <a:rPr lang="tr-TR" dirty="0" err="1"/>
              <a:t>boğumlanan</a:t>
            </a:r>
            <a:r>
              <a:rPr lang="tr-TR" dirty="0"/>
              <a:t> ünsüzlerdir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“</a:t>
            </a:r>
            <a:r>
              <a:rPr lang="tr-TR" dirty="0" err="1"/>
              <a:t>g,k</a:t>
            </a:r>
            <a:r>
              <a:rPr lang="tr-TR" dirty="0"/>
              <a:t>,” ünsüzlerinde dilin orta tarafı kabarır. Bu kabarmayla dilin orta kısmı sert damağa temas </a:t>
            </a:r>
            <a:r>
              <a:rPr lang="tr-TR" dirty="0" err="1"/>
              <a:t>eder.Hava</a:t>
            </a:r>
            <a:r>
              <a:rPr lang="tr-TR" dirty="0"/>
              <a:t> yolu kapanır.  “ğ” ünsüzünde dilin orta kısmı sert damağa yaklaşır. Hava yolu tamamen kapanmaz.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r>
              <a:rPr lang="tr-TR" dirty="0" smtClean="0"/>
              <a:t> </a:t>
            </a:r>
            <a:endParaRPr lang="tr-TR" dirty="0"/>
          </a:p>
          <a:p>
            <a:pPr eaLnBrk="1" hangingPunct="1">
              <a:lnSpc>
                <a:spcPct val="90000"/>
              </a:lnSpc>
              <a:defRPr/>
            </a:pPr>
            <a:endParaRPr lang="tr-TR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tr-TR" b="1" dirty="0" smtClean="0"/>
          </a:p>
        </p:txBody>
      </p:sp>
      <p:pic>
        <p:nvPicPr>
          <p:cNvPr id="89091" name="Picture 5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997" y="1774598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251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07571" y="549275"/>
            <a:ext cx="6150429" cy="5426982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tr-TR" sz="2400" dirty="0"/>
              <a:t>İnce ve kalın olmak üzere iki “l” sesi vardır. İnce “</a:t>
            </a:r>
            <a:r>
              <a:rPr lang="tr-TR" sz="2400" dirty="0" err="1"/>
              <a:t>l”de</a:t>
            </a:r>
            <a:r>
              <a:rPr lang="tr-TR" sz="2400" dirty="0"/>
              <a:t> dilin ön tarafı ince ünlülerde olduğu gibi kabarır ve ucu kalkarak temas eder. Kalın “</a:t>
            </a:r>
            <a:r>
              <a:rPr lang="tr-TR" sz="2400" dirty="0" err="1"/>
              <a:t>l”de</a:t>
            </a:r>
            <a:r>
              <a:rPr lang="tr-TR" sz="2400" dirty="0"/>
              <a:t> ise dilin orta tarafı kalın ünlülerde olduğu gibi kabarır ve ön tarafı temas için kalkar.</a:t>
            </a:r>
          </a:p>
          <a:p>
            <a:pPr eaLnBrk="1" hangingPunct="1">
              <a:defRPr/>
            </a:pPr>
            <a:r>
              <a:rPr lang="tr-TR" sz="2400" dirty="0"/>
              <a:t>Her iki “l” sesbiriminde de dilin yanlarında yol açık kalır</a:t>
            </a:r>
            <a:r>
              <a:rPr lang="tr-TR" sz="2400" dirty="0" smtClean="0"/>
              <a:t>.</a:t>
            </a:r>
          </a:p>
          <a:p>
            <a:pPr>
              <a:defRPr/>
            </a:pPr>
            <a:r>
              <a:rPr lang="tr-TR" sz="2400" dirty="0"/>
              <a:t>“r ve y” ünsüzlerinde yolu açık tutan bir yaklaşma vardır. “y” ünsüzünde dilin durumu ünlülerdekine yakındır. Bu sebeple ünlüye en yakın ünsüz “</a:t>
            </a:r>
            <a:r>
              <a:rPr lang="tr-TR" sz="2400" dirty="0" err="1"/>
              <a:t>y”dir</a:t>
            </a:r>
            <a:r>
              <a:rPr lang="tr-TR" sz="2400" dirty="0"/>
              <a:t>, Kendisine yarı ünlü de denir</a:t>
            </a:r>
            <a:r>
              <a:rPr lang="tr-TR" sz="2400" dirty="0" smtClean="0"/>
              <a:t>.</a:t>
            </a:r>
          </a:p>
          <a:p>
            <a:pPr>
              <a:defRPr/>
            </a:pPr>
            <a:r>
              <a:rPr lang="tr-TR" sz="2400" dirty="0"/>
              <a:t>“r” ünsüzünün boğumlanmasında yukarı kalkan dilin ucu titrer. “r” ünsüzünün titrek olması onu diğer ünsüzler kadar sağlam olmaktan alıkoyar.</a:t>
            </a:r>
          </a:p>
          <a:p>
            <a:pPr>
              <a:defRPr/>
            </a:pPr>
            <a:endParaRPr lang="tr-TR" sz="2400" dirty="0"/>
          </a:p>
          <a:p>
            <a:pPr eaLnBrk="1" hangingPunct="1">
              <a:defRPr/>
            </a:pPr>
            <a:endParaRPr lang="tr-TR" sz="2400" dirty="0"/>
          </a:p>
          <a:p>
            <a:pPr eaLnBrk="1" hangingPunct="1">
              <a:defRPr/>
            </a:pPr>
            <a:endParaRPr lang="tr-TR" sz="2400" dirty="0"/>
          </a:p>
        </p:txBody>
      </p:sp>
      <p:pic>
        <p:nvPicPr>
          <p:cNvPr id="93187" name="Picture 4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4369" y="1413100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076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29343" y="620713"/>
            <a:ext cx="6052457" cy="504031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/>
              <a:t>Art Damak Ünsüzleri (</a:t>
            </a:r>
            <a:r>
              <a:rPr lang="tr-TR" b="1" dirty="0" err="1" smtClean="0"/>
              <a:t>g,ğ,h,k,ñ,h</a:t>
            </a:r>
            <a:r>
              <a:rPr lang="tr-TR" b="1" dirty="0" smtClean="0"/>
              <a:t>):</a:t>
            </a:r>
            <a:r>
              <a:rPr lang="tr-TR" dirty="0" smtClean="0"/>
              <a:t> Bunlar dilin arka kısmının yumuşak damağa teması veya yaklaşmasıyla </a:t>
            </a:r>
            <a:r>
              <a:rPr lang="tr-TR" dirty="0" err="1" smtClean="0"/>
              <a:t>boğumlanır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“</a:t>
            </a:r>
            <a:r>
              <a:rPr lang="tr-TR" dirty="0" err="1"/>
              <a:t>g,k</a:t>
            </a:r>
            <a:r>
              <a:rPr lang="tr-TR" dirty="0"/>
              <a:t>,</a:t>
            </a:r>
            <a:r>
              <a:rPr lang="tr-TR" b="1" dirty="0"/>
              <a:t> ñ</a:t>
            </a:r>
            <a:r>
              <a:rPr lang="tr-TR" dirty="0"/>
              <a:t>”  ünsüzlerinde yolu kapatan bir temas, “</a:t>
            </a:r>
            <a:r>
              <a:rPr lang="tr-TR" dirty="0" err="1"/>
              <a:t>ğ,h</a:t>
            </a:r>
            <a:r>
              <a:rPr lang="tr-TR" dirty="0"/>
              <a:t>” ünsüzlerinde ise kuvvetli bir sürtünmeye sebep olan bir yaklaşma olur. Nazal “</a:t>
            </a:r>
            <a:r>
              <a:rPr lang="tr-TR" b="1" dirty="0" err="1"/>
              <a:t>ñ</a:t>
            </a:r>
            <a:r>
              <a:rPr lang="tr-TR" dirty="0" err="1"/>
              <a:t>”de</a:t>
            </a:r>
            <a:r>
              <a:rPr lang="tr-TR" dirty="0"/>
              <a:t> geniz yolu açıktır. </a:t>
            </a:r>
            <a:endParaRPr lang="tr-TR" dirty="0" smtClean="0"/>
          </a:p>
          <a:p>
            <a:pPr>
              <a:defRPr/>
            </a:pPr>
            <a:r>
              <a:rPr lang="tr-TR" dirty="0"/>
              <a:t>h sesi, gırtlaktan önce hançerenin sonunda </a:t>
            </a:r>
            <a:r>
              <a:rPr lang="tr-TR" dirty="0" err="1"/>
              <a:t>boğumlanan</a:t>
            </a:r>
            <a:r>
              <a:rPr lang="tr-TR" dirty="0"/>
              <a:t> ünsüzdür.</a:t>
            </a:r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tr-TR" b="1" dirty="0" smtClean="0"/>
          </a:p>
        </p:txBody>
      </p:sp>
      <p:pic>
        <p:nvPicPr>
          <p:cNvPr id="96259" name="Picture 4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740" y="1340869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33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b="1" dirty="0"/>
              <a:t>Temas Derecesi </a:t>
            </a:r>
            <a:r>
              <a:rPr lang="tr-TR" sz="4000" b="1" dirty="0" err="1"/>
              <a:t>vaya</a:t>
            </a:r>
            <a:r>
              <a:rPr lang="tr-TR" sz="4000" b="1" dirty="0"/>
              <a:t> Süreklilik Bakımından Ünsüzler</a:t>
            </a: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14400" y="1825625"/>
            <a:ext cx="5921829" cy="435133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tr-TR" dirty="0" smtClean="0"/>
              <a:t>Ünsüzlerin sürekli veya süreksiz söylenmesine göre sınıflandırılmasıdır.</a:t>
            </a:r>
          </a:p>
          <a:p>
            <a:pPr>
              <a:defRPr/>
            </a:pPr>
            <a:r>
              <a:rPr lang="tr-TR" b="1" dirty="0"/>
              <a:t>Süreksizler (</a:t>
            </a:r>
            <a:r>
              <a:rPr lang="tr-TR" b="1" dirty="0" err="1"/>
              <a:t>b,c,ç,d,g,g,k,k,p,t</a:t>
            </a:r>
            <a:r>
              <a:rPr lang="tr-TR" b="1" dirty="0"/>
              <a:t>): </a:t>
            </a:r>
            <a:r>
              <a:rPr lang="tr-TR" dirty="0"/>
              <a:t>Bu ünsüzlerin boğumlanması sırasında hareket halindeki organlar yolu tamamıyla kapatarak hava için bir geçit bırakmazlar. </a:t>
            </a:r>
          </a:p>
          <a:p>
            <a:pPr>
              <a:defRPr/>
            </a:pPr>
            <a:r>
              <a:rPr lang="tr-TR" dirty="0"/>
              <a:t>Hava akımı, önüne çıkan engele çarparak onu bir darbeyle açar ve ünsüzün boğumlanmasına sebep olur.</a:t>
            </a:r>
          </a:p>
          <a:p>
            <a:pPr>
              <a:defRPr/>
            </a:pPr>
            <a:r>
              <a:rPr lang="tr-TR" dirty="0"/>
              <a:t>Bu ünsüzler çarpmayla oluşan bir patlayışla, bir darbeyle </a:t>
            </a:r>
            <a:r>
              <a:rPr lang="tr-TR" dirty="0" err="1"/>
              <a:t>boğumlandıkları</a:t>
            </a:r>
            <a:r>
              <a:rPr lang="tr-TR" dirty="0"/>
              <a:t> için, bir darbe şeklinde söylendikleri için sürekli olarak çıkarılamazlar. Onun için bunlara </a:t>
            </a:r>
            <a:r>
              <a:rPr lang="tr-TR" i="1" dirty="0"/>
              <a:t>süreksiz ünsüzler</a:t>
            </a:r>
            <a:r>
              <a:rPr lang="tr-TR" dirty="0"/>
              <a:t> veya </a:t>
            </a:r>
            <a:r>
              <a:rPr lang="tr-TR" i="1" dirty="0"/>
              <a:t>patlamalı ünsüzler</a:t>
            </a:r>
            <a:r>
              <a:rPr lang="tr-TR" dirty="0"/>
              <a:t> denir</a:t>
            </a:r>
          </a:p>
          <a:p>
            <a:pPr>
              <a:defRPr/>
            </a:pPr>
            <a:endParaRPr lang="tr-TR" b="1" dirty="0"/>
          </a:p>
          <a:p>
            <a:pPr>
              <a:defRPr/>
            </a:pPr>
            <a:endParaRPr lang="tr-TR" b="1" dirty="0"/>
          </a:p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4" name="Picture 4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255" y="1825625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6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05543" y="1056142"/>
            <a:ext cx="5976257" cy="511333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/>
              <a:t>Sürekli Ünsüzler (</a:t>
            </a:r>
            <a:r>
              <a:rPr lang="tr-TR" b="1" dirty="0" err="1"/>
              <a:t>f,ğ,ğ,h,h,j,m,n,ñ,r,s,ş,v,y,z</a:t>
            </a:r>
            <a:r>
              <a:rPr lang="tr-TR" b="1" dirty="0"/>
              <a:t>):</a:t>
            </a:r>
            <a:r>
              <a:rPr lang="tr-TR" dirty="0"/>
              <a:t> Bu ünsüzler, </a:t>
            </a:r>
            <a:r>
              <a:rPr lang="tr-TR" dirty="0" err="1"/>
              <a:t>boğumlanırken</a:t>
            </a:r>
            <a:r>
              <a:rPr lang="tr-TR" dirty="0"/>
              <a:t> hava akımı dar veya geniş bir geçitten dışarı çıktığı için sürekli olarak söylenebilirler. Bu sebeple sürekli ünsüz denir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Hava akımı dar bir geçitten dışarı çıkarken </a:t>
            </a:r>
            <a:r>
              <a:rPr lang="tr-TR" dirty="0" err="1"/>
              <a:t>boğumlanan</a:t>
            </a:r>
            <a:r>
              <a:rPr lang="tr-TR" dirty="0"/>
              <a:t> ünsüzlere </a:t>
            </a:r>
            <a:r>
              <a:rPr lang="tr-TR" i="1" dirty="0"/>
              <a:t>sızıcı ünsüzler</a:t>
            </a:r>
            <a:r>
              <a:rPr lang="tr-TR" dirty="0"/>
              <a:t> denir. Bunlar “,</a:t>
            </a:r>
            <a:r>
              <a:rPr lang="tr-TR" dirty="0" err="1"/>
              <a:t>f,ğ,ğ,h,h,j,s,ş,v,z”dir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Hava akımı geniş bir geçitten dışarı çıkarken </a:t>
            </a:r>
            <a:r>
              <a:rPr lang="tr-TR" dirty="0" err="1"/>
              <a:t>boğumlanan</a:t>
            </a:r>
            <a:r>
              <a:rPr lang="tr-TR" dirty="0"/>
              <a:t> ünsüzlere </a:t>
            </a:r>
            <a:r>
              <a:rPr lang="tr-TR" i="1" dirty="0"/>
              <a:t>akıcı ünsüzler</a:t>
            </a:r>
            <a:r>
              <a:rPr lang="tr-TR" dirty="0"/>
              <a:t> denir. Bunlar “</a:t>
            </a:r>
            <a:r>
              <a:rPr lang="tr-TR" dirty="0" err="1"/>
              <a:t>l,m,n</a:t>
            </a:r>
            <a:r>
              <a:rPr lang="tr-TR" dirty="0"/>
              <a:t>,</a:t>
            </a:r>
            <a:r>
              <a:rPr lang="tr-TR" b="1" dirty="0"/>
              <a:t> </a:t>
            </a:r>
            <a:r>
              <a:rPr lang="tr-TR" b="1" dirty="0" err="1"/>
              <a:t>ñ</a:t>
            </a:r>
            <a:r>
              <a:rPr lang="tr-TR" dirty="0" err="1"/>
              <a:t>,r,y</a:t>
            </a:r>
            <a:r>
              <a:rPr lang="tr-TR" dirty="0"/>
              <a:t>” </a:t>
            </a:r>
            <a:r>
              <a:rPr lang="tr-TR" dirty="0" err="1"/>
              <a:t>dir</a:t>
            </a:r>
            <a:r>
              <a:rPr lang="tr-TR" dirty="0"/>
              <a:t>.</a:t>
            </a:r>
          </a:p>
          <a:p>
            <a:pPr>
              <a:defRPr/>
            </a:pPr>
            <a:r>
              <a:rPr lang="tr-TR" dirty="0" err="1"/>
              <a:t>Gelmeki</a:t>
            </a:r>
            <a:r>
              <a:rPr lang="tr-TR" dirty="0"/>
              <a:t>&gt;</a:t>
            </a:r>
            <a:r>
              <a:rPr lang="tr-TR" dirty="0" err="1"/>
              <a:t>gelmegi</a:t>
            </a:r>
            <a:r>
              <a:rPr lang="tr-TR" dirty="0"/>
              <a:t>&gt;gelmeği&gt;gelmeyi</a:t>
            </a:r>
          </a:p>
          <a:p>
            <a:pPr>
              <a:defRPr/>
            </a:pPr>
            <a:endParaRPr lang="tr-TR" dirty="0"/>
          </a:p>
          <a:p>
            <a:pPr>
              <a:defRPr/>
            </a:pPr>
            <a:endParaRPr lang="tr-TR" dirty="0"/>
          </a:p>
          <a:p>
            <a:pPr eaLnBrk="1" hangingPunct="1">
              <a:lnSpc>
                <a:spcPct val="90000"/>
              </a:lnSpc>
              <a:defRPr/>
            </a:pPr>
            <a:endParaRPr lang="tr-TR" dirty="0"/>
          </a:p>
        </p:txBody>
      </p:sp>
      <p:pic>
        <p:nvPicPr>
          <p:cNvPr id="102403" name="Picture 4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398" y="1377382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547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</a:rPr>
              <a:t>Havanın Çıkış Yolu Bakımından Ünsüzler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68446" y="1690688"/>
            <a:ext cx="6146011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dirty="0"/>
              <a:t>Ünsüzler boğumlanırken bazısında hava ağız bazısında burun yolundan çıkar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Havanın burun yolundan çıkmasıyla </a:t>
            </a:r>
            <a:r>
              <a:rPr lang="tr-TR" dirty="0" err="1"/>
              <a:t>boğumlanan</a:t>
            </a:r>
            <a:r>
              <a:rPr lang="tr-TR" dirty="0"/>
              <a:t> ünsüzlere nazal ünsüzler denir. Bunlar “</a:t>
            </a:r>
            <a:r>
              <a:rPr lang="tr-TR" dirty="0" err="1"/>
              <a:t>m,n,</a:t>
            </a:r>
            <a:r>
              <a:rPr lang="tr-TR" b="1" dirty="0" err="1"/>
              <a:t>ñ</a:t>
            </a:r>
            <a:r>
              <a:rPr lang="tr-TR" dirty="0" err="1"/>
              <a:t>”dir</a:t>
            </a:r>
            <a:r>
              <a:rPr lang="tr-TR" dirty="0"/>
              <a:t>.</a:t>
            </a:r>
          </a:p>
          <a:p>
            <a:pPr>
              <a:defRPr/>
            </a:pPr>
            <a:r>
              <a:rPr lang="tr-TR" dirty="0"/>
              <a:t>Diğerleri ise ağız yollu ünsüzlerdir.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105476" name="Picture 5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084" y="1690688"/>
            <a:ext cx="377247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257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135188" y="260350"/>
            <a:ext cx="7772400" cy="1600200"/>
          </a:xfrm>
        </p:spPr>
        <p:txBody>
          <a:bodyPr/>
          <a:lstStyle/>
          <a:p>
            <a:pPr eaLnBrk="1" hangingPunct="1">
              <a:defRPr/>
            </a:pPr>
            <a:r>
              <a:rPr lang="tr-TR" b="1" smtClean="0">
                <a:solidFill>
                  <a:schemeClr val="tx1"/>
                </a:solidFill>
              </a:rPr>
              <a:t>ÜNSÜZLER</a:t>
            </a:r>
          </a:p>
        </p:txBody>
      </p:sp>
    </p:spTree>
    <p:extLst>
      <p:ext uri="{BB962C8B-B14F-4D97-AF65-F5344CB8AC3E}">
        <p14:creationId xmlns:p14="http://schemas.microsoft.com/office/powerpoint/2010/main" val="399346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Ergin M. (1982) Türk Dil Bilgisi, İstanbul: Bayrak.</a:t>
            </a:r>
          </a:p>
          <a:p>
            <a:r>
              <a:rPr lang="tr-TR" dirty="0" err="1"/>
              <a:t>Ahanov</a:t>
            </a:r>
            <a:r>
              <a:rPr lang="tr-TR" dirty="0"/>
              <a:t> K. (2008) Dil </a:t>
            </a:r>
            <a:r>
              <a:rPr lang="tr-TR" dirty="0" err="1"/>
              <a:t>Bilminin</a:t>
            </a:r>
            <a:r>
              <a:rPr lang="tr-TR" dirty="0"/>
              <a:t> Esasları, çev. Murat </a:t>
            </a:r>
            <a:r>
              <a:rPr lang="tr-TR" dirty="0" err="1"/>
              <a:t>Ceritoglu</a:t>
            </a:r>
            <a:r>
              <a:rPr lang="tr-TR" dirty="0"/>
              <a:t>, Ankara: TDK.</a:t>
            </a:r>
          </a:p>
          <a:p>
            <a:r>
              <a:rPr lang="tr-TR" dirty="0"/>
              <a:t>Karaağaç G. (2012) Türkçenin Dil Bilgisi, İstanbul: </a:t>
            </a:r>
            <a:r>
              <a:rPr lang="tr-TR" dirty="0" err="1"/>
              <a:t>Akçağ</a:t>
            </a:r>
            <a:r>
              <a:rPr lang="tr-TR" dirty="0"/>
              <a:t>.</a:t>
            </a:r>
          </a:p>
          <a:p>
            <a:r>
              <a:rPr lang="tr-TR" dirty="0"/>
              <a:t>Vardar B. vd. (1998) Açıklamalı Dilbilim </a:t>
            </a:r>
            <a:r>
              <a:rPr lang="tr-TR" dirty="0" err="1"/>
              <a:t>Yerimleri</a:t>
            </a:r>
            <a:r>
              <a:rPr lang="tr-TR" dirty="0"/>
              <a:t> Sözlüğü, İstanbul: </a:t>
            </a:r>
            <a:r>
              <a:rPr lang="tr-TR" dirty="0" err="1"/>
              <a:t>abc</a:t>
            </a:r>
            <a:r>
              <a:rPr lang="tr-TR" dirty="0"/>
              <a:t>.</a:t>
            </a:r>
          </a:p>
          <a:p>
            <a:r>
              <a:rPr lang="tr-TR" dirty="0"/>
              <a:t>Karaağaç G. (2013) Dil Bilimi Terimleri Sözlüğü, Ankara: TDK.</a:t>
            </a:r>
          </a:p>
          <a:p>
            <a:r>
              <a:rPr lang="tr-TR" dirty="0"/>
              <a:t>Aksan D. (2015) Her Yönüyle Dil (Ana Çizgileriyle Dilbilim), Ankara: TDK.</a:t>
            </a:r>
          </a:p>
          <a:p>
            <a:r>
              <a:rPr lang="tr-TR" dirty="0"/>
              <a:t>Eker S. (2010) Çağdaş Türk Dili, Ankara: Grafiker.</a:t>
            </a:r>
          </a:p>
          <a:p>
            <a:r>
              <a:rPr lang="tr-TR" dirty="0" err="1"/>
              <a:t>Hasenov</a:t>
            </a:r>
            <a:r>
              <a:rPr lang="tr-TR" dirty="0"/>
              <a:t> É. (2003) </a:t>
            </a:r>
            <a:r>
              <a:rPr lang="tr-TR" dirty="0" err="1"/>
              <a:t>Til</a:t>
            </a:r>
            <a:r>
              <a:rPr lang="tr-TR" dirty="0"/>
              <a:t> Bilimi, Almatı: Sanat.</a:t>
            </a:r>
          </a:p>
          <a:p>
            <a:r>
              <a:rPr lang="tr-TR" dirty="0" err="1"/>
              <a:t>Safiyullina</a:t>
            </a:r>
            <a:r>
              <a:rPr lang="tr-TR" dirty="0"/>
              <a:t> F:S. (2001)</a:t>
            </a:r>
            <a:r>
              <a:rPr lang="tr-TR" dirty="0" err="1"/>
              <a:t>Til</a:t>
            </a:r>
            <a:r>
              <a:rPr lang="tr-TR" dirty="0"/>
              <a:t> </a:t>
            </a:r>
            <a:r>
              <a:rPr lang="tr-TR" dirty="0" err="1"/>
              <a:t>Gıylimine</a:t>
            </a:r>
            <a:r>
              <a:rPr lang="tr-TR" dirty="0"/>
              <a:t> Kiriş, Kazan: </a:t>
            </a:r>
            <a:r>
              <a:rPr lang="tr-TR" dirty="0" err="1"/>
              <a:t>TaRİH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07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smtClean="0">
                <a:solidFill>
                  <a:schemeClr val="tx1"/>
                </a:solidFill>
              </a:rPr>
              <a:t>Ünsüzlerin Yapısı ve Özellikleri</a:t>
            </a:r>
          </a:p>
        </p:txBody>
      </p:sp>
      <p:sp>
        <p:nvSpPr>
          <p:cNvPr id="267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96686" y="1825625"/>
            <a:ext cx="10657114" cy="4351338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Her dilde ünsüzlerin sayısı ünlülerin sayısından çok fazladır.</a:t>
            </a:r>
          </a:p>
          <a:p>
            <a:pPr eaLnBrk="1" hangingPunct="1">
              <a:defRPr/>
            </a:pPr>
            <a:r>
              <a:rPr lang="tr-TR" dirty="0" smtClean="0"/>
              <a:t>Ancak ünsüzler ses sınırlarını aşma yeteneği bakımından ünlülerden daha zayıf durumdadırlar.</a:t>
            </a:r>
          </a:p>
          <a:p>
            <a:pPr>
              <a:defRPr/>
            </a:pPr>
            <a:r>
              <a:rPr lang="tr-TR" dirty="0"/>
              <a:t>Ses birimden başka sadece ek olarak gramer birliği halinde görülebilir.</a:t>
            </a:r>
          </a:p>
          <a:p>
            <a:pPr>
              <a:defRPr/>
            </a:pPr>
            <a:r>
              <a:rPr lang="tr-TR" dirty="0"/>
              <a:t>Tek başlarına, yanlarına ünlü almaksızın söz oluşturamazlar.</a:t>
            </a:r>
          </a:p>
          <a:p>
            <a:pPr>
              <a:defRPr/>
            </a:pPr>
            <a:r>
              <a:rPr lang="tr-TR" dirty="0"/>
              <a:t>Tek başlarına, yanlarına ünlü almaksızın hece de oluşturamazlar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Tek başlarına söylendiğinde başına veya sonuna ünlü getirilir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878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674914" y="1426029"/>
            <a:ext cx="10809515" cy="4673146"/>
          </a:xfrm>
        </p:spPr>
        <p:txBody>
          <a:bodyPr/>
          <a:lstStyle/>
          <a:p>
            <a:pPr>
              <a:defRPr/>
            </a:pPr>
            <a:r>
              <a:rPr lang="tr-TR" dirty="0"/>
              <a:t>Engellerden, kapantılardan doğan sesler oldukları için aralarında ünlü olmadan hece yapamazlar, söylenemezler. </a:t>
            </a:r>
          </a:p>
          <a:p>
            <a:pPr eaLnBrk="1" hangingPunct="1">
              <a:defRPr/>
            </a:pPr>
            <a:r>
              <a:rPr lang="tr-TR" dirty="0" smtClean="0"/>
              <a:t>Çünkü iki ünsüzde ayrı ayrı hareketler yapan organların, bu hareketlerini birbirine bağlamak için onların ünlülere özgü olan sükut haline geçmeleri, sükut haliyle başlamaları veya bitmeleri gerekir. </a:t>
            </a:r>
          </a:p>
          <a:p>
            <a:pPr>
              <a:defRPr/>
            </a:pPr>
            <a:r>
              <a:rPr lang="tr-TR" dirty="0"/>
              <a:t>Ünsüzler takıntılı olarak </a:t>
            </a:r>
            <a:r>
              <a:rPr lang="tr-TR" dirty="0" err="1"/>
              <a:t>boğumlandıkları</a:t>
            </a:r>
            <a:r>
              <a:rPr lang="tr-TR" dirty="0"/>
              <a:t> için ünlülerden sert bir söylenişe sahiptir. </a:t>
            </a:r>
          </a:p>
          <a:p>
            <a:pPr>
              <a:defRPr/>
            </a:pPr>
            <a:r>
              <a:rPr lang="tr-TR" dirty="0"/>
              <a:t>Ünsüzlerin ünlüler gibi anlam ayırıcı çeşitli uzunlukları da yoktur.</a:t>
            </a:r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8996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500743" y="620714"/>
            <a:ext cx="6139543" cy="5497057"/>
          </a:xfrm>
        </p:spPr>
        <p:txBody>
          <a:bodyPr/>
          <a:lstStyle/>
          <a:p>
            <a:pPr eaLnBrk="1" hangingPunct="1">
              <a:defRPr/>
            </a:pPr>
            <a:r>
              <a:rPr lang="tr-TR" sz="2700" dirty="0"/>
              <a:t>Ünsüzlerin boğumlanmasında hava akımı ses geçidinde belirli bir takıntıya uğrar.</a:t>
            </a:r>
          </a:p>
          <a:p>
            <a:pPr eaLnBrk="1" hangingPunct="1">
              <a:defRPr/>
            </a:pPr>
            <a:r>
              <a:rPr lang="tr-TR" sz="2700" dirty="0"/>
              <a:t>Ses yolunda belirli bir darlık, gevşek veya gergin bir kapantı olur. </a:t>
            </a:r>
            <a:endParaRPr lang="tr-TR" sz="2700" dirty="0" smtClean="0"/>
          </a:p>
          <a:p>
            <a:pPr>
              <a:defRPr/>
            </a:pPr>
            <a:r>
              <a:rPr lang="tr-TR" sz="2400" dirty="0"/>
              <a:t>Ünsüzlerin bir kısmı titreşimli bir kısmı titreşimsizdir.</a:t>
            </a:r>
          </a:p>
          <a:p>
            <a:pPr>
              <a:defRPr/>
            </a:pPr>
            <a:r>
              <a:rPr lang="tr-TR" sz="2400" dirty="0"/>
              <a:t>Titreşimli (Ötümlü) ve titreşimsiz (Ötümsüz) ünsüzler arasındaki fark yalnızca titreşim farkı değil aynı zamanda kuvvet farkıdır</a:t>
            </a:r>
            <a:r>
              <a:rPr lang="tr-TR" sz="2400" dirty="0" smtClean="0"/>
              <a:t>.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Titreşimli ünsüzlerde hava akımı zayıf, hava yolundaki daralma veya kapantı gevşektir. 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Titreşimsiz ünsüzlerde ise hava akımı titreşimlilerdekinden daha kuvvetli, ses yolundaki daralma ve kapantı daha sıkı olur. </a:t>
            </a:r>
          </a:p>
          <a:p>
            <a:pPr>
              <a:defRPr/>
            </a:pPr>
            <a:endParaRPr lang="tr-TR" sz="2400" dirty="0"/>
          </a:p>
          <a:p>
            <a:pPr>
              <a:buNone/>
              <a:defRPr/>
            </a:pPr>
            <a:endParaRPr lang="tr-TR" sz="2400" dirty="0"/>
          </a:p>
          <a:p>
            <a:pPr eaLnBrk="1" hangingPunct="1">
              <a:defRPr/>
            </a:pPr>
            <a:endParaRPr lang="tr-TR" sz="2700" dirty="0"/>
          </a:p>
          <a:p>
            <a:pPr lvl="1" eaLnBrk="1" hangingPunct="1">
              <a:buFontTx/>
              <a:buNone/>
              <a:defRPr/>
            </a:pPr>
            <a:endParaRPr lang="tr-TR" sz="2700" dirty="0"/>
          </a:p>
        </p:txBody>
      </p:sp>
      <p:pic>
        <p:nvPicPr>
          <p:cNvPr id="66563" name="Picture 3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1452109"/>
            <a:ext cx="377093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90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762000" y="549276"/>
            <a:ext cx="6193971" cy="621075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dirty="0"/>
              <a:t>Titreşimsiz ünsüzlerin titreşimli ünsüzler içinde birer karşılıkları vardır.</a:t>
            </a:r>
          </a:p>
          <a:p>
            <a:pPr eaLnBrk="1" hangingPunct="1">
              <a:defRPr/>
            </a:pPr>
            <a:r>
              <a:rPr lang="tr-TR" dirty="0"/>
              <a:t>Bu karşılıklı durumu boğumlanma noktalarının aynı olması sağlar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Aynı noktada </a:t>
            </a:r>
            <a:r>
              <a:rPr lang="tr-TR" dirty="0" err="1"/>
              <a:t>boğumlanan</a:t>
            </a:r>
            <a:r>
              <a:rPr lang="tr-TR" dirty="0"/>
              <a:t> ünsüzlerden biri titreşimli biri titreşimsiz olursa bunlar </a:t>
            </a:r>
            <a:r>
              <a:rPr lang="tr-TR" b="1" i="1" dirty="0"/>
              <a:t>karşılıklı ünsüzler </a:t>
            </a:r>
            <a:r>
              <a:rPr lang="tr-TR" dirty="0"/>
              <a:t>sayılır. </a:t>
            </a:r>
          </a:p>
          <a:p>
            <a:pPr>
              <a:defRPr/>
            </a:pPr>
            <a:r>
              <a:rPr lang="tr-TR" dirty="0"/>
              <a:t>Karşılıklı ünsüzler gerekince birbirlerinin yerlerini kolaylıkla alabilirler.</a:t>
            </a:r>
          </a:p>
          <a:p>
            <a:pPr>
              <a:defRPr/>
            </a:pPr>
            <a:r>
              <a:rPr lang="tr-TR" dirty="0"/>
              <a:t>Titreşimli ünsüzlerin geri kalan kısmının titreşimsiz karşılığı yoktur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Titreşim bakımından üç türlü ünsüz </a:t>
            </a:r>
            <a:r>
              <a:rPr lang="tr-TR" dirty="0" smtClean="0"/>
              <a:t>vardır: Titreşimsiz ünsüzler, Titreşimsiz </a:t>
            </a:r>
            <a:r>
              <a:rPr lang="tr-TR" dirty="0"/>
              <a:t>karşılıkları olan titreşimli </a:t>
            </a:r>
            <a:r>
              <a:rPr lang="tr-TR" dirty="0" smtClean="0"/>
              <a:t>ünsüzler, Titreşimsiz </a:t>
            </a:r>
            <a:r>
              <a:rPr lang="tr-TR" dirty="0"/>
              <a:t>karşılıkları olmayan titreşimli </a:t>
            </a:r>
            <a:r>
              <a:rPr lang="tr-TR" dirty="0" smtClean="0"/>
              <a:t>ünsüzler</a:t>
            </a:r>
            <a:endParaRPr lang="tr-TR" dirty="0"/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tr-TR" dirty="0"/>
          </a:p>
        </p:txBody>
      </p:sp>
      <p:pic>
        <p:nvPicPr>
          <p:cNvPr id="69635" name="Picture 3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3709" y="549276"/>
            <a:ext cx="377093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484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718457" y="549275"/>
            <a:ext cx="6096000" cy="56991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b="1" dirty="0"/>
              <a:t>Ünsüzlerin Boğumlanma Noktaları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/>
              <a:t>Ünsüzler hançerenin sonundan başlayarak dudaklara kadar ses yolunun çeşitli noktalarında </a:t>
            </a:r>
            <a:r>
              <a:rPr lang="tr-TR" sz="2400" dirty="0" err="1"/>
              <a:t>boğumlanırlar</a:t>
            </a:r>
            <a:r>
              <a:rPr lang="tr-TR" sz="2400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/>
              <a:t>Boğumlanma noktası ses tellerinden önce olan ünsüzler çok nadirdir ve ancak bazı dillerde vardır.  </a:t>
            </a:r>
            <a:endParaRPr lang="tr-TR" sz="2400" dirty="0" smtClean="0"/>
          </a:p>
          <a:p>
            <a:pPr>
              <a:defRPr/>
            </a:pPr>
            <a:r>
              <a:rPr lang="tr-TR" sz="2400" dirty="0"/>
              <a:t>Genel olarak ünsüzlerin ses tellerinden sonra gırtlakta, boğazda, dudaklara kadar ağız boşluğunun çeşitli noktalarında boğumlanma noktaları bulunur. </a:t>
            </a:r>
            <a:endParaRPr lang="tr-TR" sz="2400" dirty="0" smtClean="0"/>
          </a:p>
          <a:p>
            <a:pPr>
              <a:defRPr/>
            </a:pPr>
            <a:r>
              <a:rPr lang="tr-TR" sz="2400" dirty="0"/>
              <a:t>Ünsüzlerin boğumlanmasında  en büyük rolü oynayan organ dildir</a:t>
            </a:r>
            <a:r>
              <a:rPr lang="tr-TR" sz="2400" dirty="0" smtClean="0"/>
              <a:t>. Ünsüzlerin </a:t>
            </a:r>
            <a:r>
              <a:rPr lang="tr-TR" sz="2400" dirty="0"/>
              <a:t>çoğu dilin çeşitli hareketleri ile ağız boşluğunda çeşitli noktalara yaklaşması ve temasıyla meydana gelirler</a:t>
            </a:r>
            <a:r>
              <a:rPr lang="tr-TR" sz="2400" dirty="0" smtClean="0"/>
              <a:t>. Hava </a:t>
            </a:r>
            <a:r>
              <a:rPr lang="tr-TR" sz="2400" dirty="0"/>
              <a:t>karşısına en çok engel çıkaran odur</a:t>
            </a:r>
            <a:r>
              <a:rPr lang="tr-TR" sz="2400" dirty="0" smtClean="0"/>
              <a:t>.</a:t>
            </a:r>
            <a:endParaRPr lang="tr-TR" sz="2400" dirty="0"/>
          </a:p>
          <a:p>
            <a:pPr eaLnBrk="1" hangingPunct="1">
              <a:lnSpc>
                <a:spcPct val="90000"/>
              </a:lnSpc>
              <a:defRPr/>
            </a:pPr>
            <a:endParaRPr lang="tr-TR" sz="2400" dirty="0"/>
          </a:p>
        </p:txBody>
      </p:sp>
      <p:pic>
        <p:nvPicPr>
          <p:cNvPr id="72707" name="Picture 3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367" y="549275"/>
            <a:ext cx="377093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050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692151"/>
            <a:ext cx="6117771" cy="54070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600" dirty="0"/>
              <a:t>Özetle, ünsüzler hançereden dudaklara kadar ses geçidinde daralma ve kapantılar meydana getiren organların yaklaşma ve temas noktalarında </a:t>
            </a:r>
            <a:r>
              <a:rPr lang="tr-TR" sz="2600" dirty="0" err="1"/>
              <a:t>boğumlanır</a:t>
            </a:r>
            <a:r>
              <a:rPr lang="tr-TR" sz="2600" dirty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600" dirty="0"/>
              <a:t>Bu boğumlanma noktaları bazen aynı yerde, bazen de grup </a:t>
            </a:r>
            <a:r>
              <a:rPr lang="tr-TR" sz="2600" dirty="0" err="1"/>
              <a:t>grup</a:t>
            </a:r>
            <a:r>
              <a:rPr lang="tr-TR" sz="2600" dirty="0"/>
              <a:t> belirli bölgelerde </a:t>
            </a:r>
            <a:r>
              <a:rPr lang="tr-TR" sz="2600" dirty="0" smtClean="0"/>
              <a:t>toplanır. </a:t>
            </a:r>
            <a:r>
              <a:rPr lang="tr-TR" sz="2400" dirty="0" smtClean="0"/>
              <a:t>Bu </a:t>
            </a:r>
            <a:r>
              <a:rPr lang="tr-TR" sz="2400" dirty="0"/>
              <a:t>sebeple ünsüzler titreşimden başka bir de temas eden organlara yani boğumlanma noktalarına göre sınıflara ayrılır.</a:t>
            </a:r>
          </a:p>
          <a:p>
            <a:pPr>
              <a:defRPr/>
            </a:pPr>
            <a:endParaRPr lang="tr-TR" sz="2400" dirty="0"/>
          </a:p>
          <a:p>
            <a:pPr>
              <a:defRPr/>
            </a:pP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endParaRPr lang="tr-TR" sz="2600" dirty="0"/>
          </a:p>
        </p:txBody>
      </p:sp>
      <p:pic>
        <p:nvPicPr>
          <p:cNvPr id="75779" name="Picture 3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853" y="692151"/>
            <a:ext cx="377093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1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729343" y="620714"/>
            <a:ext cx="6085114" cy="546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400" dirty="0"/>
              <a:t>Ünsüzlerin boğumlanmasında organların temas derecesi her zaman aynı olmaz.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Temasa gelen, hava akımına engel çıkaran organlar bazı ünsüzlerde tam bir kapantı meydana getirirler, bazılarında dar, bazılarında ise daha geniş bir geçit bırakırlar.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Ünsüzler titreşim ve boğumlanma noktalarından başka hava akımı karşısına çıkan engelin durumuna göre de sınıflandırılır.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 smtClean="0"/>
              <a:t>Ünsüzlerin </a:t>
            </a:r>
            <a:r>
              <a:rPr lang="tr-TR" sz="2400" dirty="0"/>
              <a:t>çoğunda hava ağız yolundan, bir ikisinde ise geniz yolundan dışarı çıkar.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/>
              <a:t>Havası geniz yolundan çıkan nazal ünsüzlerin boğumlanma noktaları da genellikle yine ağız yolundadır.</a:t>
            </a:r>
          </a:p>
        </p:txBody>
      </p:sp>
      <p:pic>
        <p:nvPicPr>
          <p:cNvPr id="78851" name="Picture 3" descr="tara0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395" y="620714"/>
            <a:ext cx="377093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59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1307</Words>
  <Application>Microsoft Office PowerPoint</Application>
  <PresentationFormat>Geniş ekran</PresentationFormat>
  <Paragraphs>95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Teması</vt:lpstr>
      <vt:lpstr>PowerPoint Sunusu</vt:lpstr>
      <vt:lpstr>ÜNSÜZLER</vt:lpstr>
      <vt:lpstr>Ünsüzlerin Yapısı ve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Ünsüzlerin Sınıflandırılması</vt:lpstr>
      <vt:lpstr>Titreşim Bakımından Ünsüzler</vt:lpstr>
      <vt:lpstr>Boğumlanma Noktasına Göre Ünsüzler</vt:lpstr>
      <vt:lpstr>PowerPoint Sunusu</vt:lpstr>
      <vt:lpstr>PowerPoint Sunusu</vt:lpstr>
      <vt:lpstr>PowerPoint Sunusu</vt:lpstr>
      <vt:lpstr>PowerPoint Sunusu</vt:lpstr>
      <vt:lpstr>Temas Derecesi vaya Süreklilik Bakımından Ünsüzler</vt:lpstr>
      <vt:lpstr>PowerPoint Sunusu</vt:lpstr>
      <vt:lpstr>Havanın Çıkış Yolu Bakımından Ünsüzler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kutbilge</dc:creator>
  <cp:lastModifiedBy>kutbilge</cp:lastModifiedBy>
  <cp:revision>2</cp:revision>
  <dcterms:created xsi:type="dcterms:W3CDTF">2018-03-01T15:12:11Z</dcterms:created>
  <dcterms:modified xsi:type="dcterms:W3CDTF">2018-03-08T10:39:38Z</dcterms:modified>
</cp:coreProperties>
</file>