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C600D20-0BBA-4356-B8AD-D1673742B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E547DB1-FB71-4751-91B3-AA8CC82B1A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3423C10-B992-4EDB-A831-2E49A16B7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E3E3-760A-484B-9507-8D9CE941258F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4615898-E7AA-43A1-A5DE-1A7298175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8EFFA36-F41B-4C6E-9182-B33DF157B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08B7-B481-4B40-ABAD-E39327099F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4851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831C3C-54F8-4CA2-A0EB-9A8CA48BF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DCC0DEC-97D3-4B07-919C-BAF7C5BD05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78DF9-8788-4EE8-8144-DEF096CA3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E3E3-760A-484B-9507-8D9CE941258F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5395406-9A91-431F-8D37-0455597DA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03DA364-7DE4-4C6C-BE89-B7C472BB8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08B7-B481-4B40-ABAD-E39327099F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2891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BEE59B2-7C7A-498E-9C0B-F8E8B72943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EE136C0-4C07-4B55-BF06-CB4B575257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62F8551-500F-4D2D-9DBE-DAD350FC2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E3E3-760A-484B-9507-8D9CE941258F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8AFF428-61FA-4DFB-9546-D14F91F45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7C3C350-AF57-4EF8-9C82-D3A4F4353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08B7-B481-4B40-ABAD-E39327099F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5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53925B-1E80-405D-9CBB-9A316B9CB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18886E-9F74-4A61-A25B-F9970E55BF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B6B3028-F3C1-44EE-8C62-45AC24AC1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E3E3-760A-484B-9507-8D9CE941258F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366B9CC-92EC-42B7-968B-98C4D0E6A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683718-BE4A-403F-91C3-F1A1E09CB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08B7-B481-4B40-ABAD-E39327099F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7256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3EACB2-1E10-442A-880A-ACA0786B1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3FF9434-54F1-43D8-8F72-1F70D27BED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75630AC-7251-48D8-8153-56A58163D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E3E3-760A-484B-9507-8D9CE941258F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4A3A6F-6C4F-4BB6-ABDE-BB74DE52A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6DC23A-9B46-4D68-912D-A28DC920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08B7-B481-4B40-ABAD-E39327099F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4316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351769-DB6D-44E4-A3DF-2A2361B05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E8461B-9D26-43ED-B497-565889914A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2B30D63-46CE-479D-B58A-EF5327F3F7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F4DA072-D820-413D-AC66-F4CAF9FE0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E3E3-760A-484B-9507-8D9CE941258F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563550D-0222-411F-B6F2-AACBEBEC7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A336AB4-CAD8-471B-B3E6-6FCB8C20A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08B7-B481-4B40-ABAD-E39327099F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8749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EA2CB2-4F78-490B-A53F-D224FE892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E3A1A3C-E929-4712-8616-15A4AF533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6569DBD-7D12-4DCA-9293-8826F929E3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AE77F58B-01D2-4D01-9BBC-7562B28FC1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90059063-550D-43FF-91E3-A20E0EC981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52C5F2CB-216C-4871-80C0-7EDE31EC1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E3E3-760A-484B-9507-8D9CE941258F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25BAD53-D524-484B-A0F2-086A47FA2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22FA95C-B0B2-49E6-9D55-F81E92FD9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08B7-B481-4B40-ABAD-E39327099F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664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CC97C2-175D-4464-AF44-D89D2E806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3790AA8-FF80-42D4-8E17-8E40F0FDE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E3E3-760A-484B-9507-8D9CE941258F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4C6E673-AFE5-4191-8331-0D02C83FB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30C9718-16B6-49DD-BB2F-AB9C1F124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08B7-B481-4B40-ABAD-E39327099F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4531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7A04145-AAFA-4064-AB86-C9FB2AB54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E3E3-760A-484B-9507-8D9CE941258F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F6951A56-A7C9-451C-B001-AE1DE98ED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AB80D77-9CD4-4C88-9303-358AE0B5C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08B7-B481-4B40-ABAD-E39327099F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4785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B2DACB-AD13-425B-8C46-45A160738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AC7DF5-450F-4504-ABF5-77FFC8511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BB7A042-00DC-49B1-884A-499AFF5128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7848584-32A7-46B2-AA7A-924C5AA38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E3E3-760A-484B-9507-8D9CE941258F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AE13CE6-16E4-45FA-ADC5-0D5C63746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4E1FD5A-C205-442A-8A78-BE3F6BBD3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08B7-B481-4B40-ABAD-E39327099F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5603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409CA8F-91E6-48E2-A57B-699C41A17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CFACDDB-FDB8-4391-BC77-E97BE849A8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F6629C6-300D-4303-B3E0-4A670C30C6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35F9803-C05E-43C2-B275-DC9BE6046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E3E3-760A-484B-9507-8D9CE941258F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A7567D4-DF8F-435A-8B4B-ECB6E5106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EF854DF-29EA-492A-9359-BA726979B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08B7-B481-4B40-ABAD-E39327099F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3677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F8A9583-14DC-42EE-8B76-603BB1A29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E092555-4636-4796-8B6C-FDD7B711D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4B3EBC-0CA6-4F54-8E21-E52D3923B6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4E3E3-760A-484B-9507-8D9CE941258F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B0601B-4B9B-4A9F-9408-CDBC502949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F0AA3E-0E54-4EEC-82FD-7BC230E301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C08B7-B481-4B40-ABAD-E39327099F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9904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96DB36-E2AA-4FF4-86AD-6352A133E3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Paratiroid</a:t>
            </a:r>
            <a:r>
              <a:rPr lang="tr-TR" dirty="0"/>
              <a:t>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F38FC8F-18CB-41DA-A2BC-812CDFFC1B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9459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3AE6DA-F48C-4646-A7C3-CD216169E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tr-TR" dirty="0"/>
              <a:t>PTH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B7615D-73F7-433C-92A6-14596234C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rtl="0"/>
            <a:r>
              <a:rPr lang="tr-T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Böbrekler yoluyla kalsiyum emilimini uyarmak ve </a:t>
            </a:r>
            <a:r>
              <a:rPr lang="tr-T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kalsiüriyi</a:t>
            </a:r>
            <a:r>
              <a:rPr lang="tr-T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azaltmak. </a:t>
            </a:r>
          </a:p>
          <a:p>
            <a:pPr rtl="0"/>
            <a:r>
              <a:rPr lang="tr-T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* </a:t>
            </a:r>
            <a:r>
              <a:rPr lang="tr-T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Osteoklastların</a:t>
            </a:r>
            <a:r>
              <a:rPr lang="tr-T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etkisiyle iskelet kalsiyumunun </a:t>
            </a:r>
            <a:r>
              <a:rPr lang="tr-T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mobilizasyonunu</a:t>
            </a:r>
            <a:r>
              <a:rPr lang="tr-T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uyarmak. </a:t>
            </a:r>
          </a:p>
          <a:p>
            <a:pPr rtl="0"/>
            <a:r>
              <a:rPr lang="tr-T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* D vitaminini aktive etmek, bu da </a:t>
            </a:r>
            <a:r>
              <a:rPr lang="tr-T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gastrointestinal</a:t>
            </a:r>
            <a:r>
              <a:rPr lang="tr-T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sistem yoluyla kalsiyum emilimini arttırır. </a:t>
            </a:r>
          </a:p>
          <a:p>
            <a:pPr rtl="0"/>
            <a:r>
              <a:rPr lang="tr-T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* Fosfat atılımını arttırmak.</a:t>
            </a:r>
          </a:p>
          <a:p>
            <a:pPr marL="0" indent="0" rtl="0">
              <a:buNone/>
            </a:pPr>
            <a:r>
              <a:rPr lang="tr-TR" dirty="0">
                <a:solidFill>
                  <a:srgbClr val="000000"/>
                </a:solidFill>
                <a:latin typeface="Arial" panose="020B0604020202020204" pitchFamily="34" charset="0"/>
              </a:rPr>
              <a:t>PTH yarı ömrü oldukça kısadır ve </a:t>
            </a:r>
            <a:r>
              <a:rPr lang="tr-TR" dirty="0" err="1">
                <a:solidFill>
                  <a:srgbClr val="000000"/>
                </a:solidFill>
                <a:latin typeface="Arial" panose="020B0604020202020204" pitchFamily="34" charset="0"/>
              </a:rPr>
              <a:t>Kc</a:t>
            </a:r>
            <a:r>
              <a:rPr lang="tr-TR" dirty="0">
                <a:solidFill>
                  <a:srgbClr val="000000"/>
                </a:solidFill>
                <a:latin typeface="Arial" panose="020B0604020202020204" pitchFamily="34" charset="0"/>
              </a:rPr>
              <a:t> tarafından parçalandıktan sonra böbreklerle uzaklaştırılır.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1858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3AE6DA-F48C-4646-A7C3-CD216169E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Parathormon</a:t>
            </a:r>
            <a:r>
              <a:rPr lang="tr-TR" dirty="0"/>
              <a:t> ilişkili protein (</a:t>
            </a:r>
            <a:r>
              <a:rPr lang="tr-TR" dirty="0" err="1"/>
              <a:t>PTHrP</a:t>
            </a:r>
            <a:r>
              <a:rPr lang="tr-TR" dirty="0"/>
              <a:t>)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B7615D-73F7-433C-92A6-14596234C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868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3AE6DA-F48C-4646-A7C3-CD216169E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Vitamin D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B7615D-73F7-433C-92A6-14596234C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Kontrolsüz ve hız sınırlayıcı olmayan bir adım olan ilk aşama karaciğerde 25-hidroksikolekalsiferol oluşturmak üzere oluşur (</a:t>
            </a:r>
            <a:r>
              <a:rPr lang="tr-TR" dirty="0" err="1"/>
              <a:t>kalsifediol</a:t>
            </a:r>
            <a:r>
              <a:rPr lang="tr-TR" dirty="0"/>
              <a:t>). Son, hız sınırlayıcı adım, CYP27B1 enziminin (1-alfa-hidroksilaz) etkisiyle 1,25-dihidroksikolekalsiferolün (</a:t>
            </a:r>
            <a:r>
              <a:rPr lang="tr-TR" dirty="0" err="1"/>
              <a:t>kalsitriol</a:t>
            </a:r>
            <a:r>
              <a:rPr lang="tr-TR" dirty="0"/>
              <a:t>, aktif D vitamini) üretildiği böbreklerde meydana gelir. </a:t>
            </a:r>
          </a:p>
        </p:txBody>
      </p:sp>
    </p:spTree>
    <p:extLst>
      <p:ext uri="{BB962C8B-B14F-4D97-AF65-F5344CB8AC3E}">
        <p14:creationId xmlns:p14="http://schemas.microsoft.com/office/powerpoint/2010/main" val="699659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3AE6DA-F48C-4646-A7C3-CD216169E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B7615D-73F7-433C-92A6-14596234C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CaSR</a:t>
            </a:r>
            <a:r>
              <a:rPr lang="tr-TR" dirty="0"/>
              <a:t>, </a:t>
            </a:r>
            <a:r>
              <a:rPr lang="tr-TR" dirty="0" err="1"/>
              <a:t>paratiroid</a:t>
            </a:r>
            <a:r>
              <a:rPr lang="tr-TR" dirty="0"/>
              <a:t> hücrelerinin yüzeyinde bulunur (Hücre zarında). Bu reseptör, hücre dışı kalsiyum konsantrasyonlarındaki değişikliklere yanıt olarak PTH </a:t>
            </a:r>
            <a:r>
              <a:rPr lang="tr-TR" dirty="0" err="1"/>
              <a:t>sekresyonunun</a:t>
            </a:r>
            <a:r>
              <a:rPr lang="tr-TR" dirty="0"/>
              <a:t> ve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tübüler</a:t>
            </a:r>
            <a:r>
              <a:rPr lang="tr-TR" dirty="0"/>
              <a:t> kalsiyum </a:t>
            </a:r>
            <a:r>
              <a:rPr lang="tr-TR" dirty="0" err="1"/>
              <a:t>rezorpsiyonunun</a:t>
            </a:r>
            <a:r>
              <a:rPr lang="tr-TR" dirty="0"/>
              <a:t> düzenlenmesine izin verir. </a:t>
            </a:r>
          </a:p>
        </p:txBody>
      </p:sp>
    </p:spTree>
    <p:extLst>
      <p:ext uri="{BB962C8B-B14F-4D97-AF65-F5344CB8AC3E}">
        <p14:creationId xmlns:p14="http://schemas.microsoft.com/office/powerpoint/2010/main" val="1507246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3AE6DA-F48C-4646-A7C3-CD216169E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B7615D-73F7-433C-92A6-14596234C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tr-TR" sz="1800" b="1" i="0" u="none" strike="noStrike" kern="1200" dirty="0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Parametre</a:t>
            </a:r>
            <a:endParaRPr lang="tr-TR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tr-TR" sz="1800" b="1" i="0" u="none" strike="noStrike" kern="1200" dirty="0" err="1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Primer</a:t>
            </a:r>
            <a:r>
              <a:rPr lang="tr-TR" sz="1800" b="1" i="0" u="none" strike="noStrike" kern="1200" dirty="0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tr-TR" sz="1800" b="1" i="0" u="none" strike="noStrike" kern="1200" dirty="0" err="1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hiperparatiroidizm</a:t>
            </a:r>
            <a:endParaRPr lang="tr-TR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tr-TR" sz="1800" b="1" i="0" u="none" strike="noStrike" kern="1200" dirty="0" err="1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Renal</a:t>
            </a:r>
            <a:r>
              <a:rPr lang="tr-TR" sz="1800" b="1" i="0" u="none" strike="noStrike" kern="1200" dirty="0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tr-TR" sz="1800" b="1" i="0" u="none" strike="noStrike" kern="1200" dirty="0" err="1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sekonder</a:t>
            </a:r>
            <a:r>
              <a:rPr lang="tr-TR" sz="1800" b="1" i="0" u="none" strike="noStrike" kern="1200" dirty="0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tr-TR" sz="1800" b="1" i="0" u="none" strike="noStrike" kern="1200" dirty="0" err="1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hiperparatiroidizm</a:t>
            </a:r>
            <a:endParaRPr lang="tr-TR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tr-TR" sz="1800" b="0" i="0" u="none" strike="noStrike" kern="1200" dirty="0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Total </a:t>
            </a:r>
            <a:r>
              <a:rPr lang="tr-TR" sz="1800" b="0" i="0" u="none" strike="noStrike" kern="1200" dirty="0" err="1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Ca</a:t>
            </a:r>
            <a:endParaRPr lang="tr-TR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tr-TR" sz="1800" b="0" i="0" u="none" strike="noStrike" kern="1200" dirty="0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Artmış</a:t>
            </a:r>
            <a:endParaRPr lang="tr-TR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tr-TR" sz="1800" b="0" i="0" u="none" strike="noStrike" kern="1200" dirty="0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Azalmış, artmış, normal</a:t>
            </a:r>
            <a:endParaRPr lang="tr-TR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tr-TR" sz="1800" b="0" i="0" u="none" strike="noStrike" kern="1200" dirty="0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İyonize </a:t>
            </a:r>
            <a:r>
              <a:rPr lang="tr-TR" sz="1800" b="0" i="0" u="none" strike="noStrike" kern="1200" dirty="0" err="1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Ca</a:t>
            </a:r>
            <a:endParaRPr lang="tr-TR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tr-TR" sz="1800" b="0" i="0" u="none" strike="noStrike" kern="1200" dirty="0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Artmış</a:t>
            </a:r>
            <a:endParaRPr lang="tr-TR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tr-TR" sz="1800" b="0" i="0" u="none" strike="noStrike" kern="1200" dirty="0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Azalmış, normal veya artmış</a:t>
            </a:r>
            <a:endParaRPr lang="tr-TR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tr-TR" sz="1800" b="0" i="0" u="none" strike="noStrike" kern="1200" dirty="0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Fosfat</a:t>
            </a:r>
            <a:endParaRPr lang="tr-TR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tr-TR" sz="1800" b="0" i="0" u="none" strike="noStrike" kern="1200" dirty="0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Azalmış</a:t>
            </a:r>
            <a:endParaRPr lang="tr-TR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tr-TR" sz="1800" b="0" i="0" u="none" strike="noStrike" kern="1200" dirty="0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Artmış</a:t>
            </a:r>
            <a:endParaRPr lang="tr-TR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tr-TR" sz="1800" b="0" i="0" u="none" strike="noStrike" kern="1200" dirty="0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PTH</a:t>
            </a:r>
            <a:endParaRPr lang="tr-TR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tr-TR" sz="1800" b="0" i="0" u="none" strike="noStrike" kern="1200" dirty="0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Yüksek veya referans aralığın üst sınırında</a:t>
            </a:r>
            <a:endParaRPr lang="tr-TR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tr-TR" sz="1800" b="0" i="0" u="none" strike="noStrike" kern="1200" dirty="0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Yüksek veya referans aralığın üst sınırında</a:t>
            </a:r>
            <a:endParaRPr lang="tr-TR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tr-TR" sz="1800" b="0" i="0" u="none" strike="noStrike" kern="1200" dirty="0" err="1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PTHrP</a:t>
            </a:r>
            <a:endParaRPr lang="tr-TR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tr-TR" sz="1800" b="0" i="0" u="none" strike="noStrike" kern="1200" dirty="0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Normal aralıkta</a:t>
            </a:r>
            <a:endParaRPr lang="tr-TR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tr-TR" sz="1800" b="0" i="0" u="none" strike="noStrike" kern="1200" dirty="0">
                <a:solidFill>
                  <a:srgbClr val="3C4743"/>
                </a:solidFill>
                <a:effectLst/>
                <a:latin typeface="Calibri" panose="020F0502020204030204" pitchFamily="34" charset="0"/>
              </a:rPr>
              <a:t>Normal yada artmış</a:t>
            </a:r>
            <a:endParaRPr lang="tr-TR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868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3AE6DA-F48C-4646-A7C3-CD216169E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B7615D-73F7-433C-92A6-14596234C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/>
              <a:t>Kedi ve köpeklerde oldukça nadir görülen bir endokrin sistem hastalığıdır ve normalde ırk </a:t>
            </a:r>
            <a:r>
              <a:rPr lang="tr-TR" dirty="0" err="1"/>
              <a:t>predispozisyonu</a:t>
            </a:r>
            <a:r>
              <a:rPr lang="tr-TR" dirty="0"/>
              <a:t> da gözlemlenmemiştir ancak Avustralya ve yeni Zelanda bölgesindeki </a:t>
            </a:r>
            <a:r>
              <a:rPr lang="tr-TR" dirty="0" err="1"/>
              <a:t>sT</a:t>
            </a:r>
            <a:r>
              <a:rPr lang="tr-TR" dirty="0"/>
              <a:t> Bernard ırkı köpeklerin </a:t>
            </a:r>
            <a:r>
              <a:rPr lang="tr-TR" dirty="0" err="1"/>
              <a:t>predispoze</a:t>
            </a:r>
            <a:r>
              <a:rPr lang="tr-TR" dirty="0"/>
              <a:t> oldukları düşünülmektedir.</a:t>
            </a:r>
          </a:p>
          <a:p>
            <a:pPr algn="just"/>
            <a:r>
              <a:rPr lang="tr-TR" dirty="0"/>
              <a:t>Irk </a:t>
            </a:r>
            <a:r>
              <a:rPr lang="tr-TR" dirty="0" err="1"/>
              <a:t>predispozisyonu</a:t>
            </a:r>
            <a:r>
              <a:rPr lang="tr-TR" dirty="0"/>
              <a:t> olmasa da diğer ırklara göre </a:t>
            </a:r>
            <a:r>
              <a:rPr lang="tr-TR" dirty="0" err="1"/>
              <a:t>hipoparatiroidizmin</a:t>
            </a:r>
            <a:r>
              <a:rPr lang="tr-TR" dirty="0"/>
              <a:t> daha sık gözlendiği ırklar ise şu şekildedir;</a:t>
            </a:r>
          </a:p>
          <a:p>
            <a:pPr algn="just"/>
            <a:r>
              <a:rPr lang="tr-TR" dirty="0" err="1"/>
              <a:t>Terrier</a:t>
            </a:r>
            <a:r>
              <a:rPr lang="tr-TR" dirty="0"/>
              <a:t>, minyatür </a:t>
            </a:r>
            <a:r>
              <a:rPr lang="tr-TR" dirty="0" err="1"/>
              <a:t>schnauzer</a:t>
            </a:r>
            <a:r>
              <a:rPr lang="tr-TR" dirty="0"/>
              <a:t>, </a:t>
            </a:r>
            <a:r>
              <a:rPr lang="tr-TR" dirty="0" err="1"/>
              <a:t>border</a:t>
            </a:r>
            <a:r>
              <a:rPr lang="tr-TR" dirty="0"/>
              <a:t> </a:t>
            </a:r>
            <a:r>
              <a:rPr lang="tr-TR" dirty="0" err="1"/>
              <a:t>collie</a:t>
            </a:r>
            <a:r>
              <a:rPr lang="tr-TR" dirty="0"/>
              <a:t>, </a:t>
            </a:r>
            <a:r>
              <a:rPr lang="tr-TR" dirty="0" err="1"/>
              <a:t>dachshund</a:t>
            </a:r>
            <a:r>
              <a:rPr lang="tr-TR" dirty="0"/>
              <a:t> ırkları</a:t>
            </a:r>
          </a:p>
          <a:p>
            <a:pPr algn="just"/>
            <a:r>
              <a:rPr lang="tr-TR" dirty="0"/>
              <a:t>Dişiler erkeklere göre daha yatkın</a:t>
            </a:r>
          </a:p>
          <a:p>
            <a:pPr algn="just"/>
            <a:r>
              <a:rPr lang="tr-TR" dirty="0"/>
              <a:t>Genelde </a:t>
            </a:r>
            <a:r>
              <a:rPr lang="tr-TR" dirty="0" err="1"/>
              <a:t>hiperparatiroidizm</a:t>
            </a:r>
            <a:r>
              <a:rPr lang="tr-TR" dirty="0"/>
              <a:t> tedavisinin sonuçlarında yada </a:t>
            </a:r>
            <a:r>
              <a:rPr lang="tr-TR" dirty="0" err="1"/>
              <a:t>paratiroid</a:t>
            </a:r>
            <a:r>
              <a:rPr lang="tr-TR"/>
              <a:t> bezlerinin cerrahi yolla uzaklaştırılması sonucunda görülmektedir. 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3793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254</Words>
  <Application>Microsoft Office PowerPoint</Application>
  <PresentationFormat>Geniş ekran</PresentationFormat>
  <Paragraphs>34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Paratiroid </vt:lpstr>
      <vt:lpstr>PTH </vt:lpstr>
      <vt:lpstr>Parathormon ilişkili protein (PTHrP) </vt:lpstr>
      <vt:lpstr>Vitamin D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Paratiroid </dc:title>
  <dc:creator>Efe Kurtdede</dc:creator>
  <cp:lastModifiedBy>Efe Kurtdede</cp:lastModifiedBy>
  <cp:revision>1</cp:revision>
  <dcterms:created xsi:type="dcterms:W3CDTF">2025-07-10T10:18:00Z</dcterms:created>
  <dcterms:modified xsi:type="dcterms:W3CDTF">2025-07-10T10:19:51Z</dcterms:modified>
</cp:coreProperties>
</file>