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4" r:id="rId5"/>
    <p:sldId id="265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80" r:id="rId18"/>
    <p:sldId id="281" r:id="rId19"/>
    <p:sldId id="276" r:id="rId20"/>
    <p:sldId id="282" r:id="rId21"/>
    <p:sldId id="283" r:id="rId22"/>
    <p:sldId id="284" r:id="rId23"/>
    <p:sldId id="285" r:id="rId24"/>
    <p:sldId id="286" r:id="rId25"/>
    <p:sldId id="287" r:id="rId26"/>
    <p:sldId id="294" r:id="rId27"/>
    <p:sldId id="288" r:id="rId28"/>
    <p:sldId id="295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6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zacibasi.com.tr/" TargetMode="External"/><Relationship Id="rId2" Type="http://schemas.openxmlformats.org/officeDocument/2006/relationships/hyperlink" Target="http://www.ankara.edu.t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ema.org.tr/" TargetMode="External"/><Relationship Id="rId4" Type="http://schemas.openxmlformats.org/officeDocument/2006/relationships/hyperlink" Target="http://www.nasa.gov/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Hemşirelik Alanında </a:t>
            </a:r>
            <a:r>
              <a:rPr lang="tr-TR" smtClean="0"/>
              <a:t>Bilgi Okuryazarlığı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165618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Hemşirelik Bölümü</a:t>
            </a:r>
            <a:endParaRPr lang="tr-TR" dirty="0" smtClean="0"/>
          </a:p>
          <a:p>
            <a:r>
              <a:rPr lang="tr-TR" dirty="0" smtClean="0"/>
              <a:t>2023-2023 GÜZ DÖNEMİ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Araştırma konusunu belirledikten sonra bu konuda bilgi arama aşamasına geçebiliriz.</a:t>
            </a:r>
          </a:p>
          <a:p>
            <a:r>
              <a:rPr lang="tr-TR" dirty="0" smtClean="0"/>
              <a:t>Hangi ortamda arama yaptığınız önemli olmaksızın (veri tabanı, katalog, www), ilk önce konuyla ilgili anahtar sözcükleri seçmeniz gerekir.</a:t>
            </a:r>
          </a:p>
          <a:p>
            <a:pPr>
              <a:buNone/>
            </a:pPr>
            <a:r>
              <a:rPr lang="tr-TR" b="1" dirty="0" smtClean="0"/>
              <a:t>Anahtar Sözcük</a:t>
            </a:r>
          </a:p>
          <a:p>
            <a:r>
              <a:rPr lang="tr-TR" dirty="0" smtClean="0"/>
              <a:t>Araştırma konusunu en iyi tanımlayan sözcükler </a:t>
            </a:r>
            <a:r>
              <a:rPr lang="tr-TR" b="1" dirty="0" smtClean="0"/>
              <a:t>anahtar sözcüklerdir.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Anahtar Sözcük ile Arama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Tırnak işareti kullanımı</a:t>
            </a:r>
          </a:p>
          <a:p>
            <a:r>
              <a:rPr lang="tr-TR" dirty="0" smtClean="0"/>
              <a:t>Bağlaç kullanımı</a:t>
            </a:r>
          </a:p>
          <a:p>
            <a:r>
              <a:rPr lang="tr-TR" dirty="0" smtClean="0"/>
              <a:t>Joker kullanımı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Tırnak İşareti Kullanımı</a:t>
            </a:r>
          </a:p>
          <a:p>
            <a:r>
              <a:rPr lang="tr-TR" dirty="0" smtClean="0"/>
              <a:t>Bazen bir kavram birden fazla sözcükten oluşabilir. </a:t>
            </a:r>
          </a:p>
          <a:p>
            <a:pPr lvl="1"/>
            <a:r>
              <a:rPr lang="tr-TR" dirty="0" smtClean="0"/>
              <a:t>Örneğin, iki sözcükten oluşan “</a:t>
            </a:r>
            <a:r>
              <a:rPr lang="tr-TR" b="1" dirty="0" smtClean="0"/>
              <a:t>yağmur ormanı”, kavram olarak tek başına yağmur ve tek başına orman sözcüklerinden </a:t>
            </a:r>
            <a:r>
              <a:rPr lang="tr-TR" dirty="0" smtClean="0"/>
              <a:t>farklı bir anlam taşır. Bu nedenle tırnak içine alınması gerekir.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Bağlaç Kullanımı</a:t>
            </a:r>
          </a:p>
          <a:p>
            <a:r>
              <a:rPr lang="tr-TR" dirty="0" smtClean="0"/>
              <a:t>Araştırma konunuzu tek bir sözcükle ifade etmek oldukça zordur. </a:t>
            </a:r>
          </a:p>
          <a:p>
            <a:r>
              <a:rPr lang="tr-TR" dirty="0" smtClean="0"/>
              <a:t>Bağlaçlar (</a:t>
            </a:r>
            <a:r>
              <a:rPr lang="tr-TR" dirty="0" err="1" smtClean="0"/>
              <a:t>Boole</a:t>
            </a:r>
            <a:r>
              <a:rPr lang="tr-TR" dirty="0" smtClean="0"/>
              <a:t> işleçleri) anahtar sözcükleri ilişkilendirmek amacıyla kullanılır. </a:t>
            </a:r>
          </a:p>
          <a:p>
            <a:r>
              <a:rPr lang="tr-TR" b="1" dirty="0" smtClean="0"/>
              <a:t>VE ve VEYA bu amaçla en çok kullanılan bağlaçlardır.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VE Kullanımı</a:t>
            </a:r>
          </a:p>
          <a:p>
            <a:r>
              <a:rPr lang="tr-TR" dirty="0" smtClean="0"/>
              <a:t>Farklı kavramları bir arada içeren kaynakları bulmak istediğiniz zaman ilgili anahtar sözcükleri VE (İngilizce veri tabanlarında AND) ile ilişkilendirmeniz gerekir.</a:t>
            </a:r>
          </a:p>
          <a:p>
            <a:r>
              <a:rPr lang="tr-TR" dirty="0" smtClean="0"/>
              <a:t>Burada VE veri tabanına her iki kavramı da içeren kayıtları araması gerektiğini bildirir.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Örneğin:</a:t>
            </a:r>
          </a:p>
          <a:p>
            <a:r>
              <a:rPr lang="tr-TR" dirty="0" smtClean="0"/>
              <a:t>Hemşirelik </a:t>
            </a:r>
            <a:r>
              <a:rPr lang="tr-TR" b="1" dirty="0" smtClean="0"/>
              <a:t>VE ebeveynler </a:t>
            </a:r>
          </a:p>
          <a:p>
            <a:r>
              <a:rPr lang="tr-TR" dirty="0" err="1" smtClean="0"/>
              <a:t>Nursing</a:t>
            </a:r>
            <a:r>
              <a:rPr lang="tr-TR" dirty="0" smtClean="0"/>
              <a:t> </a:t>
            </a:r>
            <a:r>
              <a:rPr lang="tr-TR" b="1" dirty="0" smtClean="0"/>
              <a:t>AND </a:t>
            </a:r>
            <a:r>
              <a:rPr lang="tr-TR" b="1" dirty="0" err="1" smtClean="0"/>
              <a:t>parents</a:t>
            </a:r>
            <a:endParaRPr lang="tr-TR" b="1" dirty="0" smtClean="0"/>
          </a:p>
          <a:p>
            <a:r>
              <a:rPr lang="tr-TR" dirty="0" smtClean="0"/>
              <a:t>Arama stratejisinde VE kullanımı aramayı daraltır.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r-TR" b="1" dirty="0" smtClean="0"/>
              <a:t>VEYA Kullanımı</a:t>
            </a:r>
          </a:p>
          <a:p>
            <a:r>
              <a:rPr lang="tr-TR" dirty="0" smtClean="0"/>
              <a:t>Birbirlerinin yerine kullanılabilecek sözcükler (genellikle eş anlamlı, dar ve geniş kapsamlı sözcükler) VEYA (İngilizce veri tabanlarında OR) ile ilişkilendirilirler.</a:t>
            </a:r>
          </a:p>
          <a:p>
            <a:endParaRPr lang="tr-TR" dirty="0" smtClean="0"/>
          </a:p>
          <a:p>
            <a:r>
              <a:rPr lang="tr-TR" dirty="0" smtClean="0"/>
              <a:t>Sadece bir sözcük ile yapılan arama sonucunda ulaşılan kaynak sayısı bu sözcüğe VEYA ile bağlanan ikinci bir sözcüğün eklenmesiyle artar.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Joker Kullanımı</a:t>
            </a:r>
          </a:p>
          <a:p>
            <a:r>
              <a:rPr lang="tr-TR" dirty="0" smtClean="0"/>
              <a:t>Aynı sözcüğün farklı biçimlerini arar. </a:t>
            </a:r>
          </a:p>
          <a:p>
            <a:r>
              <a:rPr lang="tr-TR" dirty="0" smtClean="0"/>
              <a:t>Aramayı genişletir.</a:t>
            </a:r>
          </a:p>
          <a:p>
            <a:r>
              <a:rPr lang="tr-TR" dirty="0" smtClean="0"/>
              <a:t>Yıldız, soru işareti, dolar işareti de kullanılabilir.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smtClean="0"/>
              <a:t>Aramalardan Başarılı Sonuçlar Elde Etmek</a:t>
            </a:r>
          </a:p>
          <a:p>
            <a:r>
              <a:rPr lang="tr-TR" dirty="0" smtClean="0"/>
              <a:t>Arama motorlarıyla </a:t>
            </a:r>
            <a:r>
              <a:rPr lang="tr-TR" dirty="0" err="1" smtClean="0"/>
              <a:t>Web’de</a:t>
            </a:r>
            <a:r>
              <a:rPr lang="tr-TR" dirty="0" smtClean="0"/>
              <a:t> bilgi ararken daha başarılı sonuçlar elde etmek için;</a:t>
            </a:r>
          </a:p>
          <a:p>
            <a:pPr lvl="1"/>
            <a:r>
              <a:rPr lang="tr-TR" dirty="0" smtClean="0"/>
              <a:t>Anahtar sözcüklerle eş anlamlı olan diğer sözcükleri de aramaya dahil etmeli,</a:t>
            </a:r>
          </a:p>
          <a:p>
            <a:pPr lvl="1"/>
            <a:r>
              <a:rPr lang="tr-TR" dirty="0" smtClean="0"/>
              <a:t>Sözcük gruplarını tırnak içine almalı (“dünya sağlık örgütü”, “bilgi okuryazarlığı”)</a:t>
            </a:r>
          </a:p>
          <a:p>
            <a:pPr lvl="1"/>
            <a:r>
              <a:rPr lang="tr-TR" dirty="0" smtClean="0"/>
              <a:t>En önemli sözcükleri ilk önce yazmalı</a:t>
            </a:r>
          </a:p>
          <a:p>
            <a:pPr lvl="1"/>
            <a:r>
              <a:rPr lang="tr-TR" dirty="0" smtClean="0"/>
              <a:t>Küçük harf kullanmalı</a:t>
            </a:r>
          </a:p>
          <a:p>
            <a:pPr lvl="1"/>
            <a:r>
              <a:rPr lang="tr-TR" dirty="0" smtClean="0"/>
              <a:t>Gelişmiş arama özelliklerini kullanmalıyız.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Google’da</a:t>
            </a:r>
            <a:r>
              <a:rPr lang="tr-TR" b="1" dirty="0" smtClean="0"/>
              <a:t> Arama</a:t>
            </a:r>
          </a:p>
          <a:p>
            <a:r>
              <a:rPr lang="tr-TR" dirty="0" smtClean="0"/>
              <a:t>Google, hem en geniş kapsamlı hem de en çok kullanılan arama motorlarından biridir.</a:t>
            </a:r>
          </a:p>
          <a:p>
            <a:endParaRPr lang="tr-TR" dirty="0" smtClean="0"/>
          </a:p>
          <a:p>
            <a:r>
              <a:rPr lang="tr-TR" dirty="0" smtClean="0"/>
              <a:t>Google aralarında boşluk bırakılan anahtar sözcükler arasında </a:t>
            </a:r>
            <a:r>
              <a:rPr lang="tr-TR" b="1" dirty="0" smtClean="0"/>
              <a:t>VE (AND) bağlacı </a:t>
            </a:r>
            <a:r>
              <a:rPr lang="tr-TR" dirty="0" smtClean="0"/>
              <a:t>ya da </a:t>
            </a:r>
            <a:r>
              <a:rPr lang="tr-TR" b="1" dirty="0" smtClean="0"/>
              <a:t>artı işareti (+) </a:t>
            </a:r>
            <a:r>
              <a:rPr lang="tr-TR" dirty="0" smtClean="0"/>
              <a:t>varmış gibi işlem yapar.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Örnek: Cep telefonunun kansere neden olup olmadığını araştırdığımızı varsayalım. Bu durumda arama kutusuna Türkçe kaynaklar için </a:t>
            </a:r>
            <a:r>
              <a:rPr lang="tr-TR" b="1" dirty="0" smtClean="0"/>
              <a:t>“cep telefonu” ile kanser </a:t>
            </a:r>
            <a:r>
              <a:rPr lang="tr-TR" dirty="0" smtClean="0"/>
              <a:t>anahtar sözcüklerini yazmak yeterlidir. </a:t>
            </a:r>
          </a:p>
          <a:p>
            <a:r>
              <a:rPr lang="tr-TR" dirty="0" smtClean="0"/>
              <a:t>İngilizce kaynaklara erişmek istiyorsak aynı anahtar sözcükleri bu defa İngilizce yazmamız gerekir (</a:t>
            </a:r>
            <a:r>
              <a:rPr lang="tr-TR" b="1" dirty="0" smtClean="0"/>
              <a:t>“</a:t>
            </a:r>
            <a:r>
              <a:rPr lang="tr-TR" b="1" dirty="0" err="1" smtClean="0"/>
              <a:t>cell</a:t>
            </a:r>
            <a:r>
              <a:rPr lang="tr-TR" b="1" dirty="0" smtClean="0"/>
              <a:t> </a:t>
            </a:r>
            <a:r>
              <a:rPr lang="tr-TR" b="1" dirty="0" err="1" smtClean="0"/>
              <a:t>phones</a:t>
            </a:r>
            <a:r>
              <a:rPr lang="tr-TR" b="1" dirty="0" smtClean="0"/>
              <a:t>” ile </a:t>
            </a:r>
            <a:r>
              <a:rPr lang="tr-TR" b="1" dirty="0" err="1" smtClean="0"/>
              <a:t>cancer</a:t>
            </a:r>
            <a:r>
              <a:rPr lang="tr-TR" b="1" dirty="0" smtClean="0"/>
              <a:t>).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Herhangi bir konuda araştırmaya başlarken iki seçeneğimiz vardır</a:t>
            </a:r>
          </a:p>
          <a:p>
            <a:pPr lvl="1"/>
            <a:r>
              <a:rPr lang="tr-TR" dirty="0" smtClean="0"/>
              <a:t>Araştırmaya </a:t>
            </a:r>
            <a:r>
              <a:rPr lang="tr-TR" dirty="0" err="1" smtClean="0"/>
              <a:t>Web’den</a:t>
            </a:r>
            <a:r>
              <a:rPr lang="tr-TR" dirty="0" smtClean="0"/>
              <a:t> başlamak</a:t>
            </a:r>
          </a:p>
          <a:p>
            <a:pPr lvl="1"/>
            <a:r>
              <a:rPr lang="tr-TR" dirty="0" smtClean="0"/>
              <a:t>Araştırmaya kütüphaneden başlamak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Google’da</a:t>
            </a:r>
            <a:r>
              <a:rPr lang="tr-TR" b="1" dirty="0" smtClean="0"/>
              <a:t> Kullanılan İşaretler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Google</a:t>
            </a:r>
            <a:r>
              <a:rPr lang="tr-TR" dirty="0" smtClean="0"/>
              <a:t> arama sonuçlarını olumlu yönde etkileyecek pek çok özelliğe sahiptir. </a:t>
            </a:r>
          </a:p>
          <a:p>
            <a:r>
              <a:rPr lang="tr-TR" dirty="0" smtClean="0"/>
              <a:t>Örneğin</a:t>
            </a:r>
            <a:r>
              <a:rPr lang="tr-TR" b="1" dirty="0" smtClean="0"/>
              <a:t>, eksi işareti (-)</a:t>
            </a:r>
            <a:r>
              <a:rPr lang="tr-TR" dirty="0" smtClean="0"/>
              <a:t> bir sözcüğü kapsam dışı bırakmak için kullanılır. </a:t>
            </a:r>
          </a:p>
          <a:p>
            <a:pPr lvl="1"/>
            <a:r>
              <a:rPr lang="tr-TR" dirty="0" smtClean="0"/>
              <a:t>Marşlar üzerinde bir araştırma yaptığımızı, ancak mehter marşı ile ilgilenmediğimizi düşünelim. </a:t>
            </a:r>
            <a:r>
              <a:rPr lang="tr-TR" dirty="0" err="1" smtClean="0"/>
              <a:t>Google</a:t>
            </a:r>
            <a:r>
              <a:rPr lang="tr-TR" dirty="0" smtClean="0"/>
              <a:t> arama kutusuna </a:t>
            </a:r>
            <a:r>
              <a:rPr lang="tr-TR" b="1" dirty="0" smtClean="0"/>
              <a:t>marşlar –mehter yazarak mehter marşını kapsam dışı bırakabiliriz.</a:t>
            </a:r>
          </a:p>
          <a:p>
            <a:endParaRPr lang="tr-TR" b="1" dirty="0" smtClean="0"/>
          </a:p>
          <a:p>
            <a:r>
              <a:rPr lang="tr-TR" b="1" dirty="0" smtClean="0"/>
              <a:t>Benzerdir (~) işareti </a:t>
            </a:r>
            <a:r>
              <a:rPr lang="tr-TR" dirty="0" smtClean="0"/>
              <a:t>ise eş anlamlı sözcükleri arama kapsamına almak için kullanılır.</a:t>
            </a:r>
          </a:p>
          <a:p>
            <a:pPr lvl="1"/>
            <a:r>
              <a:rPr lang="tr-TR" dirty="0" smtClean="0"/>
              <a:t>Örneğin, başına benzerdir işareti konulmuş </a:t>
            </a:r>
            <a:r>
              <a:rPr lang="tr-TR" b="1" dirty="0" smtClean="0"/>
              <a:t>onkoloji anahtar sözcüğü (~onkoloji) ile </a:t>
            </a:r>
            <a:r>
              <a:rPr lang="tr-TR" dirty="0" smtClean="0"/>
              <a:t>yapılan bir arama bizi onkoloji sözcüğü ile eş anlamlı olan kanser sözcüğünü içeren belgelere de ulaştırır.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err="1" smtClean="0"/>
              <a:t>Google’da</a:t>
            </a:r>
            <a:r>
              <a:rPr lang="tr-TR" b="1" dirty="0" smtClean="0"/>
              <a:t> Sınırlamalar</a:t>
            </a:r>
          </a:p>
          <a:p>
            <a:r>
              <a:rPr lang="tr-TR" dirty="0" smtClean="0"/>
              <a:t>Aramanızı sadece;</a:t>
            </a:r>
          </a:p>
          <a:p>
            <a:pPr lvl="1"/>
            <a:r>
              <a:rPr lang="tr-TR" b="1" dirty="0" smtClean="0"/>
              <a:t>başlıkta (</a:t>
            </a:r>
            <a:r>
              <a:rPr lang="tr-TR" b="1" dirty="0" err="1" smtClean="0"/>
              <a:t>intitle</a:t>
            </a:r>
            <a:r>
              <a:rPr lang="tr-TR" dirty="0" smtClean="0"/>
              <a:t>) geçen sözcüklerle,</a:t>
            </a:r>
          </a:p>
          <a:p>
            <a:pPr lvl="1"/>
            <a:r>
              <a:rPr lang="tr-TR" b="1" dirty="0" smtClean="0"/>
              <a:t>alan adı (site) </a:t>
            </a:r>
            <a:r>
              <a:rPr lang="tr-TR" dirty="0" smtClean="0"/>
              <a:t>ile</a:t>
            </a:r>
          </a:p>
          <a:p>
            <a:pPr lvl="1"/>
            <a:r>
              <a:rPr lang="tr-TR" dirty="0" smtClean="0"/>
              <a:t> veya </a:t>
            </a:r>
            <a:r>
              <a:rPr lang="tr-TR" b="1" dirty="0" smtClean="0"/>
              <a:t>dosya türü (</a:t>
            </a:r>
            <a:r>
              <a:rPr lang="tr-TR" b="1" dirty="0" err="1" smtClean="0"/>
              <a:t>filetype</a:t>
            </a:r>
            <a:r>
              <a:rPr lang="tr-TR" b="1" dirty="0" smtClean="0"/>
              <a:t>)</a:t>
            </a:r>
            <a:r>
              <a:rPr lang="tr-TR" dirty="0" smtClean="0"/>
              <a:t> ile sınırlandırmak da mümkündür.</a:t>
            </a:r>
          </a:p>
          <a:p>
            <a:endParaRPr lang="tr-TR" dirty="0" smtClean="0"/>
          </a:p>
          <a:p>
            <a:r>
              <a:rPr lang="tr-TR" dirty="0" smtClean="0"/>
              <a:t>Örneğin, </a:t>
            </a:r>
            <a:r>
              <a:rPr lang="tr-TR" b="1" dirty="0" err="1" smtClean="0"/>
              <a:t>intitle</a:t>
            </a:r>
            <a:r>
              <a:rPr lang="tr-TR" b="1" dirty="0" smtClean="0"/>
              <a:t>:“</a:t>
            </a:r>
            <a:r>
              <a:rPr lang="tr-TR" b="1" dirty="0" err="1" smtClean="0"/>
              <a:t>genetically</a:t>
            </a:r>
            <a:r>
              <a:rPr lang="tr-TR" b="1" dirty="0" smtClean="0"/>
              <a:t> </a:t>
            </a:r>
            <a:r>
              <a:rPr lang="tr-TR" b="1" dirty="0" err="1" smtClean="0"/>
              <a:t>modified</a:t>
            </a:r>
            <a:r>
              <a:rPr lang="tr-TR" b="1" dirty="0" smtClean="0"/>
              <a:t> </a:t>
            </a:r>
            <a:r>
              <a:rPr lang="tr-TR" b="1" dirty="0" err="1" smtClean="0"/>
              <a:t>food</a:t>
            </a:r>
            <a:r>
              <a:rPr lang="tr-TR" b="1" dirty="0" smtClean="0"/>
              <a:t>” şeklinde yapacağınız arama sizi sadece </a:t>
            </a:r>
            <a:r>
              <a:rPr lang="tr-TR" dirty="0" smtClean="0"/>
              <a:t>başlığında genetiği değiştirilmiş organizmalar kavramı geçen kaynaklara ulaştırır.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Belli bir alan adı taşıyan sayfalarda arama yapmak istiyorsanız (örneğin, daha güvenilir olduğu için nüfus istatistiklerini resmi kurumların sayfalarında aramak isteyebilirsiniz) arama stratejinizi şu şekilde oluşturabiliriz: </a:t>
            </a:r>
            <a:r>
              <a:rPr lang="tr-TR" b="1" dirty="0" smtClean="0"/>
              <a:t>site:gov “</a:t>
            </a:r>
            <a:r>
              <a:rPr lang="tr-TR" b="1" dirty="0" err="1" smtClean="0"/>
              <a:t>population</a:t>
            </a:r>
            <a:r>
              <a:rPr lang="tr-TR" b="1" dirty="0" smtClean="0"/>
              <a:t> </a:t>
            </a:r>
            <a:r>
              <a:rPr lang="tr-TR" b="1" dirty="0" err="1" smtClean="0"/>
              <a:t>statistics</a:t>
            </a:r>
            <a:r>
              <a:rPr lang="tr-TR" b="1" dirty="0" smtClean="0"/>
              <a:t>”.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Benzer şekilde dosya türünü de belirlemek mümkündür. </a:t>
            </a:r>
          </a:p>
          <a:p>
            <a:pPr lvl="1"/>
            <a:r>
              <a:rPr lang="tr-TR" dirty="0" smtClean="0"/>
              <a:t>Örneğin Web 2.0 konusunda bilgi arıyorsanız ve </a:t>
            </a:r>
            <a:r>
              <a:rPr lang="tr-TR" dirty="0" err="1" smtClean="0"/>
              <a:t>pdf</a:t>
            </a:r>
            <a:r>
              <a:rPr lang="tr-TR" dirty="0" smtClean="0"/>
              <a:t> dosyalarını bulmak istiyorsanız arama stratejinizi </a:t>
            </a:r>
            <a:r>
              <a:rPr lang="tr-TR" b="1" dirty="0" err="1" smtClean="0"/>
              <a:t>filetype</a:t>
            </a:r>
            <a:r>
              <a:rPr lang="tr-TR" b="1" dirty="0" smtClean="0"/>
              <a:t>:</a:t>
            </a:r>
            <a:r>
              <a:rPr lang="tr-TR" b="1" dirty="0" err="1" smtClean="0"/>
              <a:t>pdf</a:t>
            </a:r>
            <a:r>
              <a:rPr lang="tr-TR" b="1" dirty="0" smtClean="0"/>
              <a:t> “Web 2.0” şeklinde düzenleyebiliriz.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Google</a:t>
            </a:r>
            <a:r>
              <a:rPr lang="tr-TR" b="1" dirty="0" smtClean="0"/>
              <a:t> Veri Tabanları</a:t>
            </a:r>
          </a:p>
          <a:p>
            <a:r>
              <a:rPr lang="tr-TR" dirty="0" smtClean="0"/>
              <a:t>Akademik çalışmalarda en çok kullanılan iki </a:t>
            </a:r>
            <a:r>
              <a:rPr lang="tr-TR" dirty="0" err="1" smtClean="0"/>
              <a:t>Google</a:t>
            </a:r>
            <a:r>
              <a:rPr lang="tr-TR" dirty="0" smtClean="0"/>
              <a:t> veri tabanı, </a:t>
            </a:r>
          </a:p>
          <a:p>
            <a:pPr lvl="1"/>
            <a:r>
              <a:rPr lang="tr-TR" dirty="0" err="1" smtClean="0"/>
              <a:t>Google</a:t>
            </a:r>
            <a:r>
              <a:rPr lang="tr-TR" dirty="0" smtClean="0"/>
              <a:t> Kitaplar (</a:t>
            </a:r>
            <a:r>
              <a:rPr lang="tr-TR" dirty="0" err="1" smtClean="0"/>
              <a:t>Google</a:t>
            </a:r>
            <a:r>
              <a:rPr lang="tr-TR" dirty="0" smtClean="0"/>
              <a:t> </a:t>
            </a:r>
            <a:r>
              <a:rPr lang="nl-NL" dirty="0" smtClean="0"/>
              <a:t>Books - http://books.google.com) </a:t>
            </a:r>
            <a:endParaRPr lang="tr-TR" dirty="0" smtClean="0"/>
          </a:p>
          <a:p>
            <a:pPr lvl="1"/>
            <a:r>
              <a:rPr lang="nl-NL" dirty="0" smtClean="0"/>
              <a:t>Google Akademik’tir (Google Scholar</a:t>
            </a:r>
            <a:r>
              <a:rPr lang="tr-TR" dirty="0" smtClean="0"/>
              <a:t> http://scholar.google.com).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Web Kaynaklarının Değerlendirilmesi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Web üzerinde çok ve çeşitli bilgi bulunmaktadır. Web üzerine herkes, her tür bilgiyi koymakta serbesttir. </a:t>
            </a:r>
          </a:p>
          <a:p>
            <a:r>
              <a:rPr lang="tr-TR" dirty="0" smtClean="0"/>
              <a:t>Bir kontrol ve denetleme mekanizması yoktur. Bunun için Web kaynaklarının kullanılmadan önce değerlendirilmesi gerekir.</a:t>
            </a:r>
          </a:p>
          <a:p>
            <a:r>
              <a:rPr lang="tr-TR" dirty="0" smtClean="0"/>
              <a:t>Web kaynaklarının değerlendirilmesinde kullanılacak bazı ölçütler vardır. </a:t>
            </a:r>
          </a:p>
          <a:p>
            <a:pPr lvl="1"/>
            <a:r>
              <a:rPr lang="tr-TR" dirty="0" smtClean="0"/>
              <a:t>Bu ölçütler her tür bilgi kaynağının değerlendirilmesinde kullanılabilecek temel ölçütlerdir: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Doğruluk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Güvenirlik</a:t>
            </a:r>
          </a:p>
          <a:p>
            <a:pPr lvl="1"/>
            <a:r>
              <a:rPr lang="tr-TR" sz="2400" dirty="0" smtClean="0"/>
              <a:t>Sayfanın alan adı (URL uzantısı) nedir? </a:t>
            </a:r>
          </a:p>
          <a:p>
            <a:pPr lvl="1"/>
            <a:r>
              <a:rPr lang="tr-TR" sz="2400" dirty="0" smtClean="0"/>
              <a:t>Edu., gov. gibi eğitim kurumlarına ve resmi kurumlara ait sayfalardaki bilgiler genellikle daha güvenilirdir.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Tarafsızlık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Güncellik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Kapsam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Alan Adı (URL Uzantısı)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Web adreslerinin bir parçası olan alan adları, bize sitenin türü ve ait olduğu kurum hakkında bilgi verir. Genellikle üç harften oluşan kısaltmaların farklı anlamları vardır. En </a:t>
            </a:r>
            <a:r>
              <a:rPr lang="sv-SE" dirty="0" smtClean="0"/>
              <a:t>sık kullanılan alan adları şunlardır:</a:t>
            </a:r>
            <a:endParaRPr lang="tr-TR" dirty="0" smtClean="0"/>
          </a:p>
          <a:p>
            <a:endParaRPr lang="sv-SE" dirty="0" smtClean="0"/>
          </a:p>
          <a:p>
            <a:pPr>
              <a:buNone/>
            </a:pPr>
            <a:r>
              <a:rPr lang="tr-TR" b="1" dirty="0" smtClean="0"/>
              <a:t>.edu: Eğitim kurumları</a:t>
            </a:r>
          </a:p>
          <a:p>
            <a:r>
              <a:rPr lang="tr-TR" dirty="0" smtClean="0">
                <a:hlinkClick r:id="rId2"/>
              </a:rPr>
              <a:t>http://www.</a:t>
            </a:r>
            <a:r>
              <a:rPr lang="tr-TR" dirty="0" err="1" smtClean="0">
                <a:hlinkClick r:id="rId2"/>
              </a:rPr>
              <a:t>ankara</a:t>
            </a:r>
            <a:r>
              <a:rPr lang="tr-TR" dirty="0" smtClean="0">
                <a:hlinkClick r:id="rId2"/>
              </a:rPr>
              <a:t>.</a:t>
            </a:r>
            <a:r>
              <a:rPr lang="tr-TR" b="1" dirty="0" smtClean="0">
                <a:hlinkClick r:id="rId2"/>
              </a:rPr>
              <a:t>edu.tr</a:t>
            </a:r>
            <a:endParaRPr lang="tr-TR" b="1" dirty="0" smtClean="0"/>
          </a:p>
          <a:p>
            <a:endParaRPr lang="tr-TR" b="1" dirty="0" smtClean="0"/>
          </a:p>
          <a:p>
            <a:pPr>
              <a:buNone/>
            </a:pPr>
            <a:r>
              <a:rPr lang="tr-TR" b="1" dirty="0" smtClean="0"/>
              <a:t>.com: Ticari kurumlar</a:t>
            </a:r>
          </a:p>
          <a:p>
            <a:r>
              <a:rPr lang="tr-TR" dirty="0" smtClean="0">
                <a:hlinkClick r:id="rId3"/>
              </a:rPr>
              <a:t>http://www.</a:t>
            </a:r>
            <a:r>
              <a:rPr lang="tr-TR" dirty="0" err="1" smtClean="0">
                <a:hlinkClick r:id="rId3"/>
              </a:rPr>
              <a:t>eczacibasi</a:t>
            </a:r>
            <a:r>
              <a:rPr lang="tr-TR" dirty="0" smtClean="0">
                <a:hlinkClick r:id="rId3"/>
              </a:rPr>
              <a:t>.</a:t>
            </a:r>
            <a:r>
              <a:rPr lang="tr-TR" b="1" dirty="0" smtClean="0">
                <a:hlinkClick r:id="rId3"/>
              </a:rPr>
              <a:t>com.tr</a:t>
            </a:r>
            <a:endParaRPr lang="tr-TR" b="1" dirty="0" smtClean="0"/>
          </a:p>
          <a:p>
            <a:endParaRPr lang="tr-TR" b="1" dirty="0" smtClean="0"/>
          </a:p>
          <a:p>
            <a:pPr>
              <a:buNone/>
            </a:pPr>
            <a:r>
              <a:rPr lang="tr-TR" b="1" dirty="0" smtClean="0"/>
              <a:t>.gov: Devlet kurumları</a:t>
            </a:r>
          </a:p>
          <a:p>
            <a:r>
              <a:rPr lang="tr-TR" dirty="0" smtClean="0">
                <a:hlinkClick r:id="rId4"/>
              </a:rPr>
              <a:t>http://www.</a:t>
            </a:r>
            <a:r>
              <a:rPr lang="tr-TR" dirty="0" err="1" smtClean="0">
                <a:hlinkClick r:id="rId4"/>
              </a:rPr>
              <a:t>nasa</a:t>
            </a:r>
            <a:r>
              <a:rPr lang="tr-TR" dirty="0" smtClean="0">
                <a:hlinkClick r:id="rId4"/>
              </a:rPr>
              <a:t>.</a:t>
            </a:r>
            <a:r>
              <a:rPr lang="tr-TR" b="1" dirty="0" smtClean="0">
                <a:hlinkClick r:id="rId4"/>
              </a:rPr>
              <a:t>gov</a:t>
            </a:r>
            <a:endParaRPr lang="tr-TR" b="1" dirty="0" smtClean="0"/>
          </a:p>
          <a:p>
            <a:endParaRPr lang="tr-TR" b="1" dirty="0" smtClean="0"/>
          </a:p>
          <a:p>
            <a:pPr>
              <a:buNone/>
            </a:pPr>
            <a:r>
              <a:rPr lang="tr-TR" b="1" dirty="0" smtClean="0"/>
              <a:t>.org: Kâr amacı gütmeyen kurumlar</a:t>
            </a:r>
          </a:p>
          <a:p>
            <a:r>
              <a:rPr lang="tr-TR" dirty="0" smtClean="0">
                <a:hlinkClick r:id="rId5"/>
              </a:rPr>
              <a:t>http://www.tema.</a:t>
            </a:r>
            <a:r>
              <a:rPr lang="tr-TR" b="1" dirty="0" err="1" smtClean="0">
                <a:hlinkClick r:id="rId5"/>
              </a:rPr>
              <a:t>org.tr</a:t>
            </a:r>
            <a:r>
              <a:rPr lang="tr-TR" b="1" dirty="0" smtClean="0"/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600" dirty="0" smtClean="0"/>
              <a:t>TEŞEKKÜRLER</a:t>
            </a: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198471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Araştırmaya </a:t>
            </a:r>
            <a:r>
              <a:rPr lang="tr-TR" b="1" dirty="0" err="1" smtClean="0"/>
              <a:t>Web’den</a:t>
            </a:r>
            <a:r>
              <a:rPr lang="tr-TR" b="1" dirty="0" smtClean="0"/>
              <a:t> Başlamak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Web, ihtiyaç duyduğunuz bilgi için her zaman en iyi seçenek olmayabilir. </a:t>
            </a:r>
          </a:p>
          <a:p>
            <a:r>
              <a:rPr lang="tr-TR" dirty="0" smtClean="0"/>
              <a:t>Bu konuda bir  değerlendirme yapabilmek için </a:t>
            </a:r>
            <a:r>
              <a:rPr lang="tr-TR" dirty="0" err="1" smtClean="0"/>
              <a:t>Web’in</a:t>
            </a:r>
            <a:r>
              <a:rPr lang="tr-TR" dirty="0" smtClean="0"/>
              <a:t> özelliklerini bilmek gerekir:</a:t>
            </a:r>
          </a:p>
          <a:p>
            <a:r>
              <a:rPr lang="tr-TR" dirty="0" smtClean="0"/>
              <a:t>Web üzerindeki bilginin çoğu;</a:t>
            </a:r>
          </a:p>
          <a:p>
            <a:pPr lvl="1"/>
            <a:r>
              <a:rPr lang="tr-TR" dirty="0" smtClean="0"/>
              <a:t>bir inceleme ve kontrol sürecinden geçmez. Bir editör veya hakem kontrolü olmaksızın herkes Web üzerinde istediğini yayımlayabilir.</a:t>
            </a:r>
          </a:p>
          <a:p>
            <a:pPr lvl="1"/>
            <a:r>
              <a:rPr lang="tr-TR" dirty="0" smtClean="0"/>
              <a:t>ücretsizdir, ancak bilimsel bilgi için genellikle bir ödeme yapmak gerekir.</a:t>
            </a:r>
          </a:p>
          <a:p>
            <a:pPr lvl="1"/>
            <a:r>
              <a:rPr lang="tr-TR" dirty="0" smtClean="0"/>
              <a:t>Web sitelerinin sayısı hiçbir rehberin düzenleyemeyeceği ve hiç bir arama motorunun tarayamayacağı kadar fazladır.</a:t>
            </a:r>
          </a:p>
          <a:p>
            <a:pPr lvl="1"/>
            <a:r>
              <a:rPr lang="tr-TR" dirty="0" smtClean="0"/>
              <a:t>Web üzerinde her zaman eski tarihli bilgiye ve her tür kaynağa erişemezsiniz. Bazı kaynaklar sadece basılı formdadır.</a:t>
            </a:r>
          </a:p>
          <a:p>
            <a:pPr lvl="1"/>
            <a:r>
              <a:rPr lang="tr-TR" dirty="0" smtClean="0"/>
              <a:t>Web üzerindeki bilgi kalıcı olmayabilir. Web siteleri adres değiştirebilir, bazen tamamen ortadan kaybolabilir.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Araştırmaya Kütüphaneden Başlamak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37768" y="1700809"/>
            <a:ext cx="8229600" cy="5146868"/>
          </a:xfrm>
        </p:spPr>
        <p:txBody>
          <a:bodyPr>
            <a:normAutofit fontScale="55000" lnSpcReduction="20000"/>
          </a:bodyPr>
          <a:lstStyle/>
          <a:p>
            <a:r>
              <a:rPr lang="tr-TR" sz="3800" dirty="0" smtClean="0"/>
              <a:t>Kütüphaneler farklı konulara yönelik </a:t>
            </a:r>
            <a:r>
              <a:rPr lang="tr-TR" sz="3800" dirty="0" smtClean="0">
                <a:solidFill>
                  <a:srgbClr val="FF0000"/>
                </a:solidFill>
              </a:rPr>
              <a:t>özenle seçilmiş ve düzenlenmiş </a:t>
            </a:r>
            <a:r>
              <a:rPr lang="tr-TR" sz="3800" dirty="0" smtClean="0"/>
              <a:t>koleksiyonlara sahiptir.</a:t>
            </a:r>
          </a:p>
          <a:p>
            <a:pPr lvl="1"/>
            <a:r>
              <a:rPr lang="tr-TR" sz="3200" dirty="0" smtClean="0"/>
              <a:t>Bu nedenle bir araştırmaya başlamak için en uygun yerler kütüphanelerdir.</a:t>
            </a:r>
          </a:p>
          <a:p>
            <a:r>
              <a:rPr lang="tr-TR" sz="3800" dirty="0" smtClean="0"/>
              <a:t>Kütüphane kaynaklarının büyük bir bölümü yayımlanmadan önce editörler ya da hakemlerin denetiminden geçmiş bilimsel yayınlardır. Ayrıca kütüphaneciler tarafından değerlendirilerek seçilirler.</a:t>
            </a:r>
          </a:p>
          <a:p>
            <a:r>
              <a:rPr lang="tr-TR" sz="3800" dirty="0" smtClean="0"/>
              <a:t>Kütüphane kaynaklarını kullanmak için bir ödeme yapmanız gerekmez.</a:t>
            </a:r>
          </a:p>
          <a:p>
            <a:r>
              <a:rPr lang="tr-TR" sz="3800" dirty="0" smtClean="0"/>
              <a:t>Kütüphane kaynakları aradığınızı kolayca bulabileceğiniz şekilde düzenlenmiştir. Aynı konudaki kitaplar benzer yer numaraları aldıkları için raflarda yan yana dizilidir.</a:t>
            </a:r>
          </a:p>
          <a:p>
            <a:r>
              <a:rPr lang="tr-TR" sz="3800" dirty="0" smtClean="0"/>
              <a:t>Kütüphanelerde güncel kaynaklar kadar eski kaynaklar da bulunur. Basımı tükenmiş kitapları veya dergilerin eski sayılarını kütüphanelerde bulabilirsiniz.</a:t>
            </a:r>
          </a:p>
          <a:p>
            <a:r>
              <a:rPr lang="tr-TR" sz="3800" dirty="0" smtClean="0"/>
              <a:t>Kütüphaneler ihtiyacınız olan bilgiyi bulmanıza yardım edecek uzman personele sahiptir.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/>
              <a:t>Kütüphanede Yer Numarası</a:t>
            </a:r>
          </a:p>
          <a:p>
            <a:r>
              <a:rPr lang="tr-TR" dirty="0" smtClean="0"/>
              <a:t>Yer numaraları kitapların konularını ve kütüphanedeki yerlerini gösterirler. Kütüphanelerde kitaplar raflara sırtlarındaki yer numaralarına göre yerleştirilir. </a:t>
            </a:r>
          </a:p>
          <a:p>
            <a:r>
              <a:rPr lang="tr-TR" dirty="0" smtClean="0"/>
              <a:t>Katalogda bulduğumuz kaynaklara ulaşmak için bu numaraları kullanırız.</a:t>
            </a:r>
          </a:p>
          <a:p>
            <a:r>
              <a:rPr lang="tr-TR" dirty="0" smtClean="0"/>
              <a:t>Yer numaraları, sınıflama numarası ve yayın tarihi gibi unsurlardan oluşur. Sınıflama numarası, kitabın konusunu gösterir ve belli bir sınıflama sisteminden alınır.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Veri Tabanları</a:t>
            </a:r>
          </a:p>
          <a:p>
            <a:r>
              <a:rPr lang="tr-TR" dirty="0" smtClean="0"/>
              <a:t>Veri tabanları genellikle </a:t>
            </a:r>
            <a:r>
              <a:rPr lang="tr-TR" dirty="0" smtClean="0">
                <a:solidFill>
                  <a:srgbClr val="FF0000"/>
                </a:solidFill>
              </a:rPr>
              <a:t>dergilerde yayımlanan bilimsel makalelerle ilgili bilgi içerirler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Makalelerin yanı sıra, toplantı bildirileri, raporlar, tezler ve kitapları içeren veri tabanları da vardır. Bazı veri tabanları kaynakların sadece künyelerini, bazıları aynı zamanda özetlerini ve tam metinlerini de içerirler.</a:t>
            </a:r>
          </a:p>
          <a:p>
            <a:r>
              <a:rPr lang="tr-TR" dirty="0" smtClean="0"/>
              <a:t>Araştırdığınız konu ile ilgili bilimsel yayınları, özellikle </a:t>
            </a:r>
            <a:r>
              <a:rPr lang="tr-TR" dirty="0" smtClean="0">
                <a:solidFill>
                  <a:srgbClr val="FF0000"/>
                </a:solidFill>
              </a:rPr>
              <a:t>bilimsel makaleleri bulmak istediğinizde veri tabanlarını</a:t>
            </a:r>
            <a:r>
              <a:rPr lang="tr-TR" dirty="0" smtClean="0"/>
              <a:t> kullanabilirsiniz.</a:t>
            </a:r>
          </a:p>
          <a:p>
            <a:r>
              <a:rPr lang="tr-TR" dirty="0" smtClean="0"/>
              <a:t>Kütüphanenin abone olduğu veri tabanlarına kütüphanenin Web sitesi üzerinden erişebilirsiniz.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Kütüphane Katalogları</a:t>
            </a:r>
          </a:p>
          <a:p>
            <a:r>
              <a:rPr lang="tr-TR" dirty="0" smtClean="0"/>
              <a:t>Kütüphane katalogları, kütüphane koleksiyonundaki kaynakları ve bu kaynakların kütüphanedeki yerlerini gösterirler. </a:t>
            </a:r>
          </a:p>
          <a:p>
            <a:r>
              <a:rPr lang="tr-TR" dirty="0" smtClean="0"/>
              <a:t>Kataloglar; kitaplar, dergiler, tezler gibi kütüphanede bulunan farklı kaynak türlerini içerirler. Kütüphanenin satın aldığı elektronik kitaplara da katalog aracılığıyla erişim sağlanabilmektedir.</a:t>
            </a:r>
          </a:p>
          <a:p>
            <a:r>
              <a:rPr lang="tr-TR" dirty="0" smtClean="0"/>
              <a:t>İlgilendiğimiz konuda kütüphanede hangi kaynakların olduğunu görmek veya aradığımız kaynağın koleksiyonda olup olmadığını, varsa yerini öğrenmek için kataloglardan yararlanırız.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Konu Seçimi ve Bilgi Arama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Konu seçimi ve seçtiğiniz konuyla ilgili bilgi ararken kullanabileceğiniz tekniklerle ilgilidir.</a:t>
            </a:r>
          </a:p>
          <a:p>
            <a:r>
              <a:rPr lang="tr-TR" dirty="0" smtClean="0"/>
              <a:t>Konu seçimi;</a:t>
            </a:r>
          </a:p>
          <a:p>
            <a:pPr lvl="1"/>
            <a:r>
              <a:rPr lang="tr-TR" dirty="0" smtClean="0"/>
              <a:t>Tek bir araştırma ile konunun tüm yönlerini ele almak olanaksızdır. Konunun araştırılabilir olması başarılı bir şekilde sınırlandırılmasına bağlıdır. Konu ne kadar genişse araştırma o kadar yüzeysel olur, bu bakımdan sınırlandırma önemlidir.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Konuyu Sınırlandırma</a:t>
            </a:r>
          </a:p>
          <a:p>
            <a:r>
              <a:rPr lang="tr-TR" dirty="0" smtClean="0"/>
              <a:t>Konuyu anlamlı ve araştırılabilir şekilde sınırlandırmak bir ön çalışma yapmayı gerektirir. </a:t>
            </a:r>
          </a:p>
          <a:p>
            <a:r>
              <a:rPr lang="tr-TR" dirty="0" smtClean="0"/>
              <a:t>Araştırma konusunu soru cümlesi şeklinde ifade etmek de sınırlamada yardımcı olabilir.</a:t>
            </a:r>
          </a:p>
          <a:p>
            <a:r>
              <a:rPr lang="tr-TR" dirty="0" smtClean="0"/>
              <a:t>Sorular yanıt gerektirir. Araştırmanın amacı da bu yanıtları bulmaktır.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1340</Words>
  <Application>Microsoft Office PowerPoint</Application>
  <PresentationFormat>Ekran Gösterisi (4:3)</PresentationFormat>
  <Paragraphs>137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1" baseType="lpstr">
      <vt:lpstr>Arial</vt:lpstr>
      <vt:lpstr>Calibri</vt:lpstr>
      <vt:lpstr>Ofis Teması</vt:lpstr>
      <vt:lpstr>Hemşirelik Alanında Bilgi Okuryazarlığı</vt:lpstr>
      <vt:lpstr>PowerPoint Sunusu</vt:lpstr>
      <vt:lpstr>Araştırmaya Web’den Başlamak </vt:lpstr>
      <vt:lpstr>Araştırmaya Kütüphaneden Başlamak</vt:lpstr>
      <vt:lpstr>PowerPoint Sunusu</vt:lpstr>
      <vt:lpstr>PowerPoint Sunusu</vt:lpstr>
      <vt:lpstr>PowerPoint Sunusu</vt:lpstr>
      <vt:lpstr>Konu Seçimi ve Bilgi Arama Teknikleri</vt:lpstr>
      <vt:lpstr>PowerPoint Sunusu</vt:lpstr>
      <vt:lpstr>PowerPoint Sunusu</vt:lpstr>
      <vt:lpstr>Anahtar Sözcük ile Arama Teknikleri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Google’da Kullanılan İşaretler </vt:lpstr>
      <vt:lpstr>PowerPoint Sunusu</vt:lpstr>
      <vt:lpstr>PowerPoint Sunusu</vt:lpstr>
      <vt:lpstr>PowerPoint Sunusu</vt:lpstr>
      <vt:lpstr>PowerPoint Sunusu</vt:lpstr>
      <vt:lpstr>Web Kaynaklarının Değerlendirilmesi </vt:lpstr>
      <vt:lpstr>PowerPoint Sunusu</vt:lpstr>
      <vt:lpstr>Alan Adı (URL Uzantısı)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Hemşirelik alanında bilgi arama</dc:title>
  <dc:creator>sezer</dc:creator>
  <cp:lastModifiedBy>Aslı</cp:lastModifiedBy>
  <cp:revision>38</cp:revision>
  <dcterms:created xsi:type="dcterms:W3CDTF">2021-04-24T14:43:14Z</dcterms:created>
  <dcterms:modified xsi:type="dcterms:W3CDTF">2023-10-18T07:06:42Z</dcterms:modified>
</cp:coreProperties>
</file>