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74" r:id="rId4"/>
    <p:sldId id="258" r:id="rId5"/>
    <p:sldId id="268" r:id="rId6"/>
    <p:sldId id="271" r:id="rId7"/>
    <p:sldId id="260" r:id="rId8"/>
    <p:sldId id="264" r:id="rId9"/>
    <p:sldId id="261" r:id="rId10"/>
    <p:sldId id="267" r:id="rId11"/>
    <p:sldId id="269" r:id="rId12"/>
    <p:sldId id="270" r:id="rId13"/>
    <p:sldId id="262" r:id="rId14"/>
    <p:sldId id="266" r:id="rId15"/>
    <p:sldId id="265" r:id="rId16"/>
    <p:sldId id="272" r:id="rId17"/>
    <p:sldId id="273"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27" autoAdjust="0"/>
    <p:restoredTop sz="94660"/>
  </p:normalViewPr>
  <p:slideViewPr>
    <p:cSldViewPr snapToGrid="0">
      <p:cViewPr varScale="1">
        <p:scale>
          <a:sx n="80" d="100"/>
          <a:sy n="80" d="100"/>
        </p:scale>
        <p:origin x="3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B7C9D03-E137-4604-9FFE-1A513214FD0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764FA96-651B-470F-8D4F-757DC3057C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9E2973F-26E6-402A-8ADF-272F9E5146EA}"/>
              </a:ext>
            </a:extLst>
          </p:cNvPr>
          <p:cNvSpPr>
            <a:spLocks noGrp="1"/>
          </p:cNvSpPr>
          <p:nvPr>
            <p:ph type="dt" sz="half" idx="10"/>
          </p:nvPr>
        </p:nvSpPr>
        <p:spPr/>
        <p:txBody>
          <a:bodyPr/>
          <a:lstStyle/>
          <a:p>
            <a:fld id="{030DE360-FC40-44F8-9653-2928951B690A}" type="datetimeFigureOut">
              <a:rPr lang="tr-TR" smtClean="0"/>
              <a:t>21.05.2020</a:t>
            </a:fld>
            <a:endParaRPr lang="tr-TR"/>
          </a:p>
        </p:txBody>
      </p:sp>
      <p:sp>
        <p:nvSpPr>
          <p:cNvPr id="5" name="Alt Bilgi Yer Tutucusu 4">
            <a:extLst>
              <a:ext uri="{FF2B5EF4-FFF2-40B4-BE49-F238E27FC236}">
                <a16:creationId xmlns:a16="http://schemas.microsoft.com/office/drawing/2014/main" id="{E48A34A0-F0E8-46D0-A7BF-DF07938E9C2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F9D6167-01BE-4D5B-84DB-00171855641D}"/>
              </a:ext>
            </a:extLst>
          </p:cNvPr>
          <p:cNvSpPr>
            <a:spLocks noGrp="1"/>
          </p:cNvSpPr>
          <p:nvPr>
            <p:ph type="sldNum" sz="quarter" idx="12"/>
          </p:nvPr>
        </p:nvSpPr>
        <p:spPr/>
        <p:txBody>
          <a:bodyPr/>
          <a:lstStyle/>
          <a:p>
            <a:fld id="{77CB74E4-1C9D-4D8C-8CA2-EECB45D952F9}" type="slidenum">
              <a:rPr lang="tr-TR" smtClean="0"/>
              <a:t>‹#›</a:t>
            </a:fld>
            <a:endParaRPr lang="tr-TR"/>
          </a:p>
        </p:txBody>
      </p:sp>
    </p:spTree>
    <p:extLst>
      <p:ext uri="{BB962C8B-B14F-4D97-AF65-F5344CB8AC3E}">
        <p14:creationId xmlns:p14="http://schemas.microsoft.com/office/powerpoint/2010/main" val="32570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E6385AD-6144-45C9-B7FA-9AF3B2E580B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BE6C0FC-BDA7-4D3E-8925-6872DEE5E9E4}"/>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B8DE627-F686-4AC0-9477-757F8602190F}"/>
              </a:ext>
            </a:extLst>
          </p:cNvPr>
          <p:cNvSpPr>
            <a:spLocks noGrp="1"/>
          </p:cNvSpPr>
          <p:nvPr>
            <p:ph type="dt" sz="half" idx="10"/>
          </p:nvPr>
        </p:nvSpPr>
        <p:spPr/>
        <p:txBody>
          <a:bodyPr/>
          <a:lstStyle/>
          <a:p>
            <a:fld id="{030DE360-FC40-44F8-9653-2928951B690A}" type="datetimeFigureOut">
              <a:rPr lang="tr-TR" smtClean="0"/>
              <a:t>21.05.2020</a:t>
            </a:fld>
            <a:endParaRPr lang="tr-TR"/>
          </a:p>
        </p:txBody>
      </p:sp>
      <p:sp>
        <p:nvSpPr>
          <p:cNvPr id="5" name="Alt Bilgi Yer Tutucusu 4">
            <a:extLst>
              <a:ext uri="{FF2B5EF4-FFF2-40B4-BE49-F238E27FC236}">
                <a16:creationId xmlns:a16="http://schemas.microsoft.com/office/drawing/2014/main" id="{1C5BCE25-5A55-4CBB-8B4A-7B7E61AB307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1405038-781D-4366-A090-CB133D0DCC89}"/>
              </a:ext>
            </a:extLst>
          </p:cNvPr>
          <p:cNvSpPr>
            <a:spLocks noGrp="1"/>
          </p:cNvSpPr>
          <p:nvPr>
            <p:ph type="sldNum" sz="quarter" idx="12"/>
          </p:nvPr>
        </p:nvSpPr>
        <p:spPr/>
        <p:txBody>
          <a:bodyPr/>
          <a:lstStyle/>
          <a:p>
            <a:fld id="{77CB74E4-1C9D-4D8C-8CA2-EECB45D952F9}" type="slidenum">
              <a:rPr lang="tr-TR" smtClean="0"/>
              <a:t>‹#›</a:t>
            </a:fld>
            <a:endParaRPr lang="tr-TR"/>
          </a:p>
        </p:txBody>
      </p:sp>
    </p:spTree>
    <p:extLst>
      <p:ext uri="{BB962C8B-B14F-4D97-AF65-F5344CB8AC3E}">
        <p14:creationId xmlns:p14="http://schemas.microsoft.com/office/powerpoint/2010/main" val="8090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A9B44B3-073D-478D-A396-63DC1D35D61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5DC866C-27C7-4214-80DE-4E7F09E48D81}"/>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E55B2E4-4741-485B-AEF5-C1195EBFD400}"/>
              </a:ext>
            </a:extLst>
          </p:cNvPr>
          <p:cNvSpPr>
            <a:spLocks noGrp="1"/>
          </p:cNvSpPr>
          <p:nvPr>
            <p:ph type="dt" sz="half" idx="10"/>
          </p:nvPr>
        </p:nvSpPr>
        <p:spPr/>
        <p:txBody>
          <a:bodyPr/>
          <a:lstStyle/>
          <a:p>
            <a:fld id="{030DE360-FC40-44F8-9653-2928951B690A}" type="datetimeFigureOut">
              <a:rPr lang="tr-TR" smtClean="0"/>
              <a:t>21.05.2020</a:t>
            </a:fld>
            <a:endParaRPr lang="tr-TR"/>
          </a:p>
        </p:txBody>
      </p:sp>
      <p:sp>
        <p:nvSpPr>
          <p:cNvPr id="5" name="Alt Bilgi Yer Tutucusu 4">
            <a:extLst>
              <a:ext uri="{FF2B5EF4-FFF2-40B4-BE49-F238E27FC236}">
                <a16:creationId xmlns:a16="http://schemas.microsoft.com/office/drawing/2014/main" id="{65037B48-096A-4FF2-B418-D133DEFD6E1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EE8A9D4-2C2A-4A74-98FF-AAE84B683EF3}"/>
              </a:ext>
            </a:extLst>
          </p:cNvPr>
          <p:cNvSpPr>
            <a:spLocks noGrp="1"/>
          </p:cNvSpPr>
          <p:nvPr>
            <p:ph type="sldNum" sz="quarter" idx="12"/>
          </p:nvPr>
        </p:nvSpPr>
        <p:spPr/>
        <p:txBody>
          <a:bodyPr/>
          <a:lstStyle/>
          <a:p>
            <a:fld id="{77CB74E4-1C9D-4D8C-8CA2-EECB45D952F9}" type="slidenum">
              <a:rPr lang="tr-TR" smtClean="0"/>
              <a:t>‹#›</a:t>
            </a:fld>
            <a:endParaRPr lang="tr-TR"/>
          </a:p>
        </p:txBody>
      </p:sp>
    </p:spTree>
    <p:extLst>
      <p:ext uri="{BB962C8B-B14F-4D97-AF65-F5344CB8AC3E}">
        <p14:creationId xmlns:p14="http://schemas.microsoft.com/office/powerpoint/2010/main" val="111274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6C7A53A-82CA-4242-BEB7-5983C6CFE32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FF8BFD9-0701-4CAC-B6B0-9D440B3C064F}"/>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7344440-8BFF-4E2E-BD43-F1418802DB7B}"/>
              </a:ext>
            </a:extLst>
          </p:cNvPr>
          <p:cNvSpPr>
            <a:spLocks noGrp="1"/>
          </p:cNvSpPr>
          <p:nvPr>
            <p:ph type="dt" sz="half" idx="10"/>
          </p:nvPr>
        </p:nvSpPr>
        <p:spPr/>
        <p:txBody>
          <a:bodyPr/>
          <a:lstStyle/>
          <a:p>
            <a:fld id="{030DE360-FC40-44F8-9653-2928951B690A}" type="datetimeFigureOut">
              <a:rPr lang="tr-TR" smtClean="0"/>
              <a:t>21.05.2020</a:t>
            </a:fld>
            <a:endParaRPr lang="tr-TR"/>
          </a:p>
        </p:txBody>
      </p:sp>
      <p:sp>
        <p:nvSpPr>
          <p:cNvPr id="5" name="Alt Bilgi Yer Tutucusu 4">
            <a:extLst>
              <a:ext uri="{FF2B5EF4-FFF2-40B4-BE49-F238E27FC236}">
                <a16:creationId xmlns:a16="http://schemas.microsoft.com/office/drawing/2014/main" id="{CC6919DF-CD34-4D3A-840F-156A52AE48F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BF6603C-8BE2-4CCA-AE69-2C3C8BE13FAA}"/>
              </a:ext>
            </a:extLst>
          </p:cNvPr>
          <p:cNvSpPr>
            <a:spLocks noGrp="1"/>
          </p:cNvSpPr>
          <p:nvPr>
            <p:ph type="sldNum" sz="quarter" idx="12"/>
          </p:nvPr>
        </p:nvSpPr>
        <p:spPr/>
        <p:txBody>
          <a:bodyPr/>
          <a:lstStyle/>
          <a:p>
            <a:fld id="{77CB74E4-1C9D-4D8C-8CA2-EECB45D952F9}" type="slidenum">
              <a:rPr lang="tr-TR" smtClean="0"/>
              <a:t>‹#›</a:t>
            </a:fld>
            <a:endParaRPr lang="tr-TR"/>
          </a:p>
        </p:txBody>
      </p:sp>
    </p:spTree>
    <p:extLst>
      <p:ext uri="{BB962C8B-B14F-4D97-AF65-F5344CB8AC3E}">
        <p14:creationId xmlns:p14="http://schemas.microsoft.com/office/powerpoint/2010/main" val="930594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C716A1E-AE6E-49D2-BDC3-060B17B3DF7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2DCD277-85CA-4CC9-A6A4-096D051665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D0F9AB43-B77B-4A3E-AB5B-A536A6E8F0E9}"/>
              </a:ext>
            </a:extLst>
          </p:cNvPr>
          <p:cNvSpPr>
            <a:spLocks noGrp="1"/>
          </p:cNvSpPr>
          <p:nvPr>
            <p:ph type="dt" sz="half" idx="10"/>
          </p:nvPr>
        </p:nvSpPr>
        <p:spPr/>
        <p:txBody>
          <a:bodyPr/>
          <a:lstStyle/>
          <a:p>
            <a:fld id="{030DE360-FC40-44F8-9653-2928951B690A}" type="datetimeFigureOut">
              <a:rPr lang="tr-TR" smtClean="0"/>
              <a:t>21.05.2020</a:t>
            </a:fld>
            <a:endParaRPr lang="tr-TR"/>
          </a:p>
        </p:txBody>
      </p:sp>
      <p:sp>
        <p:nvSpPr>
          <p:cNvPr id="5" name="Alt Bilgi Yer Tutucusu 4">
            <a:extLst>
              <a:ext uri="{FF2B5EF4-FFF2-40B4-BE49-F238E27FC236}">
                <a16:creationId xmlns:a16="http://schemas.microsoft.com/office/drawing/2014/main" id="{AFDFBDE3-5F57-4364-AA13-24E20C7E39A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CA886A5-D38C-4B69-8A50-E14AEB075568}"/>
              </a:ext>
            </a:extLst>
          </p:cNvPr>
          <p:cNvSpPr>
            <a:spLocks noGrp="1"/>
          </p:cNvSpPr>
          <p:nvPr>
            <p:ph type="sldNum" sz="quarter" idx="12"/>
          </p:nvPr>
        </p:nvSpPr>
        <p:spPr/>
        <p:txBody>
          <a:bodyPr/>
          <a:lstStyle/>
          <a:p>
            <a:fld id="{77CB74E4-1C9D-4D8C-8CA2-EECB45D952F9}" type="slidenum">
              <a:rPr lang="tr-TR" smtClean="0"/>
              <a:t>‹#›</a:t>
            </a:fld>
            <a:endParaRPr lang="tr-TR"/>
          </a:p>
        </p:txBody>
      </p:sp>
    </p:spTree>
    <p:extLst>
      <p:ext uri="{BB962C8B-B14F-4D97-AF65-F5344CB8AC3E}">
        <p14:creationId xmlns:p14="http://schemas.microsoft.com/office/powerpoint/2010/main" val="1559325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1F63776-C594-4858-A612-5E617619DC5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FA284AC-444D-4C86-B4F2-CA3DBE0A279A}"/>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4C4C596-05CB-4D7B-8629-80294C2405D3}"/>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217A836F-C57C-45DB-AF7D-634E95B2D6E7}"/>
              </a:ext>
            </a:extLst>
          </p:cNvPr>
          <p:cNvSpPr>
            <a:spLocks noGrp="1"/>
          </p:cNvSpPr>
          <p:nvPr>
            <p:ph type="dt" sz="half" idx="10"/>
          </p:nvPr>
        </p:nvSpPr>
        <p:spPr/>
        <p:txBody>
          <a:bodyPr/>
          <a:lstStyle/>
          <a:p>
            <a:fld id="{030DE360-FC40-44F8-9653-2928951B690A}" type="datetimeFigureOut">
              <a:rPr lang="tr-TR" smtClean="0"/>
              <a:t>21.05.2020</a:t>
            </a:fld>
            <a:endParaRPr lang="tr-TR"/>
          </a:p>
        </p:txBody>
      </p:sp>
      <p:sp>
        <p:nvSpPr>
          <p:cNvPr id="6" name="Alt Bilgi Yer Tutucusu 5">
            <a:extLst>
              <a:ext uri="{FF2B5EF4-FFF2-40B4-BE49-F238E27FC236}">
                <a16:creationId xmlns:a16="http://schemas.microsoft.com/office/drawing/2014/main" id="{79BB87E5-17C0-49B8-8746-4761D15753F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B4DD4B8-CF52-42F4-B917-313BB764148B}"/>
              </a:ext>
            </a:extLst>
          </p:cNvPr>
          <p:cNvSpPr>
            <a:spLocks noGrp="1"/>
          </p:cNvSpPr>
          <p:nvPr>
            <p:ph type="sldNum" sz="quarter" idx="12"/>
          </p:nvPr>
        </p:nvSpPr>
        <p:spPr/>
        <p:txBody>
          <a:bodyPr/>
          <a:lstStyle/>
          <a:p>
            <a:fld id="{77CB74E4-1C9D-4D8C-8CA2-EECB45D952F9}" type="slidenum">
              <a:rPr lang="tr-TR" smtClean="0"/>
              <a:t>‹#›</a:t>
            </a:fld>
            <a:endParaRPr lang="tr-TR"/>
          </a:p>
        </p:txBody>
      </p:sp>
    </p:spTree>
    <p:extLst>
      <p:ext uri="{BB962C8B-B14F-4D97-AF65-F5344CB8AC3E}">
        <p14:creationId xmlns:p14="http://schemas.microsoft.com/office/powerpoint/2010/main" val="147876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721737-5352-4D05-ACD1-A27578F083C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9681635-DE08-4733-BF8A-EC3DA8A41E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3EDFBD02-96F4-4AD5-A561-F8BF57F1D98E}"/>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B9109FF-7504-4DEE-8A6E-A74CB3A67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442BBB3A-8919-4090-B04F-691161E9F9C6}"/>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57387EA-1F1E-4890-B1AD-206D710E8AB3}"/>
              </a:ext>
            </a:extLst>
          </p:cNvPr>
          <p:cNvSpPr>
            <a:spLocks noGrp="1"/>
          </p:cNvSpPr>
          <p:nvPr>
            <p:ph type="dt" sz="half" idx="10"/>
          </p:nvPr>
        </p:nvSpPr>
        <p:spPr/>
        <p:txBody>
          <a:bodyPr/>
          <a:lstStyle/>
          <a:p>
            <a:fld id="{030DE360-FC40-44F8-9653-2928951B690A}" type="datetimeFigureOut">
              <a:rPr lang="tr-TR" smtClean="0"/>
              <a:t>21.05.2020</a:t>
            </a:fld>
            <a:endParaRPr lang="tr-TR"/>
          </a:p>
        </p:txBody>
      </p:sp>
      <p:sp>
        <p:nvSpPr>
          <p:cNvPr id="8" name="Alt Bilgi Yer Tutucusu 7">
            <a:extLst>
              <a:ext uri="{FF2B5EF4-FFF2-40B4-BE49-F238E27FC236}">
                <a16:creationId xmlns:a16="http://schemas.microsoft.com/office/drawing/2014/main" id="{54ADEC28-FED1-405E-911C-6271EA12606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26BA213-D50C-4722-8F0B-7F1A85B1C174}"/>
              </a:ext>
            </a:extLst>
          </p:cNvPr>
          <p:cNvSpPr>
            <a:spLocks noGrp="1"/>
          </p:cNvSpPr>
          <p:nvPr>
            <p:ph type="sldNum" sz="quarter" idx="12"/>
          </p:nvPr>
        </p:nvSpPr>
        <p:spPr/>
        <p:txBody>
          <a:bodyPr/>
          <a:lstStyle/>
          <a:p>
            <a:fld id="{77CB74E4-1C9D-4D8C-8CA2-EECB45D952F9}" type="slidenum">
              <a:rPr lang="tr-TR" smtClean="0"/>
              <a:t>‹#›</a:t>
            </a:fld>
            <a:endParaRPr lang="tr-TR"/>
          </a:p>
        </p:txBody>
      </p:sp>
    </p:spTree>
    <p:extLst>
      <p:ext uri="{BB962C8B-B14F-4D97-AF65-F5344CB8AC3E}">
        <p14:creationId xmlns:p14="http://schemas.microsoft.com/office/powerpoint/2010/main" val="107499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C08DE00-81A1-4518-BA6B-20D8A063EE4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A826B2F-C0CD-47EE-AFEB-9D66FB1FB861}"/>
              </a:ext>
            </a:extLst>
          </p:cNvPr>
          <p:cNvSpPr>
            <a:spLocks noGrp="1"/>
          </p:cNvSpPr>
          <p:nvPr>
            <p:ph type="dt" sz="half" idx="10"/>
          </p:nvPr>
        </p:nvSpPr>
        <p:spPr/>
        <p:txBody>
          <a:bodyPr/>
          <a:lstStyle/>
          <a:p>
            <a:fld id="{030DE360-FC40-44F8-9653-2928951B690A}" type="datetimeFigureOut">
              <a:rPr lang="tr-TR" smtClean="0"/>
              <a:t>21.05.2020</a:t>
            </a:fld>
            <a:endParaRPr lang="tr-TR"/>
          </a:p>
        </p:txBody>
      </p:sp>
      <p:sp>
        <p:nvSpPr>
          <p:cNvPr id="4" name="Alt Bilgi Yer Tutucusu 3">
            <a:extLst>
              <a:ext uri="{FF2B5EF4-FFF2-40B4-BE49-F238E27FC236}">
                <a16:creationId xmlns:a16="http://schemas.microsoft.com/office/drawing/2014/main" id="{3D9B1CEF-4F28-4654-A512-E7BA5005DC5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595F120-710F-4CFF-B347-589712CD5727}"/>
              </a:ext>
            </a:extLst>
          </p:cNvPr>
          <p:cNvSpPr>
            <a:spLocks noGrp="1"/>
          </p:cNvSpPr>
          <p:nvPr>
            <p:ph type="sldNum" sz="quarter" idx="12"/>
          </p:nvPr>
        </p:nvSpPr>
        <p:spPr/>
        <p:txBody>
          <a:bodyPr/>
          <a:lstStyle/>
          <a:p>
            <a:fld id="{77CB74E4-1C9D-4D8C-8CA2-EECB45D952F9}" type="slidenum">
              <a:rPr lang="tr-TR" smtClean="0"/>
              <a:t>‹#›</a:t>
            </a:fld>
            <a:endParaRPr lang="tr-TR"/>
          </a:p>
        </p:txBody>
      </p:sp>
    </p:spTree>
    <p:extLst>
      <p:ext uri="{BB962C8B-B14F-4D97-AF65-F5344CB8AC3E}">
        <p14:creationId xmlns:p14="http://schemas.microsoft.com/office/powerpoint/2010/main" val="2778930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9412135-B727-46B9-9538-4800EF0C7E61}"/>
              </a:ext>
            </a:extLst>
          </p:cNvPr>
          <p:cNvSpPr>
            <a:spLocks noGrp="1"/>
          </p:cNvSpPr>
          <p:nvPr>
            <p:ph type="dt" sz="half" idx="10"/>
          </p:nvPr>
        </p:nvSpPr>
        <p:spPr/>
        <p:txBody>
          <a:bodyPr/>
          <a:lstStyle/>
          <a:p>
            <a:fld id="{030DE360-FC40-44F8-9653-2928951B690A}" type="datetimeFigureOut">
              <a:rPr lang="tr-TR" smtClean="0"/>
              <a:t>21.05.2020</a:t>
            </a:fld>
            <a:endParaRPr lang="tr-TR"/>
          </a:p>
        </p:txBody>
      </p:sp>
      <p:sp>
        <p:nvSpPr>
          <p:cNvPr id="3" name="Alt Bilgi Yer Tutucusu 2">
            <a:extLst>
              <a:ext uri="{FF2B5EF4-FFF2-40B4-BE49-F238E27FC236}">
                <a16:creationId xmlns:a16="http://schemas.microsoft.com/office/drawing/2014/main" id="{79312EB9-820F-46DB-AA82-013AFD32BF1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69FEA18-A7D8-429B-B0F3-7B48189591A4}"/>
              </a:ext>
            </a:extLst>
          </p:cNvPr>
          <p:cNvSpPr>
            <a:spLocks noGrp="1"/>
          </p:cNvSpPr>
          <p:nvPr>
            <p:ph type="sldNum" sz="quarter" idx="12"/>
          </p:nvPr>
        </p:nvSpPr>
        <p:spPr/>
        <p:txBody>
          <a:bodyPr/>
          <a:lstStyle/>
          <a:p>
            <a:fld id="{77CB74E4-1C9D-4D8C-8CA2-EECB45D952F9}" type="slidenum">
              <a:rPr lang="tr-TR" smtClean="0"/>
              <a:t>‹#›</a:t>
            </a:fld>
            <a:endParaRPr lang="tr-TR"/>
          </a:p>
        </p:txBody>
      </p:sp>
    </p:spTree>
    <p:extLst>
      <p:ext uri="{BB962C8B-B14F-4D97-AF65-F5344CB8AC3E}">
        <p14:creationId xmlns:p14="http://schemas.microsoft.com/office/powerpoint/2010/main" val="2941996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645138F-7C52-4843-884A-5DED9EA7147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99AB1B9-EB0D-4D25-8CED-4571AACACD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768E17E-ED60-4A92-958F-D070BA8008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CEC623A3-AA56-4F38-862F-436C446444AB}"/>
              </a:ext>
            </a:extLst>
          </p:cNvPr>
          <p:cNvSpPr>
            <a:spLocks noGrp="1"/>
          </p:cNvSpPr>
          <p:nvPr>
            <p:ph type="dt" sz="half" idx="10"/>
          </p:nvPr>
        </p:nvSpPr>
        <p:spPr/>
        <p:txBody>
          <a:bodyPr/>
          <a:lstStyle/>
          <a:p>
            <a:fld id="{030DE360-FC40-44F8-9653-2928951B690A}" type="datetimeFigureOut">
              <a:rPr lang="tr-TR" smtClean="0"/>
              <a:t>21.05.2020</a:t>
            </a:fld>
            <a:endParaRPr lang="tr-TR"/>
          </a:p>
        </p:txBody>
      </p:sp>
      <p:sp>
        <p:nvSpPr>
          <p:cNvPr id="6" name="Alt Bilgi Yer Tutucusu 5">
            <a:extLst>
              <a:ext uri="{FF2B5EF4-FFF2-40B4-BE49-F238E27FC236}">
                <a16:creationId xmlns:a16="http://schemas.microsoft.com/office/drawing/2014/main" id="{D21F0372-5326-4D06-B0CD-5D2277CED45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5FFE422-C9D7-47A4-B5F3-2D020C7B7121}"/>
              </a:ext>
            </a:extLst>
          </p:cNvPr>
          <p:cNvSpPr>
            <a:spLocks noGrp="1"/>
          </p:cNvSpPr>
          <p:nvPr>
            <p:ph type="sldNum" sz="quarter" idx="12"/>
          </p:nvPr>
        </p:nvSpPr>
        <p:spPr/>
        <p:txBody>
          <a:bodyPr/>
          <a:lstStyle/>
          <a:p>
            <a:fld id="{77CB74E4-1C9D-4D8C-8CA2-EECB45D952F9}" type="slidenum">
              <a:rPr lang="tr-TR" smtClean="0"/>
              <a:t>‹#›</a:t>
            </a:fld>
            <a:endParaRPr lang="tr-TR"/>
          </a:p>
        </p:txBody>
      </p:sp>
    </p:spTree>
    <p:extLst>
      <p:ext uri="{BB962C8B-B14F-4D97-AF65-F5344CB8AC3E}">
        <p14:creationId xmlns:p14="http://schemas.microsoft.com/office/powerpoint/2010/main" val="420961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E8D157-D6F9-4398-882B-E0F5FE0C081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6E52BDF-E5E0-481E-85BE-CEB4B9B75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0680693-CFD4-4FCB-8F64-A10D062B4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5B96C47E-59BE-4103-AF07-D154F2612B89}"/>
              </a:ext>
            </a:extLst>
          </p:cNvPr>
          <p:cNvSpPr>
            <a:spLocks noGrp="1"/>
          </p:cNvSpPr>
          <p:nvPr>
            <p:ph type="dt" sz="half" idx="10"/>
          </p:nvPr>
        </p:nvSpPr>
        <p:spPr/>
        <p:txBody>
          <a:bodyPr/>
          <a:lstStyle/>
          <a:p>
            <a:fld id="{030DE360-FC40-44F8-9653-2928951B690A}" type="datetimeFigureOut">
              <a:rPr lang="tr-TR" smtClean="0"/>
              <a:t>21.05.2020</a:t>
            </a:fld>
            <a:endParaRPr lang="tr-TR"/>
          </a:p>
        </p:txBody>
      </p:sp>
      <p:sp>
        <p:nvSpPr>
          <p:cNvPr id="6" name="Alt Bilgi Yer Tutucusu 5">
            <a:extLst>
              <a:ext uri="{FF2B5EF4-FFF2-40B4-BE49-F238E27FC236}">
                <a16:creationId xmlns:a16="http://schemas.microsoft.com/office/drawing/2014/main" id="{103DA179-C543-41F4-A9C9-6475951558F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A152F2D-B369-478E-8CF8-E8CEABAC01C3}"/>
              </a:ext>
            </a:extLst>
          </p:cNvPr>
          <p:cNvSpPr>
            <a:spLocks noGrp="1"/>
          </p:cNvSpPr>
          <p:nvPr>
            <p:ph type="sldNum" sz="quarter" idx="12"/>
          </p:nvPr>
        </p:nvSpPr>
        <p:spPr/>
        <p:txBody>
          <a:bodyPr/>
          <a:lstStyle/>
          <a:p>
            <a:fld id="{77CB74E4-1C9D-4D8C-8CA2-EECB45D952F9}" type="slidenum">
              <a:rPr lang="tr-TR" smtClean="0"/>
              <a:t>‹#›</a:t>
            </a:fld>
            <a:endParaRPr lang="tr-TR"/>
          </a:p>
        </p:txBody>
      </p:sp>
    </p:spTree>
    <p:extLst>
      <p:ext uri="{BB962C8B-B14F-4D97-AF65-F5344CB8AC3E}">
        <p14:creationId xmlns:p14="http://schemas.microsoft.com/office/powerpoint/2010/main" val="410591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86BE35F-5902-44AF-B497-5379AB0818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4E69D6-B475-4244-B726-324D97889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2595D7B-0D66-4DC6-A942-CDA888A00F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DE360-FC40-44F8-9653-2928951B690A}" type="datetimeFigureOut">
              <a:rPr lang="tr-TR" smtClean="0"/>
              <a:t>21.05.2020</a:t>
            </a:fld>
            <a:endParaRPr lang="tr-TR"/>
          </a:p>
        </p:txBody>
      </p:sp>
      <p:sp>
        <p:nvSpPr>
          <p:cNvPr id="5" name="Alt Bilgi Yer Tutucusu 4">
            <a:extLst>
              <a:ext uri="{FF2B5EF4-FFF2-40B4-BE49-F238E27FC236}">
                <a16:creationId xmlns:a16="http://schemas.microsoft.com/office/drawing/2014/main" id="{4C04DB47-40F5-4E4C-86D1-B9558170AC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5666B91-D600-4613-9A83-5AB5B2BE7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B74E4-1C9D-4D8C-8CA2-EECB45D952F9}" type="slidenum">
              <a:rPr lang="tr-TR" smtClean="0"/>
              <a:t>‹#›</a:t>
            </a:fld>
            <a:endParaRPr lang="tr-TR"/>
          </a:p>
        </p:txBody>
      </p:sp>
    </p:spTree>
    <p:extLst>
      <p:ext uri="{BB962C8B-B14F-4D97-AF65-F5344CB8AC3E}">
        <p14:creationId xmlns:p14="http://schemas.microsoft.com/office/powerpoint/2010/main" val="3481400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sdplatform.com/Dergi/178/Orgutsel-catisma-yonetimi.aspx" TargetMode="External"/><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8B28AF-D70A-4C7A-B369-62948E156CF5}"/>
              </a:ext>
            </a:extLst>
          </p:cNvPr>
          <p:cNvSpPr>
            <a:spLocks noGrp="1"/>
          </p:cNvSpPr>
          <p:nvPr>
            <p:ph type="ctrTitle"/>
          </p:nvPr>
        </p:nvSpPr>
        <p:spPr/>
        <p:txBody>
          <a:bodyPr>
            <a:normAutofit fontScale="90000"/>
          </a:bodyPr>
          <a:lstStyle/>
          <a:p>
            <a:br>
              <a:rPr lang="tr-TR" dirty="0"/>
            </a:br>
            <a:br>
              <a:rPr lang="tr-TR" dirty="0"/>
            </a:br>
            <a:r>
              <a:rPr lang="tr-TR" sz="4000" dirty="0"/>
              <a:t>ÖRGÜTSEL DAVRANIŞ</a:t>
            </a:r>
            <a:br>
              <a:rPr lang="tr-TR" sz="4000" dirty="0"/>
            </a:br>
            <a:r>
              <a:rPr lang="tr-TR" sz="4000" dirty="0"/>
              <a:t>ADMYO</a:t>
            </a:r>
            <a:br>
              <a:rPr lang="tr-TR" sz="4000" dirty="0"/>
            </a:br>
            <a:r>
              <a:rPr lang="tr-TR" sz="4000" dirty="0"/>
              <a:t>2019-2020 BAHAR DÖNEMİ</a:t>
            </a:r>
            <a:br>
              <a:rPr lang="tr-TR" sz="4000" dirty="0"/>
            </a:br>
            <a:r>
              <a:rPr lang="tr-TR" sz="4000" dirty="0"/>
              <a:t>Doç. Dr. Sonay BAYRAMOĞLU ÖZUĞURLU</a:t>
            </a:r>
          </a:p>
        </p:txBody>
      </p:sp>
      <p:sp>
        <p:nvSpPr>
          <p:cNvPr id="3" name="Alt Başlık 2">
            <a:extLst>
              <a:ext uri="{FF2B5EF4-FFF2-40B4-BE49-F238E27FC236}">
                <a16:creationId xmlns:a16="http://schemas.microsoft.com/office/drawing/2014/main" id="{C6EC4A73-4607-4C50-8BD0-C8B6B47E1577}"/>
              </a:ext>
            </a:extLst>
          </p:cNvPr>
          <p:cNvSpPr>
            <a:spLocks noGrp="1"/>
          </p:cNvSpPr>
          <p:nvPr>
            <p:ph type="subTitle" idx="1"/>
          </p:nvPr>
        </p:nvSpPr>
        <p:spPr/>
        <p:txBody>
          <a:bodyPr/>
          <a:lstStyle/>
          <a:p>
            <a:r>
              <a:rPr lang="tr-TR" dirty="0"/>
              <a:t>10. HAFTA</a:t>
            </a:r>
          </a:p>
          <a:p>
            <a:r>
              <a:rPr lang="tr-TR"/>
              <a:t>ÇELİŞKİ-ÇATIŞMA</a:t>
            </a:r>
            <a:endParaRPr lang="tr-TR" dirty="0"/>
          </a:p>
        </p:txBody>
      </p:sp>
    </p:spTree>
    <p:extLst>
      <p:ext uri="{BB962C8B-B14F-4D97-AF65-F5344CB8AC3E}">
        <p14:creationId xmlns:p14="http://schemas.microsoft.com/office/powerpoint/2010/main" val="4143958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74F8668-50AD-4DD6-AEBB-6595B32106CE}"/>
              </a:ext>
            </a:extLst>
          </p:cNvPr>
          <p:cNvSpPr>
            <a:spLocks noGrp="1"/>
          </p:cNvSpPr>
          <p:nvPr>
            <p:ph type="title"/>
          </p:nvPr>
        </p:nvSpPr>
        <p:spPr>
          <a:xfrm>
            <a:off x="838200" y="365125"/>
            <a:ext cx="10515600" cy="72197"/>
          </a:xfrm>
        </p:spPr>
        <p:txBody>
          <a:bodyPr>
            <a:normAutofit fontScale="90000"/>
          </a:bodyPr>
          <a:lstStyle/>
          <a:p>
            <a:br>
              <a:rPr lang="tr-TR" dirty="0"/>
            </a:br>
            <a:endParaRPr lang="tr-TR" dirty="0"/>
          </a:p>
        </p:txBody>
      </p:sp>
      <p:sp>
        <p:nvSpPr>
          <p:cNvPr id="3" name="İçerik Yer Tutucusu 2">
            <a:extLst>
              <a:ext uri="{FF2B5EF4-FFF2-40B4-BE49-F238E27FC236}">
                <a16:creationId xmlns:a16="http://schemas.microsoft.com/office/drawing/2014/main" id="{80DB8A0C-52CC-4684-8428-B6539AFE395A}"/>
              </a:ext>
            </a:extLst>
          </p:cNvPr>
          <p:cNvSpPr>
            <a:spLocks noGrp="1"/>
          </p:cNvSpPr>
          <p:nvPr>
            <p:ph idx="1"/>
          </p:nvPr>
        </p:nvSpPr>
        <p:spPr>
          <a:xfrm>
            <a:off x="543339" y="437322"/>
            <a:ext cx="10810461" cy="5739641"/>
          </a:xfrm>
        </p:spPr>
        <p:txBody>
          <a:bodyPr>
            <a:normAutofit/>
          </a:bodyPr>
          <a:lstStyle/>
          <a:p>
            <a:pPr marL="0" indent="0">
              <a:buNone/>
            </a:pPr>
            <a:r>
              <a:rPr lang="tr-TR" b="1" dirty="0"/>
              <a:t>Çalışmalar, ilişki çatışmalarının işlevsel olmadığını göstermektedir:</a:t>
            </a:r>
          </a:p>
          <a:p>
            <a:pPr marL="457200" lvl="1" indent="0">
              <a:buNone/>
            </a:pPr>
            <a:endParaRPr lang="tr-TR" dirty="0"/>
          </a:p>
          <a:p>
            <a:pPr marL="457200" lvl="1" indent="0">
              <a:buNone/>
            </a:pPr>
            <a:endParaRPr lang="tr-TR" dirty="0"/>
          </a:p>
          <a:p>
            <a:pPr marL="457200" lvl="1" indent="0">
              <a:buNone/>
            </a:pPr>
            <a:r>
              <a:rPr lang="tr-TR" dirty="0"/>
              <a:t>Kişiler arası çatışmaların, karşılıklı anlayışı azaltması ve kişilik çarpışmalarını arttırması nedeniyle, bu çatışma türü, örgütsel görevlerin tamamlanmasını olumsuz yönde etkiler. Bununla birlikte gerçek hayatta en çok karşılaşılan çatışma türü ilişki çatışmalarıdır.  </a:t>
            </a:r>
            <a:r>
              <a:rPr lang="tr-TR" u="sng" dirty="0"/>
              <a:t>Yakın tarihli bir araştırmaya göre, yöneticiler, zamanlarının yüzde 18’ini kişilik çatışmalarını çözmek için kullanır </a:t>
            </a:r>
            <a:r>
              <a:rPr lang="tr-TR" dirty="0"/>
              <a:t>(</a:t>
            </a:r>
            <a:r>
              <a:rPr lang="tr-TR" dirty="0" err="1"/>
              <a:t>Robins</a:t>
            </a:r>
            <a:r>
              <a:rPr lang="tr-TR" dirty="0"/>
              <a:t> ve </a:t>
            </a:r>
            <a:r>
              <a:rPr lang="tr-TR" dirty="0" err="1"/>
              <a:t>Judge</a:t>
            </a:r>
            <a:r>
              <a:rPr lang="tr-TR" dirty="0"/>
              <a:t>, s. 455).</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1441316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D93D52-F9DF-4EFC-B702-B94C62A10D78}"/>
              </a:ext>
            </a:extLst>
          </p:cNvPr>
          <p:cNvSpPr>
            <a:spLocks noGrp="1"/>
          </p:cNvSpPr>
          <p:nvPr>
            <p:ph type="title"/>
          </p:nvPr>
        </p:nvSpPr>
        <p:spPr/>
        <p:txBody>
          <a:bodyPr>
            <a:normAutofit fontScale="90000"/>
          </a:bodyPr>
          <a:lstStyle/>
          <a:p>
            <a:r>
              <a:rPr lang="tr-TR" b="1" dirty="0"/>
              <a:t>Çalışmalar, ilişki çatışmalarının işlevsel olmadığını göstermektedir (devam)</a:t>
            </a:r>
            <a:br>
              <a:rPr lang="tr-TR" b="1" dirty="0"/>
            </a:br>
            <a:endParaRPr lang="tr-TR" dirty="0"/>
          </a:p>
        </p:txBody>
      </p:sp>
      <p:sp>
        <p:nvSpPr>
          <p:cNvPr id="3" name="İçerik Yer Tutucusu 2">
            <a:extLst>
              <a:ext uri="{FF2B5EF4-FFF2-40B4-BE49-F238E27FC236}">
                <a16:creationId xmlns:a16="http://schemas.microsoft.com/office/drawing/2014/main" id="{08931286-24A5-43C3-B360-2177C3B64864}"/>
              </a:ext>
            </a:extLst>
          </p:cNvPr>
          <p:cNvSpPr>
            <a:spLocks noGrp="1"/>
          </p:cNvSpPr>
          <p:nvPr>
            <p:ph idx="1"/>
          </p:nvPr>
        </p:nvSpPr>
        <p:spPr/>
        <p:txBody>
          <a:bodyPr>
            <a:normAutofit/>
          </a:bodyPr>
          <a:lstStyle/>
          <a:p>
            <a:pPr marL="0" indent="0">
              <a:buNone/>
            </a:pPr>
            <a:r>
              <a:rPr lang="tr-TR" dirty="0"/>
              <a:t>Düşük seviyede süreç çatışması ve orta düzeyde görev çatışması bazı durumlarda işlevli olabilmektedir. Bununla birlikte son zamanlarda yapılan araştırmalar, görev çatışmalarının karışıklığa yol açabileceğini göstermektedir.</a:t>
            </a:r>
          </a:p>
          <a:p>
            <a:pPr marL="0" indent="0">
              <a:buNone/>
            </a:pPr>
            <a:r>
              <a:rPr lang="tr-TR" dirty="0"/>
              <a:t>Görev ve süreçle ilgili orta düzeyde çatışmalar, fikir tartışmalarını tetikler. Bu nedenle etkili olarak kabul edilmektedir. </a:t>
            </a:r>
          </a:p>
          <a:p>
            <a:pPr marL="0" indent="0">
              <a:buNone/>
            </a:pPr>
            <a:r>
              <a:rPr lang="tr-TR" dirty="0"/>
              <a:t>Çatışmalar, tarafların kendi isteklerini elde etmeye çalıştıkları bir savaşa dönme ihtimali vardır.</a:t>
            </a:r>
          </a:p>
        </p:txBody>
      </p:sp>
    </p:spTree>
    <p:extLst>
      <p:ext uri="{BB962C8B-B14F-4D97-AF65-F5344CB8AC3E}">
        <p14:creationId xmlns:p14="http://schemas.microsoft.com/office/powerpoint/2010/main" val="363246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129450-E2E6-4955-8E50-F14A9621F30D}"/>
              </a:ext>
            </a:extLst>
          </p:cNvPr>
          <p:cNvSpPr>
            <a:spLocks noGrp="1"/>
          </p:cNvSpPr>
          <p:nvPr>
            <p:ph type="title"/>
          </p:nvPr>
        </p:nvSpPr>
        <p:spPr/>
        <p:txBody>
          <a:bodyPr>
            <a:normAutofit fontScale="90000"/>
          </a:bodyPr>
          <a:lstStyle/>
          <a:p>
            <a:r>
              <a:rPr lang="tr-TR" b="1" dirty="0"/>
              <a:t>Çalışmalar, ilişki çatışmalarının işlevsel olmadığını göstermektedir (devam)</a:t>
            </a:r>
            <a:br>
              <a:rPr lang="tr-TR" b="1" dirty="0"/>
            </a:br>
            <a:endParaRPr lang="tr-TR" dirty="0"/>
          </a:p>
        </p:txBody>
      </p:sp>
      <p:sp>
        <p:nvSpPr>
          <p:cNvPr id="3" name="İçerik Yer Tutucusu 2">
            <a:extLst>
              <a:ext uri="{FF2B5EF4-FFF2-40B4-BE49-F238E27FC236}">
                <a16:creationId xmlns:a16="http://schemas.microsoft.com/office/drawing/2014/main" id="{3507865D-32E6-4366-BE0C-473E8ED70277}"/>
              </a:ext>
            </a:extLst>
          </p:cNvPr>
          <p:cNvSpPr>
            <a:spLocks noGrp="1"/>
          </p:cNvSpPr>
          <p:nvPr>
            <p:ph idx="1"/>
          </p:nvPr>
        </p:nvSpPr>
        <p:spPr/>
        <p:txBody>
          <a:bodyPr>
            <a:normAutofit lnSpcReduction="10000"/>
          </a:bodyPr>
          <a:lstStyle/>
          <a:p>
            <a:pPr marL="0" indent="0">
              <a:buNone/>
            </a:pPr>
            <a:r>
              <a:rPr lang="tr-TR" dirty="0" err="1"/>
              <a:t>Etkileşimci</a:t>
            </a:r>
            <a:r>
              <a:rPr lang="tr-TR" dirty="0"/>
              <a:t> görüşü savunan araştırmacılar, çatışmayı teşvik etme ile ilgili sorunları </a:t>
            </a:r>
            <a:r>
              <a:rPr lang="tr-TR" dirty="0" err="1"/>
              <a:t>farketmeye</a:t>
            </a:r>
            <a:r>
              <a:rPr lang="tr-TR" dirty="0"/>
              <a:t> başladılar. Özellikle rutin işlerde, çatışma, işlevsel bir sonuca ulaşmamaktadır. Üstelik çatışmalar, çok hızlı bir biçimde kişiler arası çatışmalara dönme ihtimali, insanları incitmesi ve strese yol açması,  işlerin daha beter karışmasına yol açar. Yapılan uzun dönemli araştırmalar, çatışmanın gruplarda, güven, saygı ve kaynaşmayı dolayısıyla da uzun dönem yaşam yeteneklerini azalttığını göstermektedir. </a:t>
            </a:r>
          </a:p>
          <a:p>
            <a:pPr marL="0" indent="0">
              <a:buNone/>
            </a:pPr>
            <a:r>
              <a:rPr lang="tr-TR" dirty="0"/>
              <a:t>Son olarak </a:t>
            </a:r>
            <a:r>
              <a:rPr lang="tr-TR" b="1" dirty="0"/>
              <a:t>çözümleme odaklı çatışma yaklaşım </a:t>
            </a:r>
            <a:r>
              <a:rPr lang="tr-TR" dirty="0"/>
              <a:t>yeni bir bakış açısı sunar: insanların çatışmaya hazırlanması, çözümlenme stratejilerinin geliştirilmesi ve açık tartışmanın teşviki ile çatışmanın negatif etkileri en aza indirilebilir</a:t>
            </a:r>
          </a:p>
          <a:p>
            <a:pPr marL="0" indent="0">
              <a:buNone/>
            </a:pPr>
            <a:endParaRPr lang="tr-TR" dirty="0"/>
          </a:p>
        </p:txBody>
      </p:sp>
    </p:spTree>
    <p:extLst>
      <p:ext uri="{BB962C8B-B14F-4D97-AF65-F5344CB8AC3E}">
        <p14:creationId xmlns:p14="http://schemas.microsoft.com/office/powerpoint/2010/main" val="234880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C753301-A74D-4080-9F03-7057D6496369}"/>
              </a:ext>
            </a:extLst>
          </p:cNvPr>
          <p:cNvSpPr>
            <a:spLocks noGrp="1"/>
          </p:cNvSpPr>
          <p:nvPr>
            <p:ph type="title"/>
          </p:nvPr>
        </p:nvSpPr>
        <p:spPr/>
        <p:txBody>
          <a:bodyPr/>
          <a:lstStyle/>
          <a:p>
            <a:r>
              <a:rPr lang="tr-TR" dirty="0"/>
              <a:t>Çatışmanın Çözümlenmesi</a:t>
            </a:r>
          </a:p>
        </p:txBody>
      </p:sp>
      <p:sp>
        <p:nvSpPr>
          <p:cNvPr id="3" name="İçerik Yer Tutucusu 2">
            <a:extLst>
              <a:ext uri="{FF2B5EF4-FFF2-40B4-BE49-F238E27FC236}">
                <a16:creationId xmlns:a16="http://schemas.microsoft.com/office/drawing/2014/main" id="{6FD1E71B-DC55-4209-B6FA-DFBF95B5182D}"/>
              </a:ext>
            </a:extLst>
          </p:cNvPr>
          <p:cNvSpPr>
            <a:spLocks noGrp="1"/>
          </p:cNvSpPr>
          <p:nvPr>
            <p:ph idx="1"/>
          </p:nvPr>
        </p:nvSpPr>
        <p:spPr>
          <a:xfrm>
            <a:off x="838200" y="1771651"/>
            <a:ext cx="10515600" cy="4351338"/>
          </a:xfrm>
        </p:spPr>
        <p:txBody>
          <a:bodyPr>
            <a:normAutofit fontScale="92500"/>
          </a:bodyPr>
          <a:lstStyle/>
          <a:p>
            <a:pPr marL="0" indent="0">
              <a:buNone/>
            </a:pPr>
            <a:r>
              <a:rPr lang="tr-TR" dirty="0"/>
              <a:t>Çatışma çözümleri </a:t>
            </a:r>
            <a:r>
              <a:rPr lang="tr-TR" dirty="0" err="1"/>
              <a:t>Blake</a:t>
            </a:r>
            <a:r>
              <a:rPr lang="tr-TR" dirty="0"/>
              <a:t>, </a:t>
            </a:r>
            <a:r>
              <a:rPr lang="tr-TR" dirty="0" err="1"/>
              <a:t>Shepard</a:t>
            </a:r>
            <a:r>
              <a:rPr lang="tr-TR" dirty="0"/>
              <a:t> ve </a:t>
            </a:r>
            <a:r>
              <a:rPr lang="tr-TR" dirty="0" err="1"/>
              <a:t>Moutun</a:t>
            </a:r>
            <a:r>
              <a:rPr lang="tr-TR" dirty="0"/>
              <a:t> tarafından incelenmiştir. Onlara göre çatışmanın çözümünde çatışmanın niteliğine uygun bir yöntem geliştirmeyi denemişlerdir. Eğer çatışma kaçınılmaz ve taraflar arasında anlaşma da mümkün değilse, izlenecek üç seçenek aktiften pasife doğru sıralanmıştır:</a:t>
            </a:r>
          </a:p>
          <a:p>
            <a:pPr marL="514350" indent="-514350">
              <a:buAutoNum type="arabicPeriod"/>
            </a:pPr>
            <a:r>
              <a:rPr lang="tr-TR" dirty="0"/>
              <a:t>Tarafları rekabete </a:t>
            </a:r>
            <a:r>
              <a:rPr lang="tr-TR" dirty="0" err="1"/>
              <a:t>sevketmek</a:t>
            </a:r>
            <a:r>
              <a:rPr lang="tr-TR" dirty="0"/>
              <a:t> veya çatışmayı kızıştırarak kazanma kaybetme yarışına sokmak</a:t>
            </a:r>
          </a:p>
          <a:p>
            <a:pPr marL="514350" indent="-514350">
              <a:buAutoNum type="arabicPeriod"/>
            </a:pPr>
            <a:r>
              <a:rPr lang="tr-TR" dirty="0"/>
              <a:t>Üçüncü bir tarafın veya kişinin çözüm için devreye girmesini sağlamak</a:t>
            </a:r>
          </a:p>
          <a:p>
            <a:pPr marL="514350" indent="-514350">
              <a:buAutoNum type="arabicPeriod"/>
            </a:pPr>
            <a:r>
              <a:rPr lang="tr-TR" dirty="0"/>
              <a:t>Kura çekimine veya yazı/tura atarak kaybeden tarafı kaderine razı etmek</a:t>
            </a:r>
          </a:p>
          <a:p>
            <a:pPr marL="0" indent="0">
              <a:buNone/>
            </a:pPr>
            <a:r>
              <a:rPr lang="tr-TR" dirty="0"/>
              <a:t>Çatışma çözümleri, farklı yaklaşımlarla alt gruplara ayrılabilmektedir:</a:t>
            </a:r>
          </a:p>
        </p:txBody>
      </p:sp>
    </p:spTree>
    <p:extLst>
      <p:ext uri="{BB962C8B-B14F-4D97-AF65-F5344CB8AC3E}">
        <p14:creationId xmlns:p14="http://schemas.microsoft.com/office/powerpoint/2010/main" val="3485391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DBF75F-C5E1-49F1-9219-8220420E3F8D}"/>
              </a:ext>
            </a:extLst>
          </p:cNvPr>
          <p:cNvSpPr>
            <a:spLocks noGrp="1"/>
          </p:cNvSpPr>
          <p:nvPr>
            <p:ph type="title"/>
          </p:nvPr>
        </p:nvSpPr>
        <p:spPr/>
        <p:txBody>
          <a:bodyPr/>
          <a:lstStyle/>
          <a:p>
            <a:r>
              <a:rPr lang="tr-TR" dirty="0"/>
              <a:t>Çatışmanın çözümüne İlişkin yaklaşımlar</a:t>
            </a:r>
          </a:p>
        </p:txBody>
      </p:sp>
      <p:sp>
        <p:nvSpPr>
          <p:cNvPr id="3" name="İçerik Yer Tutucusu 2">
            <a:extLst>
              <a:ext uri="{FF2B5EF4-FFF2-40B4-BE49-F238E27FC236}">
                <a16:creationId xmlns:a16="http://schemas.microsoft.com/office/drawing/2014/main" id="{B225A0E4-467C-4456-AE85-55C37D45DE8E}"/>
              </a:ext>
            </a:extLst>
          </p:cNvPr>
          <p:cNvSpPr>
            <a:spLocks noGrp="1"/>
          </p:cNvSpPr>
          <p:nvPr>
            <p:ph idx="1"/>
          </p:nvPr>
        </p:nvSpPr>
        <p:spPr/>
        <p:txBody>
          <a:bodyPr>
            <a:normAutofit fontScale="62500" lnSpcReduction="20000"/>
          </a:bodyPr>
          <a:lstStyle/>
          <a:p>
            <a:pPr marL="0" indent="0">
              <a:buNone/>
            </a:pPr>
            <a:r>
              <a:rPr lang="tr-TR" dirty="0" err="1"/>
              <a:t>Bilmemezlikten</a:t>
            </a:r>
            <a:r>
              <a:rPr lang="tr-TR" dirty="0"/>
              <a:t> gelme veya kayıtsızlık yaklaşımı</a:t>
            </a:r>
          </a:p>
          <a:p>
            <a:pPr marL="0" indent="0">
              <a:buNone/>
            </a:pPr>
            <a:r>
              <a:rPr lang="tr-TR" dirty="0"/>
              <a:t>Geciktirme yaklaşımı</a:t>
            </a:r>
          </a:p>
          <a:p>
            <a:pPr marL="0" indent="0">
              <a:buNone/>
            </a:pPr>
            <a:r>
              <a:rPr lang="tr-TR" dirty="0"/>
              <a:t>İnandırma yaklaşımı</a:t>
            </a:r>
          </a:p>
          <a:p>
            <a:pPr marL="0" indent="0">
              <a:buNone/>
            </a:pPr>
            <a:r>
              <a:rPr lang="tr-TR" dirty="0"/>
              <a:t>Yumuşatma yaklaşımı (</a:t>
            </a:r>
            <a:r>
              <a:rPr lang="tr-TR" dirty="0" err="1"/>
              <a:t>smoothing</a:t>
            </a:r>
            <a:r>
              <a:rPr lang="tr-TR" dirty="0"/>
              <a:t> </a:t>
            </a:r>
            <a:r>
              <a:rPr lang="tr-TR" dirty="0" err="1"/>
              <a:t>over</a:t>
            </a:r>
            <a:r>
              <a:rPr lang="tr-TR" dirty="0"/>
              <a:t>) yaklaşımı</a:t>
            </a:r>
          </a:p>
          <a:p>
            <a:pPr marL="0" indent="0">
              <a:buNone/>
            </a:pPr>
            <a:r>
              <a:rPr lang="tr-TR" dirty="0"/>
              <a:t>Kura çekme yaklaşımı</a:t>
            </a:r>
          </a:p>
          <a:p>
            <a:pPr marL="0" indent="0">
              <a:buNone/>
            </a:pPr>
            <a:r>
              <a:rPr lang="tr-TR" dirty="0"/>
              <a:t>Sorun çözme yaklaşımı</a:t>
            </a:r>
          </a:p>
          <a:p>
            <a:pPr marL="0" indent="0">
              <a:buNone/>
            </a:pPr>
            <a:r>
              <a:rPr lang="tr-TR" dirty="0"/>
              <a:t>Üçüncü bir tarafın (hakemin) yargısı</a:t>
            </a:r>
          </a:p>
          <a:p>
            <a:pPr marL="0" indent="0">
              <a:buNone/>
            </a:pPr>
            <a:r>
              <a:rPr lang="tr-TR" dirty="0"/>
              <a:t>Politik yaklaşımlar</a:t>
            </a:r>
          </a:p>
          <a:p>
            <a:pPr marL="0" indent="0">
              <a:buNone/>
            </a:pPr>
            <a:r>
              <a:rPr lang="tr-TR" dirty="0"/>
              <a:t>Pazarlık etme ve karşılıklı ödün verme </a:t>
            </a:r>
          </a:p>
          <a:p>
            <a:pPr marL="0" indent="0">
              <a:buNone/>
            </a:pPr>
            <a:r>
              <a:rPr lang="tr-TR" dirty="0"/>
              <a:t>Oylama yaklaşımı</a:t>
            </a:r>
          </a:p>
          <a:p>
            <a:pPr marL="0" indent="0">
              <a:buNone/>
            </a:pPr>
            <a:r>
              <a:rPr lang="tr-TR" dirty="0"/>
              <a:t>Çatışmanın etkilerini değerleme yaklaşımı</a:t>
            </a:r>
          </a:p>
          <a:p>
            <a:pPr marL="0" indent="0">
              <a:buNone/>
            </a:pPr>
            <a:r>
              <a:rPr lang="tr-TR" dirty="0"/>
              <a:t>Meşgul etme yaklaşımı</a:t>
            </a:r>
          </a:p>
          <a:p>
            <a:pPr marL="0" indent="0">
              <a:buNone/>
            </a:pPr>
            <a:r>
              <a:rPr lang="tr-TR" dirty="0"/>
              <a:t>Yeni olanakları bulunması örgütsel önlemler alma</a:t>
            </a:r>
          </a:p>
        </p:txBody>
      </p:sp>
    </p:spTree>
    <p:extLst>
      <p:ext uri="{BB962C8B-B14F-4D97-AF65-F5344CB8AC3E}">
        <p14:creationId xmlns:p14="http://schemas.microsoft.com/office/powerpoint/2010/main" val="57278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ED32BD-84D7-4972-AE94-2E853A36BFD0}"/>
              </a:ext>
            </a:extLst>
          </p:cNvPr>
          <p:cNvSpPr>
            <a:spLocks noGrp="1"/>
          </p:cNvSpPr>
          <p:nvPr>
            <p:ph type="title"/>
          </p:nvPr>
        </p:nvSpPr>
        <p:spPr/>
        <p:txBody>
          <a:bodyPr/>
          <a:lstStyle/>
          <a:p>
            <a:r>
              <a:rPr lang="tr-TR" dirty="0"/>
              <a:t>Çatışmanın Analizinde İzlenecek Yollar</a:t>
            </a:r>
          </a:p>
        </p:txBody>
      </p:sp>
      <p:sp>
        <p:nvSpPr>
          <p:cNvPr id="3" name="İçerik Yer Tutucusu 2">
            <a:extLst>
              <a:ext uri="{FF2B5EF4-FFF2-40B4-BE49-F238E27FC236}">
                <a16:creationId xmlns:a16="http://schemas.microsoft.com/office/drawing/2014/main" id="{31A9004F-DD9A-475A-AD17-C0EA3BB1BAE7}"/>
              </a:ext>
            </a:extLst>
          </p:cNvPr>
          <p:cNvSpPr>
            <a:spLocks noGrp="1"/>
          </p:cNvSpPr>
          <p:nvPr>
            <p:ph idx="1"/>
          </p:nvPr>
        </p:nvSpPr>
        <p:spPr>
          <a:xfrm>
            <a:off x="838200" y="1351722"/>
            <a:ext cx="10515600" cy="5141153"/>
          </a:xfrm>
        </p:spPr>
        <p:txBody>
          <a:bodyPr>
            <a:normAutofit fontScale="77500" lnSpcReduction="20000"/>
          </a:bodyPr>
          <a:lstStyle/>
          <a:p>
            <a:pPr marL="0" indent="0">
              <a:buNone/>
            </a:pPr>
            <a:r>
              <a:rPr lang="tr-TR" dirty="0"/>
              <a:t>Çatışmanın çözümüne giden yol çatışmanın analizinden geçmektedir. Bunun için Erol Eren tarafından önerilen yöntem şöyledir:</a:t>
            </a:r>
          </a:p>
          <a:p>
            <a:pPr marL="0" indent="0">
              <a:buNone/>
            </a:pPr>
            <a:r>
              <a:rPr lang="tr-TR" dirty="0"/>
              <a:t>Çatışmanın Yapısı Analizi (Erol Eren, s. 572-3)</a:t>
            </a:r>
          </a:p>
          <a:p>
            <a:pPr marL="514350" indent="-514350">
              <a:buAutoNum type="arabicPeriod"/>
            </a:pPr>
            <a:r>
              <a:rPr lang="tr-TR" dirty="0"/>
              <a:t>Anlaşmazlığın ortaya çıkış nedeni nedir?</a:t>
            </a:r>
          </a:p>
          <a:p>
            <a:pPr marL="514350" indent="-514350">
              <a:buAutoNum type="arabicPeriod"/>
            </a:pPr>
            <a:r>
              <a:rPr lang="tr-TR" dirty="0"/>
              <a:t> Anlaşmazlık içerisinde bulunan kişiler ve gruplar kimlerdir?</a:t>
            </a:r>
          </a:p>
          <a:p>
            <a:pPr marL="514350" indent="-514350">
              <a:buAutoNum type="arabicPeriod"/>
            </a:pPr>
            <a:r>
              <a:rPr lang="tr-TR" dirty="0"/>
              <a:t>Anlaşmazlığı başlatan ve sürdüren, görünür olmayan gizli nedenler nelerdir?</a:t>
            </a:r>
          </a:p>
          <a:p>
            <a:pPr marL="514350" indent="-514350">
              <a:buAutoNum type="arabicPeriod"/>
            </a:pPr>
            <a:r>
              <a:rPr lang="tr-TR" dirty="0"/>
              <a:t>Tarafların  çözüm için takındığı tavır ve tutumlar nelerdir?</a:t>
            </a:r>
          </a:p>
          <a:p>
            <a:pPr marL="514350" indent="-514350">
              <a:buAutoNum type="arabicPeriod"/>
            </a:pPr>
            <a:r>
              <a:rPr lang="tr-TR" dirty="0"/>
              <a:t>Anlaşmazlığın büyümüş ise; buna sebep olan husus nedir?</a:t>
            </a:r>
          </a:p>
          <a:p>
            <a:pPr marL="514350" indent="-514350">
              <a:buAutoNum type="arabicPeriod"/>
            </a:pPr>
            <a:r>
              <a:rPr lang="tr-TR" dirty="0"/>
              <a:t>Çözüm önerisinde hangi tarafın ne tür çıkar ve kaybı olacaktır?</a:t>
            </a:r>
          </a:p>
          <a:p>
            <a:pPr marL="514350" indent="-514350">
              <a:buAutoNum type="arabicPeriod"/>
            </a:pPr>
            <a:r>
              <a:rPr lang="tr-TR" dirty="0"/>
              <a:t>Birden fazla çözüm var mıdır?</a:t>
            </a:r>
          </a:p>
          <a:p>
            <a:pPr marL="514350" indent="-514350">
              <a:buAutoNum type="arabicPeriod"/>
            </a:pPr>
            <a:r>
              <a:rPr lang="tr-TR" dirty="0"/>
              <a:t>Hatırlı bir kişinin çözüm sürecine katkısı olur mu?</a:t>
            </a:r>
          </a:p>
          <a:p>
            <a:pPr marL="514350" indent="-514350">
              <a:buAutoNum type="arabicPeriod"/>
            </a:pPr>
            <a:r>
              <a:rPr lang="tr-TR" dirty="0"/>
              <a:t>Müdahale edilmeden taraflar çözüm yolu bulabilirler mi?</a:t>
            </a:r>
          </a:p>
          <a:p>
            <a:pPr marL="514350" indent="-514350">
              <a:buAutoNum type="arabicPeriod"/>
            </a:pPr>
            <a:r>
              <a:rPr lang="tr-TR" dirty="0"/>
              <a:t>Örgütsel koşullar hangi çözüm için uygundur?</a:t>
            </a:r>
          </a:p>
          <a:p>
            <a:pPr marL="514350" indent="-514350">
              <a:buAutoNum type="arabicPeriod"/>
            </a:pPr>
            <a:r>
              <a:rPr lang="tr-TR" dirty="0"/>
              <a:t>Çözümün etkinliği, nasıl ve kim tarafından ne zaman denetlenecektir?</a:t>
            </a:r>
          </a:p>
        </p:txBody>
      </p:sp>
    </p:spTree>
    <p:extLst>
      <p:ext uri="{BB962C8B-B14F-4D97-AF65-F5344CB8AC3E}">
        <p14:creationId xmlns:p14="http://schemas.microsoft.com/office/powerpoint/2010/main" val="145672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EC63A9-D35A-483D-8686-A504DBC9FCCD}"/>
              </a:ext>
            </a:extLst>
          </p:cNvPr>
          <p:cNvSpPr>
            <a:spLocks noGrp="1"/>
          </p:cNvSpPr>
          <p:nvPr>
            <p:ph type="title"/>
          </p:nvPr>
        </p:nvSpPr>
        <p:spPr/>
        <p:txBody>
          <a:bodyPr/>
          <a:lstStyle/>
          <a:p>
            <a:r>
              <a:rPr lang="tr-TR" dirty="0"/>
              <a:t>Çatışma Yönetim Teknikleri</a:t>
            </a:r>
            <a:br>
              <a:rPr lang="tr-TR" dirty="0"/>
            </a:br>
            <a:endParaRPr lang="en-CA" dirty="0"/>
          </a:p>
        </p:txBody>
      </p:sp>
      <p:sp>
        <p:nvSpPr>
          <p:cNvPr id="7" name="İçerik Yer Tutucusu 6">
            <a:extLst>
              <a:ext uri="{FF2B5EF4-FFF2-40B4-BE49-F238E27FC236}">
                <a16:creationId xmlns:a16="http://schemas.microsoft.com/office/drawing/2014/main" id="{C99653D6-8FAC-4217-A6F8-5BC9B7103646}"/>
              </a:ext>
            </a:extLst>
          </p:cNvPr>
          <p:cNvSpPr>
            <a:spLocks noGrp="1"/>
          </p:cNvSpPr>
          <p:nvPr>
            <p:ph idx="1"/>
          </p:nvPr>
        </p:nvSpPr>
        <p:spPr/>
        <p:txBody>
          <a:bodyPr/>
          <a:lstStyle/>
          <a:p>
            <a:pPr marL="0" indent="0">
              <a:buNone/>
            </a:pPr>
            <a:r>
              <a:rPr lang="tr-TR" dirty="0"/>
              <a:t>Çalışma kitabı. S. 462 Tablo 14-4</a:t>
            </a:r>
          </a:p>
          <a:p>
            <a:pPr marL="0" indent="0">
              <a:buNone/>
            </a:pPr>
            <a:r>
              <a:rPr lang="tr-TR" dirty="0"/>
              <a:t>Çatışma Yönetim Teknikleri</a:t>
            </a:r>
          </a:p>
          <a:p>
            <a:pPr marL="0" indent="0">
              <a:buNone/>
            </a:pPr>
            <a:endParaRPr lang="tr-TR" dirty="0"/>
          </a:p>
          <a:p>
            <a:pPr marL="0" indent="0">
              <a:buNone/>
            </a:pPr>
            <a:endParaRPr lang="en-CA" dirty="0"/>
          </a:p>
        </p:txBody>
      </p:sp>
    </p:spTree>
    <p:extLst>
      <p:ext uri="{BB962C8B-B14F-4D97-AF65-F5344CB8AC3E}">
        <p14:creationId xmlns:p14="http://schemas.microsoft.com/office/powerpoint/2010/main" val="3128020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8DC617-3402-4B8C-9517-4BBFD399B65D}"/>
              </a:ext>
            </a:extLst>
          </p:cNvPr>
          <p:cNvSpPr>
            <a:spLocks noGrp="1"/>
          </p:cNvSpPr>
          <p:nvPr>
            <p:ph type="title"/>
          </p:nvPr>
        </p:nvSpPr>
        <p:spPr/>
        <p:txBody>
          <a:bodyPr/>
          <a:lstStyle/>
          <a:p>
            <a:br>
              <a:rPr lang="tr-TR" dirty="0"/>
            </a:br>
            <a:r>
              <a:rPr lang="tr-TR" dirty="0"/>
              <a:t> </a:t>
            </a:r>
            <a:endParaRPr lang="en-CA" dirty="0"/>
          </a:p>
        </p:txBody>
      </p:sp>
      <p:pic>
        <p:nvPicPr>
          <p:cNvPr id="3074" name="Picture 2" descr="örgütsel çatışma ve çatışma yönetimi">
            <a:extLst>
              <a:ext uri="{FF2B5EF4-FFF2-40B4-BE49-F238E27FC236}">
                <a16:creationId xmlns:a16="http://schemas.microsoft.com/office/drawing/2014/main" id="{BF71EA0D-A3DE-43B5-96C6-BC7C26FE8A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5821" y="365125"/>
            <a:ext cx="7567863" cy="568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36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2E6EC78-F3A8-415F-BF68-10E7AA02CF95}"/>
              </a:ext>
            </a:extLst>
          </p:cNvPr>
          <p:cNvSpPr>
            <a:spLocks noGrp="1"/>
          </p:cNvSpPr>
          <p:nvPr>
            <p:ph type="title"/>
          </p:nvPr>
        </p:nvSpPr>
        <p:spPr/>
        <p:txBody>
          <a:bodyPr/>
          <a:lstStyle/>
          <a:p>
            <a:r>
              <a:rPr lang="tr-TR" dirty="0"/>
              <a:t>ÇATIŞMA </a:t>
            </a:r>
          </a:p>
        </p:txBody>
      </p:sp>
      <p:sp>
        <p:nvSpPr>
          <p:cNvPr id="3" name="İçerik Yer Tutucusu 2">
            <a:extLst>
              <a:ext uri="{FF2B5EF4-FFF2-40B4-BE49-F238E27FC236}">
                <a16:creationId xmlns:a16="http://schemas.microsoft.com/office/drawing/2014/main" id="{78609936-3672-4168-B2A2-59243B013AB1}"/>
              </a:ext>
            </a:extLst>
          </p:cNvPr>
          <p:cNvSpPr>
            <a:spLocks noGrp="1"/>
          </p:cNvSpPr>
          <p:nvPr>
            <p:ph idx="1"/>
          </p:nvPr>
        </p:nvSpPr>
        <p:spPr>
          <a:xfrm>
            <a:off x="251792" y="1166191"/>
            <a:ext cx="6734330" cy="5472286"/>
          </a:xfrm>
        </p:spPr>
        <p:txBody>
          <a:bodyPr>
            <a:normAutofit/>
          </a:bodyPr>
          <a:lstStyle/>
          <a:p>
            <a:pPr marL="0" indent="0">
              <a:buNone/>
            </a:pPr>
            <a:r>
              <a:rPr lang="tr-TR" dirty="0"/>
              <a:t>Bu hafta, çalışanların, sosyal değişmeler karşısında örgütlerini geliştirmelerine imkan sağlayan ilişki tipleri ve bu ilişkinin doğası üzerinde durulacaktır. Derste bu ilişkinin çalışanlar ve örgüt üzerindeki negatif ve pozitif etkileri incelenecektir. Bununla birlikte asıl olarak işveren ile çalışanlar arasındaki çatışmalara odaklanılacaktır. Örnek olarak bir sözleşme ihlal modeli sunularak, sözleşme ihlalinin çalışanların tutum ve davranışlarına etkisi incelenecektir.</a:t>
            </a:r>
          </a:p>
          <a:p>
            <a:pPr marL="0" indent="0">
              <a:buNone/>
            </a:pPr>
            <a:r>
              <a:rPr lang="tr-TR" dirty="0"/>
              <a:t>-İhlal ihlali doğurur.</a:t>
            </a:r>
          </a:p>
          <a:p>
            <a:pPr marL="0" indent="0">
              <a:buNone/>
            </a:pPr>
            <a:endParaRPr lang="tr-TR" dirty="0"/>
          </a:p>
        </p:txBody>
      </p:sp>
      <p:pic>
        <p:nvPicPr>
          <p:cNvPr id="5" name="Resim 4">
            <a:extLst>
              <a:ext uri="{FF2B5EF4-FFF2-40B4-BE49-F238E27FC236}">
                <a16:creationId xmlns:a16="http://schemas.microsoft.com/office/drawing/2014/main" id="{DD520881-E909-49AA-A145-6B5FB16DC639}"/>
              </a:ext>
            </a:extLst>
          </p:cNvPr>
          <p:cNvPicPr>
            <a:picLocks noChangeAspect="1"/>
          </p:cNvPicPr>
          <p:nvPr/>
        </p:nvPicPr>
        <p:blipFill>
          <a:blip r:embed="rId2"/>
          <a:stretch>
            <a:fillRect/>
          </a:stretch>
        </p:blipFill>
        <p:spPr>
          <a:xfrm>
            <a:off x="6997604" y="1007165"/>
            <a:ext cx="4942603" cy="4472609"/>
          </a:xfrm>
          <a:prstGeom prst="rect">
            <a:avLst/>
          </a:prstGeom>
        </p:spPr>
      </p:pic>
      <p:sp>
        <p:nvSpPr>
          <p:cNvPr id="6" name="Metin kutusu 5">
            <a:extLst>
              <a:ext uri="{FF2B5EF4-FFF2-40B4-BE49-F238E27FC236}">
                <a16:creationId xmlns:a16="http://schemas.microsoft.com/office/drawing/2014/main" id="{F1E54CDD-5E48-4F9E-889D-69475EA63BC6}"/>
              </a:ext>
            </a:extLst>
          </p:cNvPr>
          <p:cNvSpPr txBox="1"/>
          <p:nvPr/>
        </p:nvSpPr>
        <p:spPr>
          <a:xfrm>
            <a:off x="6811617" y="5691809"/>
            <a:ext cx="4015409" cy="923330"/>
          </a:xfrm>
          <a:prstGeom prst="rect">
            <a:avLst/>
          </a:prstGeom>
          <a:noFill/>
        </p:spPr>
        <p:txBody>
          <a:bodyPr wrap="square" rtlCol="0">
            <a:spAutoFit/>
          </a:bodyPr>
          <a:lstStyle/>
          <a:p>
            <a:r>
              <a:rPr lang="tr-TR" dirty="0"/>
              <a:t>Fotoğraf: Sendikalı oldukları için işten çıkarılan </a:t>
            </a:r>
            <a:r>
              <a:rPr lang="tr-TR" dirty="0" err="1"/>
              <a:t>Flormar</a:t>
            </a:r>
            <a:r>
              <a:rPr lang="tr-TR" dirty="0"/>
              <a:t> işçileri, 2018</a:t>
            </a:r>
          </a:p>
          <a:p>
            <a:endParaRPr lang="tr-TR" dirty="0"/>
          </a:p>
        </p:txBody>
      </p:sp>
    </p:spTree>
    <p:extLst>
      <p:ext uri="{BB962C8B-B14F-4D97-AF65-F5344CB8AC3E}">
        <p14:creationId xmlns:p14="http://schemas.microsoft.com/office/powerpoint/2010/main" val="285691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42B50E-3D15-4F3D-8B83-D6D21C7AA27F}"/>
              </a:ext>
            </a:extLst>
          </p:cNvPr>
          <p:cNvSpPr>
            <a:spLocks noGrp="1"/>
          </p:cNvSpPr>
          <p:nvPr>
            <p:ph type="title"/>
          </p:nvPr>
        </p:nvSpPr>
        <p:spPr/>
        <p:txBody>
          <a:bodyPr/>
          <a:lstStyle/>
          <a:p>
            <a:r>
              <a:rPr lang="tr-TR" dirty="0"/>
              <a:t>Çatışma</a:t>
            </a:r>
            <a:endParaRPr lang="en-CA" dirty="0"/>
          </a:p>
        </p:txBody>
      </p:sp>
      <p:sp>
        <p:nvSpPr>
          <p:cNvPr id="3" name="İçerik Yer Tutucusu 2">
            <a:extLst>
              <a:ext uri="{FF2B5EF4-FFF2-40B4-BE49-F238E27FC236}">
                <a16:creationId xmlns:a16="http://schemas.microsoft.com/office/drawing/2014/main" id="{79A7BAEB-AD7A-4041-95BB-EB64F9653E6E}"/>
              </a:ext>
            </a:extLst>
          </p:cNvPr>
          <p:cNvSpPr>
            <a:spLocks noGrp="1"/>
          </p:cNvSpPr>
          <p:nvPr>
            <p:ph idx="1"/>
          </p:nvPr>
        </p:nvSpPr>
        <p:spPr/>
        <p:txBody>
          <a:bodyPr>
            <a:normAutofit/>
          </a:bodyPr>
          <a:lstStyle/>
          <a:p>
            <a:pPr marL="0" indent="0">
              <a:buNone/>
            </a:pPr>
            <a:r>
              <a:rPr lang="tr-TR" dirty="0"/>
              <a:t>«Bir canlı organizma yaşamsal nitelikte bir ihtiyacını tatmin etmek istediği zaman, bir engelle karşılaştığında, sıkıntı ile birlikte gerginlik ve bozulma olayı meydana gelmektedir. </a:t>
            </a:r>
            <a:r>
              <a:rPr lang="tr-TR" b="1" dirty="0"/>
              <a:t>İnsanlar bakımından da çatışma gerek fizyolojik ve gerekse de </a:t>
            </a:r>
            <a:r>
              <a:rPr lang="tr-TR" b="1" dirty="0" err="1"/>
              <a:t>sosyo</a:t>
            </a:r>
            <a:r>
              <a:rPr lang="tr-TR" b="1" dirty="0"/>
              <a:t>-psikolojik ihtiyaçlarının tatminine engel olan sıkıntıların meydana getirdiği bir gerginlik halidir</a:t>
            </a:r>
            <a:r>
              <a:rPr lang="tr-TR" dirty="0"/>
              <a:t>». (Eren, 2015: 562).</a:t>
            </a:r>
          </a:p>
          <a:p>
            <a:pPr marL="0" indent="0">
              <a:buNone/>
            </a:pPr>
            <a:r>
              <a:rPr lang="tr-TR" dirty="0"/>
              <a:t>Bir başka tanıma göre, çatışma, «</a:t>
            </a:r>
            <a:r>
              <a:rPr lang="tr-TR" b="1" dirty="0"/>
              <a:t>Taraflardan birinin değer verdiği bir şeyin diğer tarafı negatif olarak etkilemek üzere olduğu ve etkileye geldiği algısı ile başlayan bir </a:t>
            </a:r>
            <a:r>
              <a:rPr lang="tr-TR" b="1" dirty="0" err="1"/>
              <a:t>süreç»tir</a:t>
            </a:r>
            <a:r>
              <a:rPr lang="tr-TR" b="1" dirty="0"/>
              <a:t>. </a:t>
            </a:r>
            <a:r>
              <a:rPr lang="tr-TR" dirty="0"/>
              <a:t>(</a:t>
            </a:r>
            <a:r>
              <a:rPr lang="tr-TR" dirty="0" err="1"/>
              <a:t>Robbins</a:t>
            </a:r>
            <a:r>
              <a:rPr lang="tr-TR" dirty="0"/>
              <a:t> ve </a:t>
            </a:r>
            <a:r>
              <a:rPr lang="tr-TR" dirty="0" err="1"/>
              <a:t>Judge</a:t>
            </a:r>
            <a:r>
              <a:rPr lang="tr-TR" dirty="0"/>
              <a:t>, s. 455)</a:t>
            </a:r>
          </a:p>
        </p:txBody>
      </p:sp>
    </p:spTree>
    <p:extLst>
      <p:ext uri="{BB962C8B-B14F-4D97-AF65-F5344CB8AC3E}">
        <p14:creationId xmlns:p14="http://schemas.microsoft.com/office/powerpoint/2010/main" val="407974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046D228-7615-4496-B754-5F05A48266CD}"/>
              </a:ext>
            </a:extLst>
          </p:cNvPr>
          <p:cNvSpPr>
            <a:spLocks noGrp="1"/>
          </p:cNvSpPr>
          <p:nvPr>
            <p:ph type="title"/>
          </p:nvPr>
        </p:nvSpPr>
        <p:spPr>
          <a:xfrm>
            <a:off x="839788" y="385012"/>
            <a:ext cx="10241296" cy="602414"/>
          </a:xfrm>
        </p:spPr>
        <p:txBody>
          <a:bodyPr>
            <a:normAutofit/>
          </a:bodyPr>
          <a:lstStyle/>
          <a:p>
            <a:r>
              <a:rPr lang="tr-TR" dirty="0"/>
              <a:t>Çelişki, çatışma</a:t>
            </a:r>
          </a:p>
        </p:txBody>
      </p:sp>
      <p:sp>
        <p:nvSpPr>
          <p:cNvPr id="3" name="İçerik Yer Tutucusu 2">
            <a:extLst>
              <a:ext uri="{FF2B5EF4-FFF2-40B4-BE49-F238E27FC236}">
                <a16:creationId xmlns:a16="http://schemas.microsoft.com/office/drawing/2014/main" id="{E4A0E802-30CB-4574-92F8-C833C1C01849}"/>
              </a:ext>
            </a:extLst>
          </p:cNvPr>
          <p:cNvSpPr>
            <a:spLocks noGrp="1"/>
          </p:cNvSpPr>
          <p:nvPr>
            <p:ph idx="1"/>
          </p:nvPr>
        </p:nvSpPr>
        <p:spPr>
          <a:xfrm>
            <a:off x="3958389" y="987426"/>
            <a:ext cx="7396999" cy="4873624"/>
          </a:xfrm>
        </p:spPr>
        <p:txBody>
          <a:bodyPr>
            <a:normAutofit/>
          </a:bodyPr>
          <a:lstStyle/>
          <a:p>
            <a:pPr marL="0" indent="0">
              <a:buNone/>
            </a:pPr>
            <a:r>
              <a:rPr lang="tr-TR" dirty="0"/>
              <a:t>Örgütlerde çatışma:</a:t>
            </a:r>
          </a:p>
          <a:p>
            <a:pPr marL="0" indent="0">
              <a:buNone/>
            </a:pPr>
            <a:r>
              <a:rPr lang="tr-TR" dirty="0"/>
              <a:t> «Bir örgütte çatışma bireyler ve grupların birlikte çalışma sorunlarından kaynaklanan ve normal faaliyetlerin durmasına veya karışmasına neden olan olaylar» olarak tanımlanabilir. (Eren, 2015: 562)</a:t>
            </a:r>
          </a:p>
          <a:p>
            <a:pPr marL="0" indent="0">
              <a:buNone/>
            </a:pPr>
            <a:endParaRPr lang="en-CA" dirty="0"/>
          </a:p>
          <a:p>
            <a:pPr marL="0" indent="0">
              <a:buNone/>
            </a:pPr>
            <a:endParaRPr lang="tr-TR" dirty="0"/>
          </a:p>
          <a:p>
            <a:pPr marL="0" indent="0">
              <a:buNone/>
            </a:pPr>
            <a:endParaRPr lang="tr-TR" dirty="0"/>
          </a:p>
        </p:txBody>
      </p:sp>
      <p:sp>
        <p:nvSpPr>
          <p:cNvPr id="4" name="Metin Yer Tutucusu 3">
            <a:extLst>
              <a:ext uri="{FF2B5EF4-FFF2-40B4-BE49-F238E27FC236}">
                <a16:creationId xmlns:a16="http://schemas.microsoft.com/office/drawing/2014/main" id="{9B8AEF0F-7992-4AD2-82B5-076F66971D8F}"/>
              </a:ext>
            </a:extLst>
          </p:cNvPr>
          <p:cNvSpPr>
            <a:spLocks noGrp="1"/>
          </p:cNvSpPr>
          <p:nvPr>
            <p:ph type="body" sz="half" idx="2"/>
          </p:nvPr>
        </p:nvSpPr>
        <p:spPr/>
        <p:txBody>
          <a:bodyPr/>
          <a:lstStyle/>
          <a:p>
            <a:endParaRPr lang="tr-TR" dirty="0"/>
          </a:p>
          <a:p>
            <a:r>
              <a:rPr lang="tr-TR" dirty="0"/>
              <a:t> </a:t>
            </a:r>
          </a:p>
        </p:txBody>
      </p:sp>
      <p:pic>
        <p:nvPicPr>
          <p:cNvPr id="5" name="Resim 4">
            <a:extLst>
              <a:ext uri="{FF2B5EF4-FFF2-40B4-BE49-F238E27FC236}">
                <a16:creationId xmlns:a16="http://schemas.microsoft.com/office/drawing/2014/main" id="{3F2EB931-12E2-4318-AD45-121F13AF94C6}"/>
              </a:ext>
            </a:extLst>
          </p:cNvPr>
          <p:cNvPicPr>
            <a:picLocks noChangeAspect="1"/>
          </p:cNvPicPr>
          <p:nvPr/>
        </p:nvPicPr>
        <p:blipFill>
          <a:blip r:embed="rId2"/>
          <a:stretch>
            <a:fillRect/>
          </a:stretch>
        </p:blipFill>
        <p:spPr>
          <a:xfrm>
            <a:off x="1" y="2887909"/>
            <a:ext cx="3765884" cy="2687115"/>
          </a:xfrm>
          <a:prstGeom prst="rect">
            <a:avLst/>
          </a:prstGeom>
        </p:spPr>
      </p:pic>
    </p:spTree>
    <p:extLst>
      <p:ext uri="{BB962C8B-B14F-4D97-AF65-F5344CB8AC3E}">
        <p14:creationId xmlns:p14="http://schemas.microsoft.com/office/powerpoint/2010/main" val="808537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1662A7-D83D-4CF3-B81A-C5F2142490FA}"/>
              </a:ext>
            </a:extLst>
          </p:cNvPr>
          <p:cNvSpPr>
            <a:spLocks noGrp="1"/>
          </p:cNvSpPr>
          <p:nvPr>
            <p:ph type="title" idx="4294967295"/>
          </p:nvPr>
        </p:nvSpPr>
        <p:spPr>
          <a:xfrm>
            <a:off x="0" y="457200"/>
            <a:ext cx="3932238" cy="1600200"/>
          </a:xfrm>
        </p:spPr>
        <p:txBody>
          <a:bodyPr/>
          <a:lstStyle/>
          <a:p>
            <a:br>
              <a:rPr lang="tr-TR" dirty="0"/>
            </a:br>
            <a:endParaRPr lang="tr-TR" dirty="0"/>
          </a:p>
        </p:txBody>
      </p:sp>
      <p:sp>
        <p:nvSpPr>
          <p:cNvPr id="3" name="İçerik Yer Tutucusu 2">
            <a:extLst>
              <a:ext uri="{FF2B5EF4-FFF2-40B4-BE49-F238E27FC236}">
                <a16:creationId xmlns:a16="http://schemas.microsoft.com/office/drawing/2014/main" id="{58CA70BB-01C2-444C-BF93-809EEA3A35E2}"/>
              </a:ext>
            </a:extLst>
          </p:cNvPr>
          <p:cNvSpPr>
            <a:spLocks noGrp="1"/>
          </p:cNvSpPr>
          <p:nvPr>
            <p:ph idx="4294967295"/>
          </p:nvPr>
        </p:nvSpPr>
        <p:spPr>
          <a:xfrm>
            <a:off x="291548" y="987425"/>
            <a:ext cx="11900452" cy="4873625"/>
          </a:xfrm>
        </p:spPr>
        <p:txBody>
          <a:bodyPr>
            <a:normAutofit/>
          </a:bodyPr>
          <a:lstStyle/>
          <a:p>
            <a:pPr marL="0" indent="0">
              <a:buNone/>
            </a:pPr>
            <a:r>
              <a:rPr lang="tr-TR" dirty="0"/>
              <a:t>Çatışma</a:t>
            </a:r>
            <a:r>
              <a:rPr lang="tr-TR" b="1" dirty="0"/>
              <a:t> konusundaki düşünceler geleneksel görüş ve </a:t>
            </a:r>
            <a:r>
              <a:rPr lang="tr-TR" b="1" dirty="0" err="1"/>
              <a:t>etkileşimci</a:t>
            </a:r>
            <a:r>
              <a:rPr lang="tr-TR" b="1" dirty="0"/>
              <a:t> görüş olmak üzere iki başlık altında incelenebilir:</a:t>
            </a:r>
          </a:p>
          <a:p>
            <a:pPr marL="0" indent="0">
              <a:buNone/>
            </a:pPr>
            <a:r>
              <a:rPr lang="tr-TR" b="1" dirty="0"/>
              <a:t>Geleneksel görüş: </a:t>
            </a:r>
            <a:r>
              <a:rPr lang="tr-TR" dirty="0"/>
              <a:t>Örgütlerde çatışmadan kaçınılması gerekir. </a:t>
            </a:r>
          </a:p>
          <a:p>
            <a:pPr marL="0" indent="0">
              <a:buNone/>
            </a:pPr>
            <a:r>
              <a:rPr lang="tr-TR" dirty="0" err="1"/>
              <a:t>E</a:t>
            </a:r>
            <a:r>
              <a:rPr lang="tr-TR" b="1" dirty="0" err="1"/>
              <a:t>tkileşimci</a:t>
            </a:r>
            <a:r>
              <a:rPr lang="tr-TR" b="1" dirty="0"/>
              <a:t>  görüş:</a:t>
            </a:r>
            <a:r>
              <a:rPr lang="tr-TR" dirty="0"/>
              <a:t> Örgütlerde çatışmayı daha çok pozitif olarak ele alır ve hatta çatışmanın gerekli olduğunu </a:t>
            </a:r>
            <a:r>
              <a:rPr lang="tr-TR"/>
              <a:t>ileri sürer: </a:t>
            </a:r>
            <a:r>
              <a:rPr lang="tr-TR" dirty="0"/>
              <a:t>Bir grubun daha etkin işleyebilmesi için başka bir grupla çatışma içinde olması gerekir.</a:t>
            </a:r>
          </a:p>
          <a:p>
            <a:pPr marL="0" indent="0">
              <a:buNone/>
            </a:pPr>
            <a:r>
              <a:rPr lang="tr-TR" dirty="0"/>
              <a:t>Son araştırmalar, örgütlerde çıkan çatışmaların verimli bir biçimde çözümlemenin önemli olduğunu ortaya koymaktadır.</a:t>
            </a:r>
          </a:p>
          <a:p>
            <a:pPr marL="0" indent="0">
              <a:buNone/>
            </a:pPr>
            <a:endParaRPr lang="tr-TR" dirty="0"/>
          </a:p>
        </p:txBody>
      </p:sp>
    </p:spTree>
    <p:extLst>
      <p:ext uri="{BB962C8B-B14F-4D97-AF65-F5344CB8AC3E}">
        <p14:creationId xmlns:p14="http://schemas.microsoft.com/office/powerpoint/2010/main" val="401592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438B7B-A315-4916-8E8A-29620BBA172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202020"/>
                </a:solidFill>
                <a:effectLst/>
                <a:latin typeface="Arial" panose="020B0604020202020204" pitchFamily="34" charset="0"/>
                <a:cs typeface="Arial" panose="020B0604020202020204" pitchFamily="34" charset="0"/>
              </a:rPr>
              <a:t>ablo: Örgütsel çatışma konusunda geleneksel ve modern görüşün karşılaştırılması (7):</a:t>
            </a:r>
            <a:br>
              <a:rPr kumimoji="0" lang="en-US" altLang="en-US" sz="1100" b="0" i="0" u="none" strike="noStrike" cap="none" normalizeH="0" baseline="0">
                <a:ln>
                  <a:noFill/>
                </a:ln>
                <a:solidFill>
                  <a:schemeClr val="tx1"/>
                </a:solidFill>
                <a:effectLst/>
              </a:rPr>
            </a:b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68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a:t>
            </a:r>
          </a:p>
        </p:txBody>
      </p:sp>
      <p:pic>
        <p:nvPicPr>
          <p:cNvPr id="1026" name="Picture 2">
            <a:extLst>
              <a:ext uri="{FF2B5EF4-FFF2-40B4-BE49-F238E27FC236}">
                <a16:creationId xmlns:a16="http://schemas.microsoft.com/office/drawing/2014/main" id="{96341EB4-826A-4342-AFF5-EDFEF6293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0" y="348922"/>
            <a:ext cx="10950482" cy="560536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46C02EBC-271E-45B8-A18E-E42F8D985E7A}"/>
              </a:ext>
            </a:extLst>
          </p:cNvPr>
          <p:cNvSpPr txBox="1"/>
          <p:nvPr/>
        </p:nvSpPr>
        <p:spPr>
          <a:xfrm flipH="1">
            <a:off x="743551" y="6112042"/>
            <a:ext cx="9218596" cy="369332"/>
          </a:xfrm>
          <a:prstGeom prst="rect">
            <a:avLst/>
          </a:prstGeom>
          <a:noFill/>
        </p:spPr>
        <p:txBody>
          <a:bodyPr wrap="square" rtlCol="0">
            <a:spAutoFit/>
          </a:bodyPr>
          <a:lstStyle/>
          <a:p>
            <a:r>
              <a:rPr lang="tr-TR" dirty="0"/>
              <a:t>Kaynak. Haydar Sur, </a:t>
            </a:r>
            <a:r>
              <a:rPr lang="en-CA" dirty="0">
                <a:hlinkClick r:id="rId3"/>
              </a:rPr>
              <a:t>http://www.sdplatform.com/Dergi/178/Orgutsel-catisma-yonetimi.aspx</a:t>
            </a:r>
            <a:endParaRPr lang="en-CA" dirty="0"/>
          </a:p>
        </p:txBody>
      </p:sp>
    </p:spTree>
    <p:extLst>
      <p:ext uri="{BB962C8B-B14F-4D97-AF65-F5344CB8AC3E}">
        <p14:creationId xmlns:p14="http://schemas.microsoft.com/office/powerpoint/2010/main" val="372227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7FDA8D-2A65-4E07-A0AD-2FFC94C4FACA}"/>
              </a:ext>
            </a:extLst>
          </p:cNvPr>
          <p:cNvSpPr>
            <a:spLocks noGrp="1"/>
          </p:cNvSpPr>
          <p:nvPr>
            <p:ph type="title"/>
          </p:nvPr>
        </p:nvSpPr>
        <p:spPr/>
        <p:txBody>
          <a:bodyPr/>
          <a:lstStyle/>
          <a:p>
            <a:r>
              <a:rPr lang="tr-TR" dirty="0"/>
              <a:t>Örgütlerde çatışmanın rolü neden değişti?</a:t>
            </a:r>
          </a:p>
        </p:txBody>
      </p:sp>
      <p:sp>
        <p:nvSpPr>
          <p:cNvPr id="3" name="İçerik Yer Tutucusu 2">
            <a:extLst>
              <a:ext uri="{FF2B5EF4-FFF2-40B4-BE49-F238E27FC236}">
                <a16:creationId xmlns:a16="http://schemas.microsoft.com/office/drawing/2014/main" id="{0F3DB900-78A4-442D-B5AD-AB92D0F354B3}"/>
              </a:ext>
            </a:extLst>
          </p:cNvPr>
          <p:cNvSpPr>
            <a:spLocks noGrp="1"/>
          </p:cNvSpPr>
          <p:nvPr>
            <p:ph idx="1"/>
          </p:nvPr>
        </p:nvSpPr>
        <p:spPr/>
        <p:txBody>
          <a:bodyPr/>
          <a:lstStyle/>
          <a:p>
            <a:pPr marL="0" indent="0">
              <a:buNone/>
            </a:pPr>
            <a:r>
              <a:rPr lang="tr-TR" dirty="0"/>
              <a:t>Ahenkli, huzurlu, durgun ve işbirlikçi grupların değişim ve yenilik ihtiyacı karşısında hissiz ve tepkisiz kalma eğilimleri ortaya çıktıktan sonra, çatışmanın örgütlerdeki rolü ile ilgili bakış açısı değişmeye başlamıştır. Çatışmaya </a:t>
            </a:r>
            <a:r>
              <a:rPr lang="tr-TR" dirty="0" err="1"/>
              <a:t>etkileşimci</a:t>
            </a:r>
            <a:r>
              <a:rPr lang="tr-TR" dirty="0"/>
              <a:t> bakış böyle ortaya çıkmıştır. </a:t>
            </a:r>
          </a:p>
          <a:p>
            <a:pPr marL="0" indent="0">
              <a:buNone/>
            </a:pPr>
            <a:r>
              <a:rPr lang="tr-TR" dirty="0" err="1"/>
              <a:t>Etkileşimci</a:t>
            </a:r>
            <a:r>
              <a:rPr lang="tr-TR" dirty="0"/>
              <a:t> bakış, örgütlerdeki her çatışma durumunu işlevli bulmaz. Bu nedenle «işlevsel çatışma» ve «işlevsel olmayan çatışma» ayrımı yapar. Grup performansını olumlu yönde etkileyen çatışmayı işlevsel çatışma olarak tanımlarken, grup performansını engelleyici yönde işleyen çatışmaları işlevsel olmayan çatışma olarak nitelendirirler.</a:t>
            </a:r>
          </a:p>
          <a:p>
            <a:pPr marL="0" indent="0">
              <a:buNone/>
            </a:pPr>
            <a:r>
              <a:rPr lang="tr-TR" dirty="0"/>
              <a:t>Peki işlevsel olan ve işlevsel olmayan çatışma ayırt edilebilir? </a:t>
            </a:r>
          </a:p>
        </p:txBody>
      </p:sp>
    </p:spTree>
    <p:extLst>
      <p:ext uri="{BB962C8B-B14F-4D97-AF65-F5344CB8AC3E}">
        <p14:creationId xmlns:p14="http://schemas.microsoft.com/office/powerpoint/2010/main" val="289932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EA3F337-09BB-47D8-91E3-723D0CCDCC69}"/>
              </a:ext>
            </a:extLst>
          </p:cNvPr>
          <p:cNvSpPr>
            <a:spLocks noGrp="1"/>
          </p:cNvSpPr>
          <p:nvPr>
            <p:ph type="title"/>
          </p:nvPr>
        </p:nvSpPr>
        <p:spPr>
          <a:xfrm>
            <a:off x="980660" y="365125"/>
            <a:ext cx="10373139" cy="721553"/>
          </a:xfrm>
        </p:spPr>
        <p:txBody>
          <a:bodyPr>
            <a:normAutofit fontScale="90000"/>
          </a:bodyPr>
          <a:lstStyle/>
          <a:p>
            <a:r>
              <a:rPr lang="tr-TR" dirty="0"/>
              <a:t> </a:t>
            </a:r>
            <a:br>
              <a:rPr lang="tr-TR" dirty="0"/>
            </a:br>
            <a:endParaRPr lang="tr-TR" dirty="0"/>
          </a:p>
        </p:txBody>
      </p:sp>
      <p:sp>
        <p:nvSpPr>
          <p:cNvPr id="3" name="İçerik Yer Tutucusu 2">
            <a:extLst>
              <a:ext uri="{FF2B5EF4-FFF2-40B4-BE49-F238E27FC236}">
                <a16:creationId xmlns:a16="http://schemas.microsoft.com/office/drawing/2014/main" id="{A4B48D9F-E156-4BF5-B130-5CCC1D6FDE71}"/>
              </a:ext>
            </a:extLst>
          </p:cNvPr>
          <p:cNvSpPr>
            <a:spLocks noGrp="1"/>
          </p:cNvSpPr>
          <p:nvPr>
            <p:ph idx="1"/>
          </p:nvPr>
        </p:nvSpPr>
        <p:spPr>
          <a:xfrm>
            <a:off x="543339" y="185530"/>
            <a:ext cx="10810461" cy="5991433"/>
          </a:xfrm>
        </p:spPr>
        <p:txBody>
          <a:bodyPr>
            <a:normAutofit/>
          </a:bodyPr>
          <a:lstStyle/>
          <a:p>
            <a:pPr marL="0" indent="0">
              <a:buNone/>
            </a:pPr>
            <a:r>
              <a:rPr lang="tr-TR" sz="1700" b="1" dirty="0"/>
              <a:t>Çatışmanın Olumlu Sonuçlar:</a:t>
            </a:r>
          </a:p>
          <a:p>
            <a:pPr marL="0" indent="0">
              <a:buNone/>
            </a:pPr>
            <a:r>
              <a:rPr lang="tr-TR" sz="1700" dirty="0"/>
              <a:t>1. Orijinal ve iyi fikirlerin ortaya çıkmasına olanak sağlar.</a:t>
            </a:r>
          </a:p>
          <a:p>
            <a:pPr marL="0" indent="0">
              <a:buNone/>
            </a:pPr>
            <a:r>
              <a:rPr lang="tr-TR" sz="1700" dirty="0"/>
              <a:t>2. Araştırma yapma eğilimini artırır.</a:t>
            </a:r>
          </a:p>
          <a:p>
            <a:pPr marL="0" indent="0">
              <a:buNone/>
            </a:pPr>
            <a:r>
              <a:rPr lang="tr-TR" sz="1700" dirty="0"/>
              <a:t>3. Örgütsel ve bireysel sorunlar incelenip çözüm için enerji ve dikkat bu sorunlar üzerine çekilerek sonuç elde edilebilir.</a:t>
            </a:r>
          </a:p>
          <a:p>
            <a:pPr marL="0" indent="0">
              <a:buNone/>
            </a:pPr>
            <a:r>
              <a:rPr lang="tr-TR" sz="1700" dirty="0"/>
              <a:t>4. Düşünce ve fikirlerin açıklanmasını zorlar. </a:t>
            </a:r>
          </a:p>
          <a:p>
            <a:pPr marL="0" indent="0">
              <a:buNone/>
            </a:pPr>
            <a:r>
              <a:rPr lang="tr-TR" sz="1700" dirty="0"/>
              <a:t>5. Motivasyonu arttırır.</a:t>
            </a:r>
          </a:p>
          <a:p>
            <a:pPr marL="0" indent="0">
              <a:buNone/>
            </a:pPr>
            <a:r>
              <a:rPr lang="tr-TR" sz="1700" dirty="0"/>
              <a:t>6.Bireyler kendi bilgi, yetenek ve kapasitelerini değerleme şanslarına sahip olurlar. (Erol Eren, s. 564)</a:t>
            </a:r>
          </a:p>
          <a:p>
            <a:pPr marL="0" indent="0">
              <a:buNone/>
            </a:pPr>
            <a:r>
              <a:rPr lang="tr-TR" sz="1700" b="1" dirty="0"/>
              <a:t>Çatışmanın Nedenleri:</a:t>
            </a:r>
          </a:p>
          <a:p>
            <a:pPr marL="0" indent="0">
              <a:buNone/>
            </a:pPr>
            <a:r>
              <a:rPr lang="tr-TR" sz="1700" dirty="0"/>
              <a:t>Örgüt kuramcıları olan </a:t>
            </a:r>
            <a:r>
              <a:rPr lang="tr-TR" sz="1700" dirty="0" err="1"/>
              <a:t>March</a:t>
            </a:r>
            <a:r>
              <a:rPr lang="tr-TR" sz="1700" dirty="0"/>
              <a:t> ve </a:t>
            </a:r>
            <a:r>
              <a:rPr lang="tr-TR" sz="1700" dirty="0" err="1"/>
              <a:t>Simon’a</a:t>
            </a:r>
            <a:r>
              <a:rPr lang="tr-TR" sz="1700" dirty="0"/>
              <a:t> göre örgütlerde çatışma kaynağı ve nedeni olan hususlar şunlardır.</a:t>
            </a:r>
          </a:p>
          <a:p>
            <a:pPr marL="342900" indent="-342900">
              <a:buAutoNum type="arabicPeriod"/>
            </a:pPr>
            <a:r>
              <a:rPr lang="tr-TR" sz="1700" dirty="0"/>
              <a:t>Örgüt için bağımlılıkların meydana getirdiği çatışmalar</a:t>
            </a:r>
          </a:p>
          <a:p>
            <a:pPr marL="342900" indent="-342900">
              <a:buAutoNum type="arabicPeriod"/>
            </a:pPr>
            <a:r>
              <a:rPr lang="tr-TR" sz="1700" dirty="0"/>
              <a:t>Amaçlarda ortaya çıkan çatışmalar</a:t>
            </a:r>
          </a:p>
          <a:p>
            <a:pPr marL="342900" indent="-342900">
              <a:buAutoNum type="arabicPeriod"/>
            </a:pPr>
            <a:r>
              <a:rPr lang="tr-TR" sz="1700" dirty="0"/>
              <a:t>Algılama farklılıklarının ortaya çıkardığı çatışmalar</a:t>
            </a:r>
          </a:p>
          <a:p>
            <a:pPr marL="0" indent="0">
              <a:buNone/>
            </a:pPr>
            <a:endParaRPr lang="tr-TR" sz="1700" b="1" dirty="0"/>
          </a:p>
          <a:p>
            <a:pPr marL="0" indent="0">
              <a:buNone/>
            </a:pPr>
            <a:endParaRPr lang="tr-TR" sz="1700" dirty="0"/>
          </a:p>
          <a:p>
            <a:pPr marL="0" indent="0">
              <a:buNone/>
            </a:pPr>
            <a:endParaRPr lang="tr-TR" sz="1700" dirty="0"/>
          </a:p>
          <a:p>
            <a:pPr marL="0" indent="0">
              <a:buNone/>
            </a:pPr>
            <a:endParaRPr lang="tr-TR" dirty="0"/>
          </a:p>
        </p:txBody>
      </p:sp>
    </p:spTree>
    <p:extLst>
      <p:ext uri="{BB962C8B-B14F-4D97-AF65-F5344CB8AC3E}">
        <p14:creationId xmlns:p14="http://schemas.microsoft.com/office/powerpoint/2010/main" val="3813633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C7685A3-B909-4FA2-9CA5-8875FFBF9F2A}"/>
              </a:ext>
            </a:extLst>
          </p:cNvPr>
          <p:cNvSpPr>
            <a:spLocks noGrp="1"/>
          </p:cNvSpPr>
          <p:nvPr>
            <p:ph type="title"/>
          </p:nvPr>
        </p:nvSpPr>
        <p:spPr/>
        <p:txBody>
          <a:bodyPr/>
          <a:lstStyle/>
          <a:p>
            <a:r>
              <a:rPr lang="tr-TR" dirty="0"/>
              <a:t>Çatışmayı tanımlamak</a:t>
            </a:r>
          </a:p>
        </p:txBody>
      </p:sp>
      <p:sp>
        <p:nvSpPr>
          <p:cNvPr id="3" name="İçerik Yer Tutucusu 2">
            <a:extLst>
              <a:ext uri="{FF2B5EF4-FFF2-40B4-BE49-F238E27FC236}">
                <a16:creationId xmlns:a16="http://schemas.microsoft.com/office/drawing/2014/main" id="{24F13457-C487-4E9D-B18D-737EDC09FE69}"/>
              </a:ext>
            </a:extLst>
          </p:cNvPr>
          <p:cNvSpPr>
            <a:spLocks noGrp="1"/>
          </p:cNvSpPr>
          <p:nvPr>
            <p:ph idx="1"/>
          </p:nvPr>
        </p:nvSpPr>
        <p:spPr>
          <a:xfrm>
            <a:off x="662609" y="1417983"/>
            <a:ext cx="10691191" cy="4758980"/>
          </a:xfrm>
        </p:spPr>
        <p:txBody>
          <a:bodyPr>
            <a:normAutofit/>
          </a:bodyPr>
          <a:lstStyle/>
          <a:p>
            <a:pPr marL="0" indent="0">
              <a:buNone/>
            </a:pPr>
            <a:r>
              <a:rPr lang="tr-TR" dirty="0"/>
              <a:t>Çatışma Türleri:</a:t>
            </a:r>
          </a:p>
          <a:p>
            <a:pPr marL="0" indent="0">
              <a:buNone/>
            </a:pPr>
            <a:r>
              <a:rPr lang="tr-TR" dirty="0"/>
              <a:t>Bireylerarası, </a:t>
            </a:r>
            <a:r>
              <a:rPr lang="tr-TR" dirty="0" err="1"/>
              <a:t>gruplararası</a:t>
            </a:r>
            <a:r>
              <a:rPr lang="tr-TR" dirty="0"/>
              <a:t>, </a:t>
            </a:r>
            <a:r>
              <a:rPr lang="tr-TR" dirty="0" err="1"/>
              <a:t>bölümlerarası</a:t>
            </a:r>
            <a:r>
              <a:rPr lang="tr-TR" dirty="0"/>
              <a:t> ve örgütler arası çatışma türleri vardır. (Erol Eren, s. 572)</a:t>
            </a:r>
          </a:p>
          <a:p>
            <a:pPr marL="0" indent="0">
              <a:buNone/>
            </a:pPr>
            <a:r>
              <a:rPr lang="tr-TR" dirty="0"/>
              <a:t> Bu çatışmaları yönetebilmek ve çözümleyebilmek için tanımlamamız gerekir. Çatışmalar,  görev, ilişki ve süreç bakımından değerlendirmemiz gerekir. (</a:t>
            </a:r>
            <a:r>
              <a:rPr lang="tr-TR" dirty="0" err="1"/>
              <a:t>Robins</a:t>
            </a:r>
            <a:r>
              <a:rPr lang="tr-TR" dirty="0"/>
              <a:t> ve </a:t>
            </a:r>
            <a:r>
              <a:rPr lang="tr-TR" dirty="0" err="1"/>
              <a:t>Judge</a:t>
            </a:r>
            <a:r>
              <a:rPr lang="tr-TR" dirty="0"/>
              <a:t>, 455)</a:t>
            </a:r>
          </a:p>
          <a:p>
            <a:pPr marL="0" indent="0">
              <a:buNone/>
            </a:pPr>
            <a:r>
              <a:rPr lang="tr-TR" dirty="0"/>
              <a:t>Şöyle ki; </a:t>
            </a:r>
          </a:p>
          <a:p>
            <a:pPr marL="0" indent="0">
              <a:buNone/>
            </a:pPr>
            <a:r>
              <a:rPr lang="tr-TR" dirty="0"/>
              <a:t>Görev çatışması, işin içeriği ve amacı ile ilgilidir.</a:t>
            </a:r>
          </a:p>
          <a:p>
            <a:pPr marL="0" indent="0">
              <a:buNone/>
            </a:pPr>
            <a:r>
              <a:rPr lang="tr-TR" dirty="0"/>
              <a:t>İlişki çatışması; bireylerarası ilişkilere odaklanır.</a:t>
            </a:r>
          </a:p>
          <a:p>
            <a:pPr marL="0" indent="0">
              <a:buNone/>
            </a:pPr>
            <a:r>
              <a:rPr lang="tr-TR" dirty="0"/>
              <a:t>Süreç çatışması ise işin nasıl yapıldığı ile ilgilidir.</a:t>
            </a:r>
          </a:p>
        </p:txBody>
      </p:sp>
    </p:spTree>
    <p:extLst>
      <p:ext uri="{BB962C8B-B14F-4D97-AF65-F5344CB8AC3E}">
        <p14:creationId xmlns:p14="http://schemas.microsoft.com/office/powerpoint/2010/main" val="69404906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1185</Words>
  <Application>Microsoft Office PowerPoint</Application>
  <PresentationFormat>Geniş ekran</PresentationFormat>
  <Paragraphs>100</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Calibri</vt:lpstr>
      <vt:lpstr>Calibri Light</vt:lpstr>
      <vt:lpstr>Office Teması</vt:lpstr>
      <vt:lpstr>  ÖRGÜTSEL DAVRANIŞ ADMYO 2019-2020 BAHAR DÖNEMİ Doç. Dr. Sonay BAYRAMOĞLU ÖZUĞURLU</vt:lpstr>
      <vt:lpstr>ÇATIŞMA </vt:lpstr>
      <vt:lpstr>Çatışma</vt:lpstr>
      <vt:lpstr>Çelişki, çatışma</vt:lpstr>
      <vt:lpstr> </vt:lpstr>
      <vt:lpstr>PowerPoint Sunusu</vt:lpstr>
      <vt:lpstr>Örgütlerde çatışmanın rolü neden değişti?</vt:lpstr>
      <vt:lpstr>  </vt:lpstr>
      <vt:lpstr>Çatışmayı tanımlamak</vt:lpstr>
      <vt:lpstr> </vt:lpstr>
      <vt:lpstr>Çalışmalar, ilişki çatışmalarının işlevsel olmadığını göstermektedir (devam) </vt:lpstr>
      <vt:lpstr>Çalışmalar, ilişki çatışmalarının işlevsel olmadığını göstermektedir (devam) </vt:lpstr>
      <vt:lpstr>Çatışmanın Çözümlenmesi</vt:lpstr>
      <vt:lpstr>Çatışmanın çözümüne İlişkin yaklaşımlar</vt:lpstr>
      <vt:lpstr>Çatışmanın Analizinde İzlenecek Yollar</vt:lpstr>
      <vt:lpstr>Çatışma Yönetim Teknikleri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ÖRGÜTSEL DAVRANIŞ ADMYO 2018-2019 BAHAR DÖNEMİ Doç. Dr. Sonay BAYRAMOĞLU ÖZUĞURLU</dc:title>
  <dc:creator>Ayse Su Ozugurlu</dc:creator>
  <cp:lastModifiedBy>sonay bayramoglu</cp:lastModifiedBy>
  <cp:revision>59</cp:revision>
  <dcterms:created xsi:type="dcterms:W3CDTF">2019-02-24T14:21:31Z</dcterms:created>
  <dcterms:modified xsi:type="dcterms:W3CDTF">2020-05-21T08:21:28Z</dcterms:modified>
</cp:coreProperties>
</file>