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Poliçede “Aval”</a:t>
            </a:r>
            <a:endParaRPr lang="tr-TR" b="1" dirty="0"/>
          </a:p>
        </p:txBody>
      </p:sp>
      <p:sp>
        <p:nvSpPr>
          <p:cNvPr id="3" name="2 İçerik Yer Tutucusu"/>
          <p:cNvSpPr>
            <a:spLocks noGrp="1"/>
          </p:cNvSpPr>
          <p:nvPr>
            <p:ph idx="1"/>
          </p:nvPr>
        </p:nvSpPr>
        <p:spPr>
          <a:xfrm>
            <a:off x="323528" y="1340768"/>
            <a:ext cx="8568952" cy="5184576"/>
          </a:xfrm>
        </p:spPr>
        <p:txBody>
          <a:bodyPr>
            <a:noAutofit/>
          </a:bodyPr>
          <a:lstStyle/>
          <a:p>
            <a:r>
              <a:rPr lang="tr-TR" sz="2100" dirty="0" smtClean="0"/>
              <a:t>Türk Ticaret Kanunu’nun 700-702. maddeleri arasında düzenlenen aval, senet bedelinin ödenmemesini teminat altına alan beyandır. Poliçede avale ilişkin 700-702. maddeleri Kanun’un 778/3. fıkrası gereği bonolar; 818/1(g) bendi gereği avalin şekil ve hükümleri hakkındaki 701 ve 702. maddeler çekler hakkında da uygulama alanına sahiptir. </a:t>
            </a:r>
          </a:p>
          <a:p>
            <a:r>
              <a:rPr lang="tr-TR" sz="2100" dirty="0" smtClean="0"/>
              <a:t>Senet üzerine aval kaydı koyan kişi (</a:t>
            </a:r>
            <a:r>
              <a:rPr lang="tr-TR" sz="2100" dirty="0" err="1" smtClean="0"/>
              <a:t>avalist</a:t>
            </a:r>
            <a:r>
              <a:rPr lang="tr-TR" sz="2100" dirty="0" smtClean="0"/>
              <a:t>), poliçenin tamamen veya kısmen ödenmesi konusunda teminat vermektedir (TTK m. 700/1). Bu teminat, üçüncü bir kişi veya poliçede imzası bulunan bir kişi tarafından da verilebilir.</a:t>
            </a:r>
          </a:p>
          <a:p>
            <a:r>
              <a:rPr lang="tr-TR" sz="2100" dirty="0" smtClean="0"/>
              <a:t>Aval şerhi, poliçe veya </a:t>
            </a:r>
            <a:r>
              <a:rPr lang="tr-TR" sz="2100" dirty="0" err="1" smtClean="0"/>
              <a:t>alonj</a:t>
            </a:r>
            <a:r>
              <a:rPr lang="tr-TR" sz="2100" dirty="0" smtClean="0"/>
              <a:t> üzerine yazılır. Aval “aval içindir” veya bununla eş anlamlı başka bir ibareyle ifade edilir ve aval veren kişi tarafından imzalanır.</a:t>
            </a:r>
          </a:p>
          <a:p>
            <a:r>
              <a:rPr lang="tr-TR" sz="2100" dirty="0" smtClean="0"/>
              <a:t>Muhatabın veya düzenleyenin imzaları hariç olmak üzere, senedin ön yüzüne atılan her imza aval şerhi sayılır.</a:t>
            </a:r>
          </a:p>
          <a:p>
            <a:r>
              <a:rPr lang="tr-TR" sz="2100" dirty="0" smtClean="0"/>
              <a:t>Aval veren kişi, kimin için taahhüt altına girmişse aynen onun gibi sorumlu olur. Kimin için verildiği belirtilmemişse aval, düzenlen için verilmiş sayılır.</a:t>
            </a:r>
          </a:p>
          <a:p>
            <a:endParaRPr lang="tr-TR" sz="2100" dirty="0"/>
          </a:p>
        </p:txBody>
      </p:sp>
    </p:spTree>
    <p:extLst>
      <p:ext uri="{BB962C8B-B14F-4D97-AF65-F5344CB8AC3E}">
        <p14:creationId xmlns:p14="http://schemas.microsoft.com/office/powerpoint/2010/main" val="3836479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Poliçede “Vade”</a:t>
            </a:r>
            <a:endParaRPr lang="tr-TR" b="1" dirty="0"/>
          </a:p>
        </p:txBody>
      </p:sp>
      <p:sp>
        <p:nvSpPr>
          <p:cNvPr id="3" name="2 İçerik Yer Tutucusu"/>
          <p:cNvSpPr>
            <a:spLocks noGrp="1"/>
          </p:cNvSpPr>
          <p:nvPr>
            <p:ph idx="1"/>
          </p:nvPr>
        </p:nvSpPr>
        <p:spPr/>
        <p:txBody>
          <a:bodyPr>
            <a:normAutofit fontScale="77500" lnSpcReduction="20000"/>
          </a:bodyPr>
          <a:lstStyle/>
          <a:p>
            <a:r>
              <a:rPr lang="tr-TR" dirty="0" smtClean="0"/>
              <a:t>Türk Ticaret Kanunu’nun 703. maddesine göre bir poliçe;</a:t>
            </a:r>
          </a:p>
          <a:p>
            <a:pPr lvl="1"/>
            <a:r>
              <a:rPr lang="tr-TR" dirty="0" smtClean="0"/>
              <a:t>Görüldüğünde,</a:t>
            </a:r>
          </a:p>
          <a:p>
            <a:pPr lvl="1"/>
            <a:r>
              <a:rPr lang="tr-TR" dirty="0" smtClean="0"/>
              <a:t>Görüldükten belirli bir süre sonra,</a:t>
            </a:r>
          </a:p>
          <a:p>
            <a:pPr lvl="1"/>
            <a:r>
              <a:rPr lang="tr-TR" dirty="0" smtClean="0"/>
              <a:t>Düzenlenme gününden belirli bir süre sonra,</a:t>
            </a:r>
          </a:p>
          <a:p>
            <a:pPr lvl="1"/>
            <a:r>
              <a:rPr lang="tr-TR" dirty="0" smtClean="0"/>
              <a:t>Belirli bir günde,</a:t>
            </a:r>
          </a:p>
          <a:p>
            <a:pPr>
              <a:buNone/>
            </a:pPr>
            <a:r>
              <a:rPr lang="tr-TR" dirty="0" smtClean="0"/>
              <a:t>	ödenmek üzere düzenlenebilir.</a:t>
            </a:r>
          </a:p>
          <a:p>
            <a:endParaRPr lang="tr-TR" dirty="0" smtClean="0"/>
          </a:p>
          <a:p>
            <a:r>
              <a:rPr lang="tr-TR" dirty="0" smtClean="0"/>
              <a:t>Vadesi başka şekilde yazılan veya birbirini takip eden çeşitli vadeleri gösteren poliçeler batıldır.</a:t>
            </a:r>
          </a:p>
          <a:p>
            <a:endParaRPr lang="tr-TR" dirty="0" smtClean="0"/>
          </a:p>
          <a:p>
            <a:r>
              <a:rPr lang="tr-TR" dirty="0" smtClean="0"/>
              <a:t>Vadesi gösterilmeyen poliçenin görüldüğünde ödenmesi şart edilmiş sayılır.</a:t>
            </a:r>
          </a:p>
          <a:p>
            <a:endParaRPr lang="tr-TR" dirty="0" smtClean="0"/>
          </a:p>
          <a:p>
            <a:endParaRPr lang="tr-TR" dirty="0"/>
          </a:p>
        </p:txBody>
      </p:sp>
    </p:spTree>
    <p:extLst>
      <p:ext uri="{BB962C8B-B14F-4D97-AF65-F5344CB8AC3E}">
        <p14:creationId xmlns:p14="http://schemas.microsoft.com/office/powerpoint/2010/main" val="1522730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Poliçenin “Ödenmesi için İbrazı”</a:t>
            </a:r>
            <a:endParaRPr lang="tr-TR" b="1" dirty="0"/>
          </a:p>
        </p:txBody>
      </p:sp>
      <p:sp>
        <p:nvSpPr>
          <p:cNvPr id="3" name="2 İçerik Yer Tutucusu"/>
          <p:cNvSpPr>
            <a:spLocks noGrp="1"/>
          </p:cNvSpPr>
          <p:nvPr>
            <p:ph idx="1"/>
          </p:nvPr>
        </p:nvSpPr>
        <p:spPr/>
        <p:txBody>
          <a:bodyPr>
            <a:normAutofit fontScale="70000" lnSpcReduction="20000"/>
          </a:bodyPr>
          <a:lstStyle/>
          <a:p>
            <a:r>
              <a:rPr lang="tr-TR" dirty="0" smtClean="0"/>
              <a:t>Poliçenin ödenmesi için muhataba ibrazı, ancak “yetkili hamil” tarafından gerçekleştirilmelidir. Çünkü, poliçe bedelini yetkili hamile ödeyen muhatap poliçe borcundan kurtulur. </a:t>
            </a:r>
          </a:p>
          <a:p>
            <a:endParaRPr lang="tr-TR" dirty="0" smtClean="0"/>
          </a:p>
          <a:p>
            <a:r>
              <a:rPr lang="tr-TR" dirty="0" smtClean="0"/>
              <a:t>Poliçelerde yetkili hamilin kim olduğu poliçenin nama veya emre yazılı olmasına göre değişkenlik arz eder:</a:t>
            </a:r>
          </a:p>
          <a:p>
            <a:pPr lvl="1"/>
            <a:r>
              <a:rPr lang="tr-TR" dirty="0" smtClean="0"/>
              <a:t>Nama yazılı poliçelerde yetkili hamil poliçede ilk hamil olarak adı yazılı olan </a:t>
            </a:r>
            <a:r>
              <a:rPr lang="tr-TR" dirty="0" err="1" smtClean="0"/>
              <a:t>lehdar</a:t>
            </a:r>
            <a:r>
              <a:rPr lang="tr-TR" dirty="0" smtClean="0"/>
              <a:t> veya poliçenin devri halinde onun hukuki halefi olduğunu ispat eden kişidir. Nama yazılı poliçelerde borçlu da senedi öderken, senedin yetkili (meşru) hamilini araştırmak ve tespit etmekle yükümlüdür. </a:t>
            </a:r>
          </a:p>
          <a:p>
            <a:pPr lvl="1"/>
            <a:r>
              <a:rPr lang="tr-TR" dirty="0" smtClean="0"/>
              <a:t>Emre yazılı poliçelerde ise yetkili hamil poliçede ilk hamil olarak adı yazılı olan </a:t>
            </a:r>
            <a:r>
              <a:rPr lang="tr-TR" dirty="0" err="1" smtClean="0"/>
              <a:t>lehdar</a:t>
            </a:r>
            <a:r>
              <a:rPr lang="tr-TR" dirty="0" smtClean="0"/>
              <a:t> veya poliçenin devri halinde kopma yapmayan bir ciro silsilesine göre şeklen yetkili hamil gözüken kişidir</a:t>
            </a:r>
            <a:endParaRPr lang="tr-TR" dirty="0"/>
          </a:p>
        </p:txBody>
      </p:sp>
    </p:spTree>
    <p:extLst>
      <p:ext uri="{BB962C8B-B14F-4D97-AF65-F5344CB8AC3E}">
        <p14:creationId xmlns:p14="http://schemas.microsoft.com/office/powerpoint/2010/main" val="191482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Poliçenin Kabul Edilmemesi</a:t>
            </a:r>
            <a:endParaRPr lang="tr-TR" b="1" dirty="0"/>
          </a:p>
        </p:txBody>
      </p:sp>
      <p:sp>
        <p:nvSpPr>
          <p:cNvPr id="3" name="2 İçerik Yer Tutucusu"/>
          <p:cNvSpPr>
            <a:spLocks noGrp="1"/>
          </p:cNvSpPr>
          <p:nvPr>
            <p:ph idx="1"/>
          </p:nvPr>
        </p:nvSpPr>
        <p:spPr/>
        <p:txBody>
          <a:bodyPr>
            <a:normAutofit fontScale="92500" lnSpcReduction="20000"/>
          </a:bodyPr>
          <a:lstStyle/>
          <a:p>
            <a:r>
              <a:rPr lang="tr-TR" sz="2200" dirty="0" smtClean="0"/>
              <a:t>Poliçenin asıl borçlusu senedi “kabul eden muhataptır”. Muhatap kabul işlemine kadar kambiyo ilişkisinin içine girmemekte ve lehtara ya da senedin devri halinde son hamile karşı herhangi bir sorumluluğu bulunmamaktadır. </a:t>
            </a:r>
          </a:p>
          <a:p>
            <a:endParaRPr lang="tr-TR" sz="2200" dirty="0" smtClean="0"/>
          </a:p>
          <a:p>
            <a:r>
              <a:rPr lang="tr-TR" sz="2200" dirty="0" smtClean="0"/>
              <a:t>Senedin muhatap tarafından kabul edilmemesi halinde ise yetkili hamilin “başvurma </a:t>
            </a:r>
            <a:r>
              <a:rPr lang="tr-TR" sz="2200" dirty="0" err="1" smtClean="0"/>
              <a:t>borçluları”na</a:t>
            </a:r>
            <a:r>
              <a:rPr lang="tr-TR" sz="2200" dirty="0" smtClean="0"/>
              <a:t> yönelmesi gerekecektir. Başvurma borçluları ise başta düzenleyen olmak üzere senet üzerindeki ilişkide –muhatap hariç olmak üzere- yetkili hamilden önce gelen lehtar, cirantalar ya da aval verenler olabilir.</a:t>
            </a:r>
          </a:p>
          <a:p>
            <a:endParaRPr lang="tr-TR" sz="2200" dirty="0" smtClean="0"/>
          </a:p>
          <a:p>
            <a:r>
              <a:rPr lang="tr-TR" sz="2400" dirty="0" smtClean="0"/>
              <a:t>Ancak bu hakkın kullanılabilmesi için;</a:t>
            </a:r>
          </a:p>
          <a:p>
            <a:pPr lvl="1"/>
            <a:r>
              <a:rPr lang="tr-TR" sz="2000" dirty="0" smtClean="0"/>
              <a:t> senedin kabul için muhataba arz edilmiş ve</a:t>
            </a:r>
          </a:p>
          <a:p>
            <a:pPr lvl="1"/>
            <a:r>
              <a:rPr lang="tr-TR" sz="2000" dirty="0" smtClean="0"/>
              <a:t> muhatabın senedi kısmen ya da tamamen kabul etmemiş olması gerekir.</a:t>
            </a:r>
          </a:p>
          <a:p>
            <a:pPr lvl="1"/>
            <a:r>
              <a:rPr lang="tr-TR" sz="2000" dirty="0" smtClean="0"/>
              <a:t>Kabul etmeme protestosu düzenlenmesi  </a:t>
            </a:r>
          </a:p>
          <a:p>
            <a:pPr lvl="1">
              <a:buNone/>
            </a:pPr>
            <a:r>
              <a:rPr lang="tr-TR" sz="2000" dirty="0" smtClean="0"/>
              <a:t>gerekir.</a:t>
            </a:r>
            <a:endParaRPr lang="tr-TR" sz="2200" dirty="0"/>
          </a:p>
        </p:txBody>
      </p:sp>
    </p:spTree>
    <p:extLst>
      <p:ext uri="{BB962C8B-B14F-4D97-AF65-F5344CB8AC3E}">
        <p14:creationId xmlns:p14="http://schemas.microsoft.com/office/powerpoint/2010/main" val="3637314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Poliçenin Ödenmemesi</a:t>
            </a:r>
            <a:endParaRPr lang="tr-TR" b="1" dirty="0"/>
          </a:p>
        </p:txBody>
      </p:sp>
      <p:sp>
        <p:nvSpPr>
          <p:cNvPr id="3" name="2 İçerik Yer Tutucusu"/>
          <p:cNvSpPr>
            <a:spLocks noGrp="1"/>
          </p:cNvSpPr>
          <p:nvPr>
            <p:ph idx="1"/>
          </p:nvPr>
        </p:nvSpPr>
        <p:spPr/>
        <p:txBody>
          <a:bodyPr>
            <a:normAutofit/>
          </a:bodyPr>
          <a:lstStyle/>
          <a:p>
            <a:r>
              <a:rPr lang="tr-TR" sz="2200" dirty="0" smtClean="0"/>
              <a:t>Poliçe bedelinin tamamen veya kısmen ödenmediği durumlarda, kabul etmiş muhataba karşı zamanaşımı süresi içinde her zaman başvurulabilir. Ayrıca, hamil kanunda gösterilmiş bulunan süre içinde ödememe protestosu da keşide ederek poliçenin diğer borçlularına da başvurma olanağını elde eder.</a:t>
            </a:r>
          </a:p>
          <a:p>
            <a:endParaRPr lang="tr-TR" sz="2200" dirty="0" smtClean="0"/>
          </a:p>
          <a:p>
            <a:r>
              <a:rPr lang="tr-TR" sz="2200" dirty="0" smtClean="0"/>
              <a:t>Muhatap poliçeyi kabul etmemiş ise poliçe bedelinin tamamen veya kısmen ödenmemesi halinde muhataba başvurulamaz. Hamil, duruma göre kabul etmeme veya ödememe protestosu çekerek poliçe borçlularından poliçe bedelini talep edebilir. </a:t>
            </a:r>
          </a:p>
          <a:p>
            <a:endParaRPr lang="tr-TR" sz="2200" dirty="0"/>
          </a:p>
        </p:txBody>
      </p:sp>
    </p:spTree>
    <p:extLst>
      <p:ext uri="{BB962C8B-B14F-4D97-AF65-F5344CB8AC3E}">
        <p14:creationId xmlns:p14="http://schemas.microsoft.com/office/powerpoint/2010/main" val="675316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Poliçede Başvurma Hakkı </a:t>
            </a:r>
            <a:endParaRPr lang="tr-TR" b="1" dirty="0"/>
          </a:p>
        </p:txBody>
      </p:sp>
      <p:sp>
        <p:nvSpPr>
          <p:cNvPr id="3" name="2 İçerik Yer Tutucusu"/>
          <p:cNvSpPr>
            <a:spLocks noGrp="1"/>
          </p:cNvSpPr>
          <p:nvPr>
            <p:ph idx="1"/>
          </p:nvPr>
        </p:nvSpPr>
        <p:spPr>
          <a:xfrm>
            <a:off x="467544" y="1340768"/>
            <a:ext cx="8136904" cy="4896544"/>
          </a:xfrm>
        </p:spPr>
        <p:txBody>
          <a:bodyPr>
            <a:normAutofit/>
          </a:bodyPr>
          <a:lstStyle/>
          <a:p>
            <a:pPr algn="just"/>
            <a:endParaRPr lang="tr-TR" sz="2500" dirty="0" smtClean="0"/>
          </a:p>
          <a:p>
            <a:pPr algn="just"/>
            <a:r>
              <a:rPr lang="tr-TR" sz="2500" dirty="0" smtClean="0"/>
              <a:t>Başvurma hakkının doğabilmesi için: </a:t>
            </a:r>
          </a:p>
          <a:p>
            <a:pPr lvl="1" algn="just"/>
            <a:r>
              <a:rPr lang="tr-TR" sz="2500" dirty="0" smtClean="0"/>
              <a:t>Ödeme süresi içerisinde ibraz  (Maddi şart)</a:t>
            </a:r>
          </a:p>
          <a:p>
            <a:pPr lvl="1" algn="just"/>
            <a:r>
              <a:rPr lang="tr-TR" sz="2500" dirty="0" smtClean="0"/>
              <a:t>Ödememe protestosu çekilmesi (Şekli şart)</a:t>
            </a:r>
          </a:p>
          <a:p>
            <a:pPr lvl="1" algn="just">
              <a:buNone/>
            </a:pPr>
            <a:endParaRPr lang="tr-TR" sz="2500" dirty="0" smtClean="0"/>
          </a:p>
          <a:p>
            <a:pPr marL="0" lvl="1" indent="361950" algn="just">
              <a:buFont typeface="Arial" pitchFamily="34" charset="0"/>
              <a:buChar char="•"/>
            </a:pPr>
            <a:r>
              <a:rPr lang="tr-TR" sz="2500" dirty="0" smtClean="0"/>
              <a:t>Başvurma hakkı kapsamında sorumlu tutulabilecek kişiler (başvurma borçluları); en yalın ifadesiyle, senedin yetkili hamilinden önce gelen cirantalar, lehtar ve düzenleyen ile </a:t>
            </a:r>
            <a:r>
              <a:rPr lang="tr-TR" sz="2500" dirty="0" err="1" smtClean="0"/>
              <a:t>avalistlerdir</a:t>
            </a:r>
            <a:r>
              <a:rPr lang="tr-TR" sz="2500" dirty="0" smtClean="0"/>
              <a:t>. </a:t>
            </a:r>
          </a:p>
          <a:p>
            <a:pPr marL="0" lvl="1" indent="0" algn="just">
              <a:buFont typeface="Arial" pitchFamily="34" charset="0"/>
              <a:buChar char="•"/>
            </a:pPr>
            <a:endParaRPr lang="tr-TR" sz="2500" dirty="0"/>
          </a:p>
        </p:txBody>
      </p:sp>
    </p:spTree>
    <p:extLst>
      <p:ext uri="{BB962C8B-B14F-4D97-AF65-F5344CB8AC3E}">
        <p14:creationId xmlns:p14="http://schemas.microsoft.com/office/powerpoint/2010/main" val="304862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88640"/>
            <a:ext cx="8291264" cy="648072"/>
          </a:xfrm>
        </p:spPr>
        <p:txBody>
          <a:bodyPr>
            <a:normAutofit fontScale="90000"/>
          </a:bodyPr>
          <a:lstStyle/>
          <a:p>
            <a:r>
              <a:rPr lang="tr-TR" b="1" dirty="0" smtClean="0"/>
              <a:t>Başvurma Hakkının Kapsamı</a:t>
            </a:r>
            <a:endParaRPr lang="tr-TR" b="1" dirty="0"/>
          </a:p>
        </p:txBody>
      </p:sp>
      <p:sp>
        <p:nvSpPr>
          <p:cNvPr id="3" name="2 İçerik Yer Tutucusu"/>
          <p:cNvSpPr>
            <a:spLocks noGrp="1"/>
          </p:cNvSpPr>
          <p:nvPr>
            <p:ph idx="1"/>
          </p:nvPr>
        </p:nvSpPr>
        <p:spPr>
          <a:xfrm>
            <a:off x="323528" y="980728"/>
            <a:ext cx="8568952" cy="5544616"/>
          </a:xfrm>
        </p:spPr>
        <p:txBody>
          <a:bodyPr>
            <a:noAutofit/>
          </a:bodyPr>
          <a:lstStyle/>
          <a:p>
            <a:r>
              <a:rPr lang="tr-TR" sz="2000" dirty="0" smtClean="0"/>
              <a:t>TTK m. 725’e göre hamil başvurma yoluyla;</a:t>
            </a:r>
          </a:p>
          <a:p>
            <a:pPr marL="630238" indent="0">
              <a:buNone/>
            </a:pPr>
            <a:r>
              <a:rPr lang="tr-TR" sz="2000" dirty="0" smtClean="0"/>
              <a:t>a) Poliçenin kabul edilmemiş veya ödenmemiş olan bedelini ve şart kılınmışsa işlemiş faizi,</a:t>
            </a:r>
          </a:p>
          <a:p>
            <a:pPr marL="630238" indent="0">
              <a:buNone/>
            </a:pPr>
            <a:r>
              <a:rPr lang="tr-TR" sz="2000" dirty="0" smtClean="0"/>
              <a:t>b) Vadenin gelmesinden itibaren işleyecek faizi,</a:t>
            </a:r>
          </a:p>
          <a:p>
            <a:pPr marL="630238" indent="0">
              <a:buNone/>
            </a:pPr>
            <a:r>
              <a:rPr lang="tr-TR" sz="2000" dirty="0" smtClean="0"/>
              <a:t>c) Protestonun ve hamil tarafından tebliğ olunan ihbarların giderleriyle diğer giderleri ve</a:t>
            </a:r>
          </a:p>
          <a:p>
            <a:pPr marL="630238" indent="0">
              <a:buNone/>
            </a:pPr>
            <a:r>
              <a:rPr lang="tr-TR" sz="2000" dirty="0" smtClean="0"/>
              <a:t>d) Poliçe bedelinin binde üçünü aşmamak üzere komisyon ücretini, </a:t>
            </a:r>
          </a:p>
          <a:p>
            <a:pPr marL="630238" indent="0">
              <a:buNone/>
            </a:pPr>
            <a:r>
              <a:rPr lang="tr-TR" sz="2000" dirty="0" smtClean="0"/>
              <a:t>isteyebilir.</a:t>
            </a:r>
          </a:p>
          <a:p>
            <a:endParaRPr lang="tr-TR" sz="1000" dirty="0" smtClean="0"/>
          </a:p>
          <a:p>
            <a:r>
              <a:rPr lang="tr-TR" sz="2000" dirty="0" smtClean="0"/>
              <a:t>TTK m. 726 uyarınca poliçe bedelini ödemiş olan kişi kendisinden önce gelen borçlulardan;</a:t>
            </a:r>
          </a:p>
          <a:p>
            <a:pPr marL="630238" indent="0">
              <a:buNone/>
            </a:pPr>
            <a:r>
              <a:rPr lang="tr-TR" sz="2000" dirty="0" smtClean="0"/>
              <a:t>a) Ödemiş olduğu tutarın tamamını,</a:t>
            </a:r>
          </a:p>
          <a:p>
            <a:pPr marL="630238" indent="0">
              <a:buNone/>
            </a:pPr>
            <a:r>
              <a:rPr lang="tr-TR" sz="2000" dirty="0" smtClean="0"/>
              <a:t>b) Ödeme tarihinden itibaren bu tutarın faizini,</a:t>
            </a:r>
          </a:p>
          <a:p>
            <a:pPr marL="630238" indent="0">
              <a:buNone/>
            </a:pPr>
            <a:r>
              <a:rPr lang="tr-TR" sz="2000" dirty="0" smtClean="0"/>
              <a:t>c) Yaptığı giderleri ve</a:t>
            </a:r>
          </a:p>
          <a:p>
            <a:pPr marL="630238" indent="0">
              <a:buNone/>
            </a:pPr>
            <a:r>
              <a:rPr lang="tr-TR" sz="2000" dirty="0" smtClean="0"/>
              <a:t>d) Poliçe bedelinin binde ikisini aşmamak üzere komisyon ücretini, </a:t>
            </a:r>
          </a:p>
          <a:p>
            <a:pPr marL="630238" indent="0">
              <a:buNone/>
            </a:pPr>
            <a:r>
              <a:rPr lang="tr-TR" sz="2000" dirty="0" smtClean="0"/>
              <a:t>isteyebilir.</a:t>
            </a:r>
          </a:p>
          <a:p>
            <a:pPr>
              <a:buNone/>
            </a:pPr>
            <a:endParaRPr lang="tr-TR" sz="2000" dirty="0"/>
          </a:p>
        </p:txBody>
      </p:sp>
    </p:spTree>
    <p:extLst>
      <p:ext uri="{BB962C8B-B14F-4D97-AF65-F5344CB8AC3E}">
        <p14:creationId xmlns:p14="http://schemas.microsoft.com/office/powerpoint/2010/main" val="213973140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669</Words>
  <Application>Microsoft Office PowerPoint</Application>
  <PresentationFormat>Ekran Gösterisi (4:3)</PresentationFormat>
  <Paragraphs>58</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Poliçede “Aval”</vt:lpstr>
      <vt:lpstr>Poliçede “Vade”</vt:lpstr>
      <vt:lpstr>Poliçenin “Ödenmesi için İbrazı”</vt:lpstr>
      <vt:lpstr>Poliçenin Kabul Edilmemesi</vt:lpstr>
      <vt:lpstr>Poliçenin Ödenmemesi</vt:lpstr>
      <vt:lpstr>Poliçede Başvurma Hakkı </vt:lpstr>
      <vt:lpstr>Başvurma Hakkının Kapsamı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Poliçede “Aval”</dc:title>
  <dc:creator>KORKUT OZKORKUT</dc:creator>
  <cp:lastModifiedBy>KORKUT OZKORKUT</cp:lastModifiedBy>
  <cp:revision>1</cp:revision>
  <dcterms:created xsi:type="dcterms:W3CDTF">2019-12-23T12:03:43Z</dcterms:created>
  <dcterms:modified xsi:type="dcterms:W3CDTF">2019-12-23T12:13:38Z</dcterms:modified>
</cp:coreProperties>
</file>