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9" r:id="rId3"/>
    <p:sldId id="312" r:id="rId4"/>
    <p:sldId id="311" r:id="rId5"/>
    <p:sldId id="310" r:id="rId6"/>
    <p:sldId id="309" r:id="rId7"/>
    <p:sldId id="308" r:id="rId8"/>
    <p:sldId id="314" r:id="rId9"/>
    <p:sldId id="307" r:id="rId10"/>
    <p:sldId id="30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60"/>
  </p:normalViewPr>
  <p:slideViewPr>
    <p:cSldViewPr>
      <p:cViewPr varScale="1">
        <p:scale>
          <a:sx n="108" d="100"/>
          <a:sy n="108" d="100"/>
        </p:scale>
        <p:origin x="171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9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41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63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467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00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612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94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93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95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2564904"/>
            <a:ext cx="6172200" cy="28083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Konu: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Āri</a:t>
            </a:r>
            <a:r>
              <a:rPr lang="tr-TR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istilası I</a:t>
            </a: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4005064"/>
            <a:ext cx="6172200" cy="2369858"/>
          </a:xfrm>
        </p:spPr>
        <p:txBody>
          <a:bodyPr>
            <a:normAutofit/>
          </a:bodyPr>
          <a:lstStyle/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algn="r"/>
            <a:endParaRPr lang="tr-T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Dersin Sorumlusu: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sz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 err="1"/>
              <a:t>Āriler</a:t>
            </a:r>
            <a:r>
              <a:rPr lang="tr-TR" dirty="0"/>
              <a:t>, Hindistan’da yerleşmeye başladıkları tarihten itibaren, hayvancılığın yanı sıra tarımla da uğraşmaya başlamışlardır. Özellikle arpa, sonra da buğday ve pirinç ekip; demir işlemişlerdi.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81078055"/>
      </p:ext>
    </p:extLst>
  </p:cSld>
  <p:clrMapOvr>
    <a:masterClrMapping/>
  </p:clrMapOvr>
  <p:transition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r-TR" dirty="0"/>
              <a:t>MÖ 2000-1500’li yıllarda tam olarak menşelerini bilemediğimiz, ancak Asya’nın içlerinden ya da İran üzerinden gelerek Kuzeybatı Hindistan’a yerleştikleri varsayılan </a:t>
            </a:r>
            <a:r>
              <a:rPr lang="tr-TR" dirty="0" err="1"/>
              <a:t>Āriler</a:t>
            </a:r>
            <a:r>
              <a:rPr lang="tr-TR" dirty="0"/>
              <a:t>, Hindistan’ın hem siyasi hem de kültür tarihini derinden etkilemiştir.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1572552"/>
      </p:ext>
    </p:extLst>
  </p:cSld>
  <p:clrMapOvr>
    <a:masterClrMapping/>
  </p:clrMapOvr>
  <p:transition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Hint’teki yerlilere yani </a:t>
            </a:r>
            <a:r>
              <a:rPr lang="tr-TR" dirty="0" err="1"/>
              <a:t>Dravitler’e</a:t>
            </a:r>
            <a:r>
              <a:rPr lang="tr-TR" dirty="0"/>
              <a:t> göre çok daha açık tenli olan savaşçı </a:t>
            </a:r>
            <a:r>
              <a:rPr lang="tr-TR" dirty="0" err="1"/>
              <a:t>Āri</a:t>
            </a:r>
            <a:r>
              <a:rPr lang="tr-TR" dirty="0"/>
              <a:t> toplumu, </a:t>
            </a:r>
            <a:r>
              <a:rPr lang="tr-TR" dirty="0" err="1"/>
              <a:t>Dravitler’i</a:t>
            </a:r>
            <a:r>
              <a:rPr lang="tr-TR" dirty="0"/>
              <a:t> güneye doğru sıkıştırarak başta </a:t>
            </a:r>
            <a:r>
              <a:rPr lang="tr-TR" dirty="0" err="1"/>
              <a:t>Pencap</a:t>
            </a:r>
            <a:r>
              <a:rPr lang="tr-TR" dirty="0"/>
              <a:t> olmak üzere Hindistan’ın kuzeyinde egemen olmuşlardır.</a:t>
            </a:r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4407248"/>
      </p:ext>
    </p:extLst>
  </p:cSld>
  <p:clrMapOvr>
    <a:masterClrMapping/>
  </p:clrMapOvr>
  <p:transition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 err="1"/>
              <a:t>Āriler’in</a:t>
            </a:r>
            <a:r>
              <a:rPr lang="tr-TR" dirty="0"/>
              <a:t> anavatanları konusunda araştırmacılar önceleri, Doğu Avrupa ve Orta Asya bozkırlarını işaret etmekteydi. Ancak yapılan arkeolojik kazılar, </a:t>
            </a:r>
            <a:r>
              <a:rPr lang="tr-TR" dirty="0" err="1"/>
              <a:t>Āriler’in</a:t>
            </a:r>
            <a:r>
              <a:rPr lang="tr-TR" dirty="0"/>
              <a:t> ataları ve onların Batı, Orta ve Güney Asya ile olan ilişkileri konusundaki bilgilerimizi zamanla değiştirmiş ve Hindistan’a gelmeden önce Avrasya bozkırlarında yaşamış oldukları konusundaki varsayımları güçlendirmiştir.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1065794"/>
      </p:ext>
    </p:extLst>
  </p:cSld>
  <p:clrMapOvr>
    <a:masterClrMapping/>
  </p:clrMapOvr>
  <p:transition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endParaRPr lang="tr-TR" b="1" dirty="0"/>
          </a:p>
          <a:p>
            <a:pPr algn="ctr"/>
            <a:endParaRPr lang="tr-TR" dirty="0"/>
          </a:p>
          <a:p>
            <a:pPr algn="ctr"/>
            <a:r>
              <a:rPr lang="tr-TR" dirty="0"/>
              <a:t>MÖ 4000’li yıllara gelindiğinde ise yani Kuzeybatı Hindistan’a gelmeden az önce, at ve sığırı evcilleştirmiş, bakır, bronz aletler yaparak kullanmaya başlamışlardır.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65036762"/>
      </p:ext>
    </p:extLst>
  </p:cSld>
  <p:clrMapOvr>
    <a:masterClrMapping/>
  </p:clrMapOvr>
  <p:transition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err="1"/>
              <a:t>Ārilerin</a:t>
            </a:r>
            <a:r>
              <a:rPr lang="tr-TR" dirty="0"/>
              <a:t> Hindistan’a girişi ile ilgili olarak farklı varsayımlar ortaya atılır. Bunlardan biri, </a:t>
            </a:r>
            <a:r>
              <a:rPr lang="tr-TR" dirty="0" err="1"/>
              <a:t>Terai</a:t>
            </a:r>
            <a:r>
              <a:rPr lang="tr-TR" dirty="0"/>
              <a:t> bölgesinin güneyindeki kuru ormanları yakıp; </a:t>
            </a:r>
            <a:r>
              <a:rPr lang="tr-TR" dirty="0" err="1"/>
              <a:t>Ganj</a:t>
            </a:r>
            <a:r>
              <a:rPr lang="tr-TR" dirty="0"/>
              <a:t> Nehri’nin kollara ayrılarak zayıfladığı noktadan, kolaylıkla karşıya geçen </a:t>
            </a:r>
            <a:r>
              <a:rPr lang="tr-TR" dirty="0" err="1"/>
              <a:t>Ārilerin</a:t>
            </a:r>
            <a:r>
              <a:rPr lang="tr-TR" dirty="0"/>
              <a:t>, </a:t>
            </a:r>
            <a:r>
              <a:rPr lang="tr-TR" dirty="0" err="1"/>
              <a:t>Gorakhpur’un</a:t>
            </a:r>
            <a:r>
              <a:rPr lang="tr-TR" dirty="0"/>
              <a:t> kuzeyindeki ovalara girip </a:t>
            </a:r>
            <a:r>
              <a:rPr lang="tr-TR" dirty="0" err="1"/>
              <a:t>Patna</a:t>
            </a:r>
            <a:r>
              <a:rPr lang="tr-TR" dirty="0"/>
              <a:t> yakınlarında </a:t>
            </a:r>
            <a:r>
              <a:rPr lang="tr-TR" dirty="0" err="1"/>
              <a:t>Ganj’a</a:t>
            </a:r>
            <a:r>
              <a:rPr lang="tr-TR" dirty="0"/>
              <a:t> katılan </a:t>
            </a:r>
            <a:r>
              <a:rPr lang="tr-TR" dirty="0" err="1"/>
              <a:t>Gandak</a:t>
            </a:r>
            <a:r>
              <a:rPr lang="tr-TR" dirty="0"/>
              <a:t> ırmağının orada durdukları şeklindedir. Bugünkü Nepal’in güneyinden Bangladeş’e kadar uzanan düzlük arazi.</a:t>
            </a:r>
          </a:p>
          <a:p>
            <a:endParaRPr lang="tr-TR" b="1" dirty="0"/>
          </a:p>
          <a:p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1971034"/>
      </p:ext>
    </p:extLst>
  </p:cSld>
  <p:clrMapOvr>
    <a:masterClrMapping/>
  </p:clrMapOvr>
  <p:transition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 err="1"/>
              <a:t>McNeill</a:t>
            </a:r>
            <a:r>
              <a:rPr lang="tr-TR" dirty="0"/>
              <a:t> ise, </a:t>
            </a:r>
            <a:r>
              <a:rPr lang="tr-TR" dirty="0" err="1"/>
              <a:t>Ārilerin</a:t>
            </a:r>
            <a:r>
              <a:rPr lang="tr-TR" dirty="0"/>
              <a:t> Hindistan’a girişi ve yerleşmesi ile ilgili olarak, MÖ 1500’lerde </a:t>
            </a:r>
            <a:r>
              <a:rPr lang="tr-TR" dirty="0" err="1"/>
              <a:t>İndus</a:t>
            </a:r>
            <a:r>
              <a:rPr lang="tr-TR" dirty="0"/>
              <a:t> şehirlerini yıkarak gelen savaşçı istilacılar, karanlık ve barbarca bir çağı başlattılar.” ifadesini kullanmıştır.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1129881"/>
      </p:ext>
    </p:extLst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 err="1"/>
              <a:t>Āri</a:t>
            </a:r>
            <a:r>
              <a:rPr lang="tr-TR" dirty="0"/>
              <a:t> göçlerinin tamamlanması için üç yüz yıl kadar uzun bir sürenin geçmesi gerekmiş; bu süre zarfında, birbirine rakip olan topluluklar, yeniden yollara düşmeden önce, ektikleri ürünleri toplamak için ara sıra durarak sığır sürüleriyle oradan oraya dolaşmışlardır. </a:t>
            </a:r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35046702"/>
      </p:ext>
    </p:extLst>
  </p:cSld>
  <p:clrMapOvr>
    <a:masterClrMapping/>
  </p:clrMapOvr>
  <p:transition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755576" y="476672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129</a:t>
            </a:r>
            <a:b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HİNT KÜLTÜRÜNE GİRİŞ</a:t>
            </a:r>
            <a:endParaRPr lang="tr-TR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b="1" dirty="0"/>
          </a:p>
          <a:p>
            <a:pPr algn="ctr"/>
            <a:r>
              <a:rPr lang="tr-TR" dirty="0"/>
              <a:t>Bu başıboş gezginler, birbirleriyle savaşlara girişmişler ve gittikleri yerlerde buldukları yerli halkları boyundurukları altına almışlardır. Bu savaşçı topluluklar, </a:t>
            </a:r>
            <a:r>
              <a:rPr lang="tr-TR" dirty="0" err="1"/>
              <a:t>Āri</a:t>
            </a:r>
            <a:r>
              <a:rPr lang="tr-TR" dirty="0"/>
              <a:t> dilini yayarak yavaş yavaş Hindistan’ın çeşitli bölgelerine yayılmışlardır.</a:t>
            </a:r>
          </a:p>
          <a:p>
            <a:pPr algn="ctr"/>
            <a:endParaRPr lang="tr-TR" b="1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611560" y="548680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800" b="0" i="0" u="none" strike="noStrike" kern="1200" cap="sm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87256265"/>
      </p:ext>
    </p:extLst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</TotalTime>
  <Words>454</Words>
  <Application>Microsoft Office PowerPoint</Application>
  <PresentationFormat>Ekran Gösterisi (4:3)</PresentationFormat>
  <Paragraphs>47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   HİN 129  HİNT KÜLTÜRÜNE GİRİŞ  3. hafta  Konu: Āri istilası I     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  <vt:lpstr>HİN 129 HİNT KÜLTÜRÜNE GİRİŞ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112</cp:revision>
  <dcterms:created xsi:type="dcterms:W3CDTF">2014-11-21T09:52:05Z</dcterms:created>
  <dcterms:modified xsi:type="dcterms:W3CDTF">2020-02-26T18:03:04Z</dcterms:modified>
</cp:coreProperties>
</file>