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7" r:id="rId5"/>
    <p:sldId id="285" r:id="rId6"/>
    <p:sldId id="286" r:id="rId7"/>
    <p:sldId id="287" r:id="rId8"/>
    <p:sldId id="259" r:id="rId9"/>
    <p:sldId id="278" r:id="rId10"/>
    <p:sldId id="260" r:id="rId11"/>
    <p:sldId id="261" r:id="rId12"/>
    <p:sldId id="262" r:id="rId13"/>
    <p:sldId id="288" r:id="rId14"/>
    <p:sldId id="280" r:id="rId15"/>
    <p:sldId id="263" r:id="rId16"/>
    <p:sldId id="279" r:id="rId17"/>
    <p:sldId id="264" r:id="rId18"/>
    <p:sldId id="265" r:id="rId19"/>
    <p:sldId id="281" r:id="rId20"/>
    <p:sldId id="289" r:id="rId21"/>
    <p:sldId id="282" r:id="rId22"/>
    <p:sldId id="283" r:id="rId23"/>
    <p:sldId id="266" r:id="rId24"/>
    <p:sldId id="284" r:id="rId25"/>
    <p:sldId id="291" r:id="rId26"/>
    <p:sldId id="290" r:id="rId27"/>
    <p:sldId id="276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6C48C-3592-4D53-875D-C7D734B3FBE1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FD34-32EA-481B-A7DB-3892DEF3E7D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129614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Hasta Hakları ve Tarihsel Gelişimi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45704"/>
          </a:xfrm>
        </p:spPr>
        <p:txBody>
          <a:bodyPr/>
          <a:lstStyle/>
          <a:p>
            <a:pPr algn="r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Öğretim Görevlisi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Meltem ÖZDUYAN KILIÇ</a:t>
            </a:r>
            <a:endParaRPr lang="tr-TR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Uluslararası Alanda Hasta Haklarının Gelişimi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1972 Amerika Hastaneler Birliği Hasta Hakları Bildirgesi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1981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Dünya Tabipler Birliği Lizbon Hasta Hakları Bildirgesi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1994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Dünya Tabipler Birliği Amsterdam Hasta Hakları Bildirgesi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1995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Dünya Tabipler Birliği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Bali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Hasta Hakları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Bildirgesi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1997 İnsan Hakları ve Biyotıp</a:t>
            </a:r>
            <a:r>
              <a:rPr lang="tr-TR" spc="-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Sözleşmesi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2002 Hasta Haklarına İlişkin Avrupa Statüsü Sözleşmesi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Amerika Hastaneler Birliği Hasta Hakları Bildirgesi (1972)</a:t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Hastanın bilgilendirilmesi (Aydınlatılmış Onam)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Hastaların tüm hastane süreçlerinde desteklemesi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Dünya Tabipler Birliği Lizbon Hasta Hakları Bildirgesi (1981)</a:t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Hasta Haklarının neler olabileceği </a:t>
            </a:r>
            <a:r>
              <a:rPr lang="tr-T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konusunda temel çerçeveyi çizer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 hekimini özgürce seçmelidir.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Hastalar hiçbir etki altında kalmadan özgürce klinik ve etik karar verebilen hekim tarafından bakılabilmelidir.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 yeterli bilgilendirmeden sonra önerilen tedaviyi kabul veya reddedebilme hakkına sahip olabilmelidir.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Dünya Tabipler Birliği Lizbon Hasta Hakları Bildirgesi (1981)</a:t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 hekimden tüm tıbbi ve özel hayatına ilişkin bilgilerin gizliliğine saygı gösterilmesi hakkına sahiptir.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Her hastanın onurlu bir şekilde ölmeye hakkı vardır.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 dini veya ruhi telkin ve teselliyi kabul veya reddetme hakkına sahiptir.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Dünya Tabipler Birliği Amsterdam Hasta Hakları Bildirgesi (1994 )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 hizmetlerinde insan hakları ve değerleri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Bilgilendirme 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Onay 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Mahremiyet ve Özel Hayat 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Bakım ve Tedavi </a:t>
            </a:r>
          </a:p>
          <a:p>
            <a:pPr>
              <a:lnSpc>
                <a:spcPct val="150000"/>
              </a:lnSpc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Dünya Tabipler Birliği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Bali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Hasta Hakları Bildirgesi (1995)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Kaliteli tıbbi bakım hakkı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Seçim yapma özgürlüğü 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Kendi kaderini belirleme hakkı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Bilinci kapalı hasta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Yasal ehliyeti olmayan hasta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Dünya Tabipler Birliği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Bali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Hasta Hakları Bildirgesi (1995)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Hastanın isteğine karşın yapılan girişimler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Bilgilendirme hakkı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Gizlilik hakkı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 eğitimi hakkı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Onur hakkı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Dini destek hakkı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İnsan Hakları ve Biyotıp</a:t>
            </a:r>
            <a:r>
              <a:rPr lang="tr-TR" b="1" spc="-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Sözleşmesi (1997)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 Biyoloji ve tıp alanında hızla artan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gelişmeler…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İçerik Yer Tutucusu" descr="indir (2).jf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2040" y="1772816"/>
            <a:ext cx="3888432" cy="4464496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Hasta Haklarına İlişkin Avrupa Statüsü Sözleşmesi (2002)</a:t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70585" marR="5080" indent="-457200" algn="just">
              <a:lnSpc>
                <a:spcPct val="150000"/>
              </a:lnSpc>
              <a:tabLst>
                <a:tab pos="870585" algn="l"/>
                <a:tab pos="871219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 hakları </a:t>
            </a:r>
            <a:r>
              <a:rPr lang="tr-TR" spc="-5" dirty="0" smtClean="0">
                <a:latin typeface="Times New Roman" pitchFamily="18" charset="0"/>
                <a:cs typeface="Times New Roman" pitchFamily="18" charset="0"/>
              </a:rPr>
              <a:t>konusunda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</a:t>
            </a:r>
            <a:r>
              <a:rPr lang="tr-TR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sistemleri  arasında uyumun sağlanması ve herkesin haksızlığa maruz</a:t>
            </a:r>
            <a:r>
              <a:rPr lang="tr-TR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pc="-5" dirty="0" smtClean="0">
                <a:latin typeface="Times New Roman" pitchFamily="18" charset="0"/>
                <a:cs typeface="Times New Roman" pitchFamily="18" charset="0"/>
              </a:rPr>
              <a:t>kalmadan,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 hizmeti alması </a:t>
            </a:r>
            <a:r>
              <a:rPr lang="tr-TR" spc="-10" dirty="0" smtClean="0">
                <a:latin typeface="Times New Roman" pitchFamily="18" charset="0"/>
                <a:cs typeface="Times New Roman" pitchFamily="18" charset="0"/>
              </a:rPr>
              <a:t>amaçlanmaktadır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Hasta Haklarına İlişkin Avrupa Statüsü Sözleşmesi (2002)</a:t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70585" marR="5080" indent="-457200" algn="just">
              <a:lnSpc>
                <a:spcPct val="150000"/>
              </a:lnSpc>
              <a:tabLst>
                <a:tab pos="870585" algn="l"/>
                <a:tab pos="871219" algn="l"/>
              </a:tabLst>
            </a:pPr>
            <a:r>
              <a:rPr lang="tr-TR" spc="-40" dirty="0">
                <a:latin typeface="Palatino Linotype"/>
                <a:cs typeface="Palatino Linotype"/>
              </a:rPr>
              <a:t>Avrupa </a:t>
            </a:r>
            <a:r>
              <a:rPr lang="tr-TR" dirty="0">
                <a:latin typeface="Palatino Linotype"/>
                <a:cs typeface="Palatino Linotype"/>
              </a:rPr>
              <a:t>Birliği’ne </a:t>
            </a:r>
            <a:r>
              <a:rPr lang="tr-TR" spc="-20" dirty="0">
                <a:latin typeface="Palatino Linotype"/>
                <a:cs typeface="Palatino Linotype"/>
              </a:rPr>
              <a:t>üye </a:t>
            </a:r>
            <a:r>
              <a:rPr lang="tr-TR" dirty="0">
                <a:latin typeface="Palatino Linotype"/>
                <a:cs typeface="Palatino Linotype"/>
              </a:rPr>
              <a:t>olan ülkelerin  ulusal sağlık sistemleri arasında </a:t>
            </a:r>
            <a:r>
              <a:rPr lang="tr-TR" spc="-15" dirty="0">
                <a:latin typeface="Palatino Linotype"/>
                <a:cs typeface="Palatino Linotype"/>
              </a:rPr>
              <a:t>ortaya  </a:t>
            </a:r>
            <a:r>
              <a:rPr lang="tr-TR" dirty="0">
                <a:latin typeface="Palatino Linotype"/>
                <a:cs typeface="Palatino Linotype"/>
              </a:rPr>
              <a:t>çıkan farklılıkları </a:t>
            </a:r>
            <a:r>
              <a:rPr lang="tr-TR" spc="-5" dirty="0">
                <a:latin typeface="Palatino Linotype"/>
                <a:cs typeface="Palatino Linotype"/>
              </a:rPr>
              <a:t>engellemeye</a:t>
            </a:r>
            <a:r>
              <a:rPr lang="tr-TR" spc="-35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çalışmakta  </a:t>
            </a:r>
            <a:r>
              <a:rPr lang="tr-TR" spc="-30" dirty="0">
                <a:latin typeface="Palatino Linotype"/>
                <a:cs typeface="Palatino Linotype"/>
              </a:rPr>
              <a:t>ve </a:t>
            </a:r>
            <a:r>
              <a:rPr lang="tr-TR" spc="-5" dirty="0">
                <a:latin typeface="Palatino Linotype"/>
                <a:cs typeface="Palatino Linotype"/>
              </a:rPr>
              <a:t>hasta </a:t>
            </a:r>
            <a:r>
              <a:rPr lang="tr-TR" dirty="0">
                <a:latin typeface="Palatino Linotype"/>
                <a:cs typeface="Palatino Linotype"/>
              </a:rPr>
              <a:t>haklarına ilişkin düzenlemelerin  çeşitliliğini </a:t>
            </a:r>
            <a:r>
              <a:rPr lang="tr-TR" spc="-15" dirty="0">
                <a:latin typeface="Palatino Linotype"/>
                <a:cs typeface="Palatino Linotype"/>
              </a:rPr>
              <a:t>ortaya</a:t>
            </a:r>
            <a:r>
              <a:rPr lang="tr-TR" spc="-50" dirty="0">
                <a:latin typeface="Palatino Linotype"/>
                <a:cs typeface="Palatino Linotype"/>
              </a:rPr>
              <a:t> </a:t>
            </a:r>
            <a:r>
              <a:rPr lang="tr-TR" spc="-15" dirty="0">
                <a:latin typeface="Palatino Linotype"/>
                <a:cs typeface="Palatino Linotype"/>
              </a:rPr>
              <a:t>koymaktadır.</a:t>
            </a:r>
            <a:endParaRPr lang="tr-TR" dirty="0">
              <a:latin typeface="Palatino Linotype"/>
              <a:cs typeface="Palatino Linotype"/>
            </a:endParaRPr>
          </a:p>
          <a:p>
            <a:pPr marL="870585" marR="5080" indent="-457200" algn="just">
              <a:lnSpc>
                <a:spcPct val="150000"/>
              </a:lnSpc>
              <a:tabLst>
                <a:tab pos="870585" algn="l"/>
                <a:tab pos="871219" algn="l"/>
              </a:tabLst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Hak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tr-TR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Adalet</a:t>
            </a:r>
          </a:p>
          <a:p>
            <a:pPr>
              <a:lnSpc>
                <a:spcPct val="170000"/>
              </a:lnSpc>
            </a:pPr>
            <a:r>
              <a:rPr lang="tr-TR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Adaletin, hukukun gerektirdiği veya birine ayırdığı şey, kazanç</a:t>
            </a:r>
          </a:p>
          <a:p>
            <a:pPr>
              <a:lnSpc>
                <a:spcPct val="170000"/>
              </a:lnSpc>
            </a:pPr>
            <a:r>
              <a:rPr lang="tr-TR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Dava veya iddiada gerçeğe uygunluk, doğruluk</a:t>
            </a:r>
          </a:p>
          <a:p>
            <a:pPr>
              <a:lnSpc>
                <a:spcPct val="170000"/>
              </a:lnSpc>
            </a:pPr>
            <a:r>
              <a:rPr lang="sv-SE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Verilmiş emekten doğan manevi yetki</a:t>
            </a:r>
            <a:endParaRPr lang="tr-TR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tr-TR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Emek karşılığı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ücret.</a:t>
            </a:r>
          </a:p>
          <a:p>
            <a:pPr>
              <a:lnSpc>
                <a:spcPct val="17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Doğru, gerçek.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0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tr-TR" sz="20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Hasta Haklarına İlişkin Avrupa Statüsü Sözleşmesi (2002)</a:t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Rıza (onay)</a:t>
            </a:r>
            <a:r>
              <a:rPr lang="tr-TR" spc="-90" dirty="0">
                <a:latin typeface="Palatino Linotype"/>
                <a:cs typeface="Palatino Linotype"/>
              </a:rPr>
              <a:t> </a:t>
            </a:r>
            <a:r>
              <a:rPr lang="tr-TR" spc="-5" dirty="0">
                <a:latin typeface="Palatino Linotype"/>
                <a:cs typeface="Palatino Linotype"/>
              </a:rPr>
              <a:t>hakkı.</a:t>
            </a:r>
            <a:endParaRPr lang="tr-TR" dirty="0">
              <a:latin typeface="Palatino Linotype"/>
              <a:cs typeface="Palatino Linotype"/>
            </a:endParaRPr>
          </a:p>
          <a:p>
            <a:pPr marL="355600"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Özgür seçim</a:t>
            </a:r>
            <a:r>
              <a:rPr lang="tr-TR" spc="-100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hakkı.</a:t>
            </a:r>
          </a:p>
          <a:p>
            <a:pPr marL="355600"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Özel </a:t>
            </a:r>
            <a:r>
              <a:rPr lang="tr-TR" spc="-30" dirty="0">
                <a:latin typeface="Palatino Linotype"/>
                <a:cs typeface="Palatino Linotype"/>
              </a:rPr>
              <a:t>ve </a:t>
            </a:r>
            <a:r>
              <a:rPr lang="tr-TR" dirty="0">
                <a:latin typeface="Palatino Linotype"/>
                <a:cs typeface="Palatino Linotype"/>
              </a:rPr>
              <a:t>gizlilik</a:t>
            </a:r>
            <a:r>
              <a:rPr lang="tr-TR" spc="-60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hakkı.</a:t>
            </a: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Hastaların </a:t>
            </a:r>
            <a:r>
              <a:rPr lang="tr-TR" spc="-15" dirty="0">
                <a:latin typeface="Palatino Linotype"/>
                <a:cs typeface="Palatino Linotype"/>
              </a:rPr>
              <a:t>vaktine</a:t>
            </a:r>
            <a:r>
              <a:rPr lang="tr-TR" spc="-60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saygı</a:t>
            </a:r>
            <a:r>
              <a:rPr lang="tr-TR" dirty="0" smtClean="0">
                <a:latin typeface="Palatino Linotype"/>
                <a:cs typeface="Palatino Linotype"/>
              </a:rPr>
              <a:t>.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Kalite standartları</a:t>
            </a:r>
            <a:r>
              <a:rPr lang="tr-TR" spc="-80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hakkı.</a:t>
            </a:r>
          </a:p>
          <a:p>
            <a:pPr marL="355600"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spc="-5" dirty="0">
                <a:latin typeface="Palatino Linotype"/>
                <a:cs typeface="Palatino Linotype"/>
              </a:rPr>
              <a:t>Güvenlik</a:t>
            </a:r>
            <a:r>
              <a:rPr lang="tr-TR" spc="-114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hakkı.</a:t>
            </a: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tr-TR" dirty="0" smtClean="0">
              <a:latin typeface="Palatino Linotype"/>
              <a:cs typeface="Palatino Linotype"/>
            </a:endParaRP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tr-TR" dirty="0">
              <a:latin typeface="Palatino Linotype"/>
              <a:cs typeface="Palatino Linotype"/>
            </a:endParaRP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tr-TR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Hasta Haklarına İlişkin Avrupa Statüsü Sözleşmesi (2002)</a:t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55600"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spc="-40" dirty="0" smtClean="0">
                <a:latin typeface="Palatino Linotype"/>
                <a:cs typeface="Palatino Linotype"/>
              </a:rPr>
              <a:t>Yenilik</a:t>
            </a:r>
            <a:r>
              <a:rPr lang="tr-TR" spc="-70" dirty="0" smtClean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hakkı.</a:t>
            </a:r>
          </a:p>
          <a:p>
            <a:pPr marL="355600" marR="508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Gereksiz ağrı/acı </a:t>
            </a:r>
            <a:r>
              <a:rPr lang="tr-TR" spc="-30" dirty="0">
                <a:latin typeface="Palatino Linotype"/>
                <a:cs typeface="Palatino Linotype"/>
              </a:rPr>
              <a:t>ve </a:t>
            </a:r>
            <a:r>
              <a:rPr lang="tr-TR" dirty="0">
                <a:latin typeface="Palatino Linotype"/>
                <a:cs typeface="Palatino Linotype"/>
              </a:rPr>
              <a:t>sıkıntıdan</a:t>
            </a:r>
            <a:r>
              <a:rPr lang="tr-TR" spc="-30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sakınma  hakkı</a:t>
            </a:r>
            <a:r>
              <a:rPr lang="tr-TR" dirty="0" smtClean="0">
                <a:latin typeface="Palatino Linotype"/>
                <a:cs typeface="Palatino Linotype"/>
              </a:rPr>
              <a:t>.</a:t>
            </a:r>
          </a:p>
          <a:p>
            <a:pPr marL="3556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Kişisel tedavi</a:t>
            </a:r>
            <a:r>
              <a:rPr lang="tr-TR" spc="-40" dirty="0">
                <a:latin typeface="Palatino Linotype"/>
                <a:cs typeface="Palatino Linotype"/>
              </a:rPr>
              <a:t> </a:t>
            </a:r>
            <a:r>
              <a:rPr lang="tr-TR" spc="-5" dirty="0">
                <a:latin typeface="Palatino Linotype"/>
                <a:cs typeface="Palatino Linotype"/>
              </a:rPr>
              <a:t>hakkı.</a:t>
            </a:r>
            <a:endParaRPr lang="tr-TR" dirty="0">
              <a:latin typeface="Palatino Linotype"/>
              <a:cs typeface="Palatino Linotype"/>
            </a:endParaRPr>
          </a:p>
          <a:p>
            <a:pPr marL="355600"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spc="-10" dirty="0">
                <a:latin typeface="Palatino Linotype"/>
                <a:cs typeface="Palatino Linotype"/>
              </a:rPr>
              <a:t>Şikayet</a:t>
            </a:r>
            <a:r>
              <a:rPr lang="tr-TR" spc="-60" dirty="0">
                <a:latin typeface="Palatino Linotype"/>
                <a:cs typeface="Palatino Linotype"/>
              </a:rPr>
              <a:t> </a:t>
            </a:r>
            <a:r>
              <a:rPr lang="tr-TR" spc="-5" dirty="0">
                <a:latin typeface="Palatino Linotype"/>
                <a:cs typeface="Palatino Linotype"/>
              </a:rPr>
              <a:t>hakkı.</a:t>
            </a:r>
            <a:endParaRPr lang="tr-TR" dirty="0">
              <a:latin typeface="Palatino Linotype"/>
              <a:cs typeface="Palatino Linotype"/>
            </a:endParaRP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spc="-30" dirty="0">
                <a:latin typeface="Palatino Linotype"/>
                <a:cs typeface="Palatino Linotype"/>
              </a:rPr>
              <a:t>Tazminat</a:t>
            </a:r>
            <a:r>
              <a:rPr lang="tr-TR" spc="-120" dirty="0">
                <a:latin typeface="Palatino Linotype"/>
                <a:cs typeface="Palatino Linotype"/>
              </a:rPr>
              <a:t> </a:t>
            </a:r>
            <a:r>
              <a:rPr lang="tr-TR" dirty="0" smtClean="0">
                <a:latin typeface="Palatino Linotype"/>
                <a:cs typeface="Palatino Linotype"/>
              </a:rPr>
              <a:t>hakkı</a:t>
            </a: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Genel ilgi </a:t>
            </a:r>
            <a:r>
              <a:rPr lang="tr-TR" spc="-5" dirty="0">
                <a:latin typeface="Palatino Linotype"/>
                <a:cs typeface="Palatino Linotype"/>
              </a:rPr>
              <a:t>faaliyetlerinde </a:t>
            </a:r>
            <a:r>
              <a:rPr lang="tr-TR" dirty="0">
                <a:latin typeface="Palatino Linotype"/>
                <a:cs typeface="Palatino Linotype"/>
              </a:rPr>
              <a:t>bulunma</a:t>
            </a:r>
            <a:r>
              <a:rPr lang="tr-TR" spc="-30" dirty="0">
                <a:latin typeface="Palatino Linotype"/>
                <a:cs typeface="Palatino Linotype"/>
              </a:rPr>
              <a:t> </a:t>
            </a:r>
            <a:r>
              <a:rPr lang="tr-TR" spc="-5" dirty="0">
                <a:latin typeface="Palatino Linotype"/>
                <a:cs typeface="Palatino Linotype"/>
              </a:rPr>
              <a:t>hakkı.</a:t>
            </a:r>
            <a:endParaRPr lang="tr-TR" dirty="0">
              <a:latin typeface="Palatino Linotype"/>
              <a:cs typeface="Palatino Linotype"/>
            </a:endParaRPr>
          </a:p>
          <a:p>
            <a:pPr marL="355600"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Savunma </a:t>
            </a:r>
            <a:r>
              <a:rPr lang="tr-TR" spc="-5" dirty="0">
                <a:latin typeface="Palatino Linotype"/>
                <a:cs typeface="Palatino Linotype"/>
              </a:rPr>
              <a:t>faaliyetlerinde </a:t>
            </a:r>
            <a:r>
              <a:rPr lang="tr-TR" dirty="0">
                <a:latin typeface="Palatino Linotype"/>
                <a:cs typeface="Palatino Linotype"/>
              </a:rPr>
              <a:t>bulunma</a:t>
            </a:r>
            <a:r>
              <a:rPr lang="tr-TR" spc="-75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hakkı.</a:t>
            </a:r>
          </a:p>
          <a:p>
            <a:pPr marL="355600" marR="974090"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tr-TR" dirty="0">
                <a:latin typeface="Palatino Linotype"/>
                <a:cs typeface="Palatino Linotype"/>
              </a:rPr>
              <a:t>Sağlık alanında politika</a:t>
            </a:r>
            <a:r>
              <a:rPr lang="tr-TR" spc="-60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oluşmasına  katılım</a:t>
            </a:r>
            <a:r>
              <a:rPr lang="tr-TR" spc="-95" dirty="0">
                <a:latin typeface="Palatino Linotype"/>
                <a:cs typeface="Palatino Linotype"/>
              </a:rPr>
              <a:t> </a:t>
            </a:r>
            <a:r>
              <a:rPr lang="tr-TR" dirty="0">
                <a:latin typeface="Palatino Linotype"/>
                <a:cs typeface="Palatino Linotype"/>
              </a:rPr>
              <a:t>hakkı.</a:t>
            </a: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tr-TR" dirty="0" smtClean="0">
              <a:latin typeface="Palatino Linotype"/>
              <a:cs typeface="Palatino Linotype"/>
            </a:endParaRP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tr-TR" dirty="0">
              <a:latin typeface="Palatino Linotype"/>
              <a:cs typeface="Palatino Linotype"/>
            </a:endParaRPr>
          </a:p>
          <a:p>
            <a:pPr marL="355600"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tr-TR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Ulusal Düzeyde Hasta Haklarının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1960'da hazırlanan “Tıbbi Deontoloji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Nizamnamesi</a:t>
            </a:r>
          </a:p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1987  Sağlık Hizmetleri Temel Kanunu ( Kanun Numarası: 3359  Resmi )</a:t>
            </a:r>
          </a:p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1993  İlaç Araştırmaları Hakkında Yönetmelik</a:t>
            </a:r>
          </a:p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1998  Hasta Hakları Yönetmeliği ( 1 Ağustos1998 tarih ve 23420 sayılı Resmi Gazete’de yayınlanarak yürürlüğe girmiştir. Avrupa Hasta Hakları Bildirgesi’nden son maddesiyle farklılaşmaktadır. Bu madde, Hasta Hakları Bildirgesi’nin hastaların görüp okuyabileceği yerlere asılması zorunluluğunu getirmiştir.)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Ulusal Düzeyde Hasta Haklarının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2003  Sağlık Tesislerinde Hasta Hakları Uygulamalarına İlişkin Yönerge (Yürürlükten Kalktı)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2005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 Hasta Hakları Uygulama Yönergesi (Yürürlükten Kalktı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2014  Hasta Hakları Yönetmeliğinde Değişiklik Yapılmasına Dair Yönetmelik (8 Mayıs 2014 tarih ve 28994 sayılı Resmi Gazete’de yayınlanarak yürürlüğe girmiştir.)</a:t>
            </a:r>
          </a:p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2014/32 Hasta Hakları Uygulamaları Genelgesi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indir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332656"/>
            <a:ext cx="8208912" cy="6048672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Vaka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İçerik Yer Tutucusu" descr="images (1)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414910"/>
            <a:ext cx="6696744" cy="4390353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indi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404664"/>
            <a:ext cx="7848872" cy="604867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İnsan Hakları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spc="-5" dirty="0" smtClean="0">
                <a:latin typeface="Times New Roman" pitchFamily="18" charset="0"/>
                <a:cs typeface="Times New Roman" pitchFamily="18" charset="0"/>
              </a:rPr>
              <a:t>Kaynağını insan onurundan alan, kişinin</a:t>
            </a:r>
            <a:r>
              <a:rPr lang="tr-TR" spc="-1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pc="-5" dirty="0">
                <a:latin typeface="Times New Roman" pitchFamily="18" charset="0"/>
                <a:cs typeface="Times New Roman" pitchFamily="18" charset="0"/>
              </a:rPr>
              <a:t>sadece insan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olduğu için </a:t>
            </a:r>
            <a:r>
              <a:rPr lang="tr-TR" spc="-5" dirty="0">
                <a:latin typeface="Times New Roman" pitchFamily="18" charset="0"/>
                <a:cs typeface="Times New Roman" pitchFamily="18" charset="0"/>
              </a:rPr>
              <a:t>sahip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olması </a:t>
            </a:r>
            <a:r>
              <a:rPr lang="tr-TR" spc="-25" dirty="0">
                <a:latin typeface="Times New Roman" pitchFamily="18" charset="0"/>
                <a:cs typeface="Times New Roman" pitchFamily="18" charset="0"/>
              </a:rPr>
              <a:t>gereken </a:t>
            </a:r>
            <a:r>
              <a:rPr lang="tr-TR" spc="-35" dirty="0">
                <a:latin typeface="Times New Roman" pitchFamily="18" charset="0"/>
                <a:cs typeface="Times New Roman" pitchFamily="18" charset="0"/>
              </a:rPr>
              <a:t>ve  </a:t>
            </a:r>
            <a:r>
              <a:rPr lang="tr-TR" spc="-10" dirty="0">
                <a:latin typeface="Times New Roman" pitchFamily="18" charset="0"/>
                <a:cs typeface="Times New Roman" pitchFamily="18" charset="0"/>
              </a:rPr>
              <a:t>sonrasında </a:t>
            </a:r>
            <a:r>
              <a:rPr lang="tr-TR" spc="-15" dirty="0">
                <a:latin typeface="Times New Roman" pitchFamily="18" charset="0"/>
                <a:cs typeface="Times New Roman" pitchFamily="18" charset="0"/>
              </a:rPr>
              <a:t>yurttaşı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olduğu </a:t>
            </a:r>
            <a:r>
              <a:rPr lang="tr-TR" spc="-5" dirty="0">
                <a:latin typeface="Times New Roman" pitchFamily="18" charset="0"/>
                <a:cs typeface="Times New Roman" pitchFamily="18" charset="0"/>
              </a:rPr>
              <a:t>devlet </a:t>
            </a:r>
            <a:r>
              <a:rPr lang="tr-TR" spc="-15" dirty="0">
                <a:latin typeface="Times New Roman" pitchFamily="18" charset="0"/>
                <a:cs typeface="Times New Roman" pitchFamily="18" charset="0"/>
              </a:rPr>
              <a:t>tarafından  </a:t>
            </a:r>
            <a:r>
              <a:rPr lang="tr-TR" spc="-20" dirty="0">
                <a:latin typeface="Times New Roman" pitchFamily="18" charset="0"/>
                <a:cs typeface="Times New Roman" pitchFamily="18" charset="0"/>
              </a:rPr>
              <a:t>korunup </a:t>
            </a:r>
            <a:r>
              <a:rPr lang="tr-TR" spc="-10" dirty="0">
                <a:latin typeface="Times New Roman" pitchFamily="18" charset="0"/>
                <a:cs typeface="Times New Roman" pitchFamily="18" charset="0"/>
              </a:rPr>
              <a:t>geliştirilmesi </a:t>
            </a:r>
            <a:r>
              <a:rPr lang="tr-TR" spc="-25" dirty="0">
                <a:latin typeface="Times New Roman" pitchFamily="18" charset="0"/>
                <a:cs typeface="Times New Roman" pitchFamily="18" charset="0"/>
              </a:rPr>
              <a:t>gereken </a:t>
            </a:r>
            <a:r>
              <a:rPr lang="tr-TR" spc="-15" dirty="0">
                <a:latin typeface="Times New Roman" pitchFamily="18" charset="0"/>
                <a:cs typeface="Times New Roman" pitchFamily="18" charset="0"/>
              </a:rPr>
              <a:t>yetki, </a:t>
            </a:r>
            <a:r>
              <a:rPr lang="tr-TR" spc="-20" dirty="0">
                <a:latin typeface="Times New Roman" pitchFamily="18" charset="0"/>
                <a:cs typeface="Times New Roman" pitchFamily="18" charset="0"/>
              </a:rPr>
              <a:t>menfaat </a:t>
            </a:r>
            <a:r>
              <a:rPr lang="tr-TR" spc="-35" dirty="0">
                <a:latin typeface="Times New Roman" pitchFamily="18" charset="0"/>
                <a:cs typeface="Times New Roman" pitchFamily="18" charset="0"/>
              </a:rPr>
              <a:t>ve  </a:t>
            </a:r>
            <a:r>
              <a:rPr lang="tr-TR" spc="-5" dirty="0" smtClean="0">
                <a:latin typeface="Times New Roman" pitchFamily="18" charset="0"/>
                <a:cs typeface="Times New Roman" pitchFamily="18" charset="0"/>
              </a:rPr>
              <a:t>olanaklar.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İnsan Hakları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Birinci Kuşak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İkinci Kuşak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Üçüncü Kuşak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?Dördüncü Kuşak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Deneyler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Tbc</a:t>
            </a:r>
            <a:r>
              <a:rPr lang="tr-TR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Deneyi</a:t>
            </a:r>
            <a:endParaRPr lang="tr-TR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4" name="3 İçerik Yer Tutucusu" descr="067e1708-e8bf-413b-b53c-a25d6a22db94.jpg.pagespeed.ce.Rcq1l9r1fF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778538"/>
            <a:ext cx="4040188" cy="2743961"/>
          </a:xfrm>
        </p:spPr>
      </p:pic>
      <p:sp>
        <p:nvSpPr>
          <p:cNvPr id="7" name="6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Deniz Suyu Deneyi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8 İçerik Yer Tutucusu" descr="aec19996-e104-4099-99f2-155b9cd8a55a.jpg.pagespeed.ce.aohRJVwCMr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860204"/>
            <a:ext cx="4041775" cy="258063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Deneyler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Soğuk Su Deneyleri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6 İçerik Yer Tutucusu" descr="2dbb92b8-4714-4d98-913d-d4e2133d43d7.jpg.pagespeed.ce.7s7Hsmui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660699"/>
            <a:ext cx="4040188" cy="2979639"/>
          </a:xfrm>
        </p:spPr>
      </p:pic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" name="7 İçerik Yer Tutucusu" descr="bd54c27e-4313-4f3b-9f25-f5af1592d984.jpg.pagespeed.ce.salN8UMy6G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569698"/>
            <a:ext cx="4041775" cy="316164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Thalidomide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Faciası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8 İçerik Yer Tutucusu" descr="indir (3)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2153774"/>
            <a:ext cx="5688632" cy="393952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Hasta Hakları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Sağlık hizmetlerinden faydalanma ihtiyacı bulunan fertlerin, sırf insan olmaları sebebiyle sahip bulundukları ve T.C. Anayasası, milletlerarası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andlaşmalar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kanunlar ve diğer mevzuat ile teminat altına alınmış bulunan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haklardır.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Temeli …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İçerik Yer Tutucusu" descr="images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916832"/>
            <a:ext cx="7416824" cy="41764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486</Words>
  <Application>Microsoft Office PowerPoint</Application>
  <PresentationFormat>Ekran Gösterisi (4:3)</PresentationFormat>
  <Paragraphs>101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 Hasta Hakları ve Tarihsel Gelişimi</vt:lpstr>
      <vt:lpstr>Hak </vt:lpstr>
      <vt:lpstr>İnsan Hakları </vt:lpstr>
      <vt:lpstr>İnsan Hakları</vt:lpstr>
      <vt:lpstr>Deneyler </vt:lpstr>
      <vt:lpstr>Deneyler </vt:lpstr>
      <vt:lpstr>Thalidomide Faciası</vt:lpstr>
      <vt:lpstr>Hasta Hakları</vt:lpstr>
      <vt:lpstr>Temeli …</vt:lpstr>
      <vt:lpstr>Uluslararası Alanda Hasta Haklarının Gelişimi</vt:lpstr>
      <vt:lpstr> Amerika Hastaneler Birliği Hasta Hakları Bildirgesi (1972) </vt:lpstr>
      <vt:lpstr> Dünya Tabipler Birliği Lizbon Hasta Hakları Bildirgesi (1981) </vt:lpstr>
      <vt:lpstr> Dünya Tabipler Birliği Lizbon Hasta Hakları Bildirgesi (1981) </vt:lpstr>
      <vt:lpstr>Dünya Tabipler Birliği Amsterdam Hasta Hakları Bildirgesi (1994 )</vt:lpstr>
      <vt:lpstr>Dünya Tabipler Birliği Bali Hasta Hakları Bildirgesi (1995)</vt:lpstr>
      <vt:lpstr>Dünya Tabipler Birliği Bali Hasta Hakları Bildirgesi (1995)</vt:lpstr>
      <vt:lpstr>İnsan Hakları ve Biyotıp Sözleşmesi (1997)</vt:lpstr>
      <vt:lpstr> Hasta Haklarına İlişkin Avrupa Statüsü Sözleşmesi (2002) </vt:lpstr>
      <vt:lpstr> Hasta Haklarına İlişkin Avrupa Statüsü Sözleşmesi (2002) </vt:lpstr>
      <vt:lpstr>Slayt 20</vt:lpstr>
      <vt:lpstr> Hasta Haklarına İlişkin Avrupa Statüsü Sözleşmesi (2002) </vt:lpstr>
      <vt:lpstr> Hasta Haklarına İlişkin Avrupa Statüsü Sözleşmesi (2002) </vt:lpstr>
      <vt:lpstr>Ulusal Düzeyde Hasta Haklarının Gelişimi</vt:lpstr>
      <vt:lpstr>Ulusal Düzeyde Hasta Haklarının Gelişimi</vt:lpstr>
      <vt:lpstr>Slayt 25</vt:lpstr>
      <vt:lpstr>Vaka 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Hasta Hakları ve Tarihsel Gelişimi</dc:title>
  <dc:creator>Kemal Toprak KILIÇ</dc:creator>
  <cp:lastModifiedBy>Kemal Toprak KILIÇ</cp:lastModifiedBy>
  <cp:revision>5</cp:revision>
  <dcterms:created xsi:type="dcterms:W3CDTF">2019-12-10T21:14:37Z</dcterms:created>
  <dcterms:modified xsi:type="dcterms:W3CDTF">2020-01-19T21:52:16Z</dcterms:modified>
</cp:coreProperties>
</file>