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9" r:id="rId3"/>
    <p:sldId id="262" r:id="rId4"/>
    <p:sldId id="355" r:id="rId5"/>
    <p:sldId id="271" r:id="rId6"/>
    <p:sldId id="260" r:id="rId7"/>
    <p:sldId id="356" r:id="rId8"/>
    <p:sldId id="34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494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8" name="Unvan 1"/>
          <p:cNvSpPr txBox="1">
            <a:spLocks/>
          </p:cNvSpPr>
          <p:nvPr userDrawn="1"/>
        </p:nvSpPr>
        <p:spPr>
          <a:xfrm rot="19943020">
            <a:off x="-241085" y="2704036"/>
            <a:ext cx="13088960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Unvan 1"/>
          <p:cNvSpPr txBox="1">
            <a:spLocks/>
          </p:cNvSpPr>
          <p:nvPr userDrawn="1"/>
        </p:nvSpPr>
        <p:spPr>
          <a:xfrm rot="19943020">
            <a:off x="-241085" y="2704036"/>
            <a:ext cx="13088960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2E497E8-C68C-450E-8755-81D3DDBA3F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8303" y="501843"/>
            <a:ext cx="7766936" cy="1646302"/>
          </a:xfrm>
        </p:spPr>
        <p:txBody>
          <a:bodyPr/>
          <a:lstStyle/>
          <a:p>
            <a:r>
              <a:rPr lang="tr-TR" dirty="0"/>
              <a:t>TURİZM PAZARLAMASI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387859F3-26E5-49D7-9AA6-AA28DB7284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631" y="2465098"/>
            <a:ext cx="8549409" cy="419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815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3151" y="1196109"/>
            <a:ext cx="11531601" cy="4857403"/>
          </a:xfrm>
        </p:spPr>
        <p:txBody>
          <a:bodyPr>
            <a:normAutofit fontScale="77500" lnSpcReduction="20000"/>
          </a:bodyPr>
          <a:lstStyle/>
          <a:p>
            <a:endParaRPr lang="tr-TR" sz="2400" dirty="0"/>
          </a:p>
          <a:p>
            <a:pPr marL="0" indent="0">
              <a:buNone/>
            </a:pPr>
            <a:r>
              <a:rPr lang="tr-TR" sz="3200" b="1" dirty="0"/>
              <a:t>Makro Pazarlama:</a:t>
            </a:r>
          </a:p>
          <a:p>
            <a:pPr marL="0" indent="0">
              <a:buNone/>
            </a:pPr>
            <a:r>
              <a:rPr lang="tr-TR" sz="3200" dirty="0"/>
              <a:t>	Pazarlama boyutlarının işletme düzeyinden daha geniş boyutta ele alınmasıdır.</a:t>
            </a:r>
          </a:p>
          <a:p>
            <a:pPr marL="0" indent="0">
              <a:buNone/>
            </a:pPr>
            <a:endParaRPr lang="tr-TR" sz="3200" dirty="0"/>
          </a:p>
          <a:p>
            <a:pPr>
              <a:buNone/>
            </a:pPr>
            <a:r>
              <a:rPr lang="tr-TR" sz="3200" b="1" dirty="0"/>
              <a:t>Mikro Pazarlama:</a:t>
            </a:r>
          </a:p>
          <a:p>
            <a:pPr>
              <a:buNone/>
            </a:pPr>
            <a:r>
              <a:rPr lang="tr-TR" sz="3200" dirty="0"/>
              <a:t>	Belirli bir tek örgüt işletme ya da birimin pazarlama etkilerini ele alır</a:t>
            </a:r>
          </a:p>
          <a:p>
            <a:pPr>
              <a:buNone/>
            </a:pPr>
            <a:endParaRPr lang="tr-TR" sz="3200" dirty="0"/>
          </a:p>
          <a:p>
            <a:pPr>
              <a:buNone/>
            </a:pPr>
            <a:r>
              <a:rPr lang="tr-TR" sz="3200" b="1" dirty="0"/>
              <a:t>Mega marketing:</a:t>
            </a:r>
          </a:p>
          <a:p>
            <a:pPr>
              <a:buNone/>
            </a:pPr>
            <a:endParaRPr lang="tr-TR" sz="3200" b="1" dirty="0"/>
          </a:p>
          <a:p>
            <a:pPr>
              <a:buNone/>
            </a:pPr>
            <a:r>
              <a:rPr lang="tr-TR" sz="3200" dirty="0"/>
              <a:t>	Bu yaklaşımda pazarlama hedefleri sadece tüketiciler değil tüm kamuoyu ve yönetenler dahil tüm toplumdur.</a:t>
            </a:r>
          </a:p>
          <a:p>
            <a:pPr>
              <a:buNone/>
            </a:pPr>
            <a:endParaRPr lang="tr-TR" sz="2400" dirty="0"/>
          </a:p>
        </p:txBody>
      </p:sp>
      <p:sp>
        <p:nvSpPr>
          <p:cNvPr id="6" name="1 Başlık">
            <a:extLst>
              <a:ext uri="{FF2B5EF4-FFF2-40B4-BE49-F238E27FC236}">
                <a16:creationId xmlns:a16="http://schemas.microsoft.com/office/drawing/2014/main" id="{9FDEDA13-52E0-4A84-A959-26BB4BA200ED}"/>
              </a:ext>
            </a:extLst>
          </p:cNvPr>
          <p:cNvSpPr txBox="1">
            <a:spLocks/>
          </p:cNvSpPr>
          <p:nvPr/>
        </p:nvSpPr>
        <p:spPr>
          <a:xfrm>
            <a:off x="249382" y="215940"/>
            <a:ext cx="8894617" cy="98016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tr-TR" sz="4400" dirty="0"/>
              <a:t>PAZARLAMANIN BOYUTLARI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8177" y="1344020"/>
            <a:ext cx="11448473" cy="61206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/>
              <a:t>	</a:t>
            </a:r>
            <a:r>
              <a:rPr lang="tr-TR" sz="2000" b="1" dirty="0"/>
              <a:t>Y</a:t>
            </a:r>
            <a:r>
              <a:rPr lang="tr-TR" sz="2400" b="1" dirty="0"/>
              <a:t>eniden pazarlama:</a:t>
            </a:r>
          </a:p>
          <a:p>
            <a:pPr>
              <a:buNone/>
            </a:pPr>
            <a:r>
              <a:rPr lang="tr-TR" sz="2400" dirty="0"/>
              <a:t>	Tüketici tarafından bir mal veya hizmetin talebinin düşmesi durumunda kullanılan pazarlama türüdür.</a:t>
            </a:r>
          </a:p>
          <a:p>
            <a:pPr>
              <a:buNone/>
            </a:pPr>
            <a:r>
              <a:rPr lang="tr-TR" sz="2400" dirty="0"/>
              <a:t>	</a:t>
            </a:r>
            <a:r>
              <a:rPr lang="tr-TR" sz="2400" b="1" dirty="0"/>
              <a:t>Karşı Pazarlama:</a:t>
            </a:r>
          </a:p>
          <a:p>
            <a:pPr>
              <a:buNone/>
            </a:pPr>
            <a:r>
              <a:rPr lang="tr-TR" sz="2400" b="1" dirty="0"/>
              <a:t>	</a:t>
            </a:r>
            <a:r>
              <a:rPr lang="tr-TR" sz="2400" dirty="0"/>
              <a:t>Özellikle tütünlü mamul ve alkollü içkilere olan talebin azaltılması için yapılan karşı pazarlamadır.</a:t>
            </a:r>
          </a:p>
          <a:p>
            <a:pPr>
              <a:buNone/>
            </a:pPr>
            <a:r>
              <a:rPr lang="tr-TR" sz="2400" dirty="0"/>
              <a:t>	</a:t>
            </a:r>
            <a:r>
              <a:rPr lang="tr-TR" sz="2400" b="1" dirty="0"/>
              <a:t>Dönüştürmeci Pazarlama:</a:t>
            </a:r>
          </a:p>
          <a:p>
            <a:pPr>
              <a:buNone/>
            </a:pPr>
            <a:r>
              <a:rPr lang="tr-TR" sz="2400" b="1" dirty="0"/>
              <a:t>	</a:t>
            </a:r>
            <a:r>
              <a:rPr lang="tr-TR" sz="2400" dirty="0"/>
              <a:t>Yöneticileri talebi pozitif noktaya çıkarmak için gerçekleştirdiği etkinliğe verilen isimidir.</a:t>
            </a:r>
          </a:p>
          <a:p>
            <a:pPr marL="0" indent="0">
              <a:buNone/>
            </a:pPr>
            <a:r>
              <a:rPr lang="tr-TR" sz="2400" b="1" dirty="0"/>
              <a:t>   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7217" y="1317894"/>
            <a:ext cx="11448473" cy="61206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/>
              <a:t>	</a:t>
            </a:r>
            <a:r>
              <a:rPr lang="tr-TR" sz="2400" b="1" dirty="0" smtClean="0"/>
              <a:t>    </a:t>
            </a:r>
            <a:r>
              <a:rPr lang="tr-TR" sz="2400" b="1" dirty="0"/>
              <a:t>Senkronize Pazarlama:</a:t>
            </a:r>
          </a:p>
          <a:p>
            <a:pPr>
              <a:buNone/>
            </a:pPr>
            <a:r>
              <a:rPr lang="tr-TR" sz="2400" dirty="0"/>
              <a:t>	Bazı mal ve hizmetlerde arz ile talep arasında zaman uyuşmazlığı ortaya çıkabilmektedir. Stokların artması durumunda talebin artırılması çabalarına verilen addır. </a:t>
            </a:r>
            <a:r>
              <a:rPr lang="tr-TR" sz="2400" dirty="0">
                <a:solidFill>
                  <a:srgbClr val="FF0000"/>
                </a:solidFill>
              </a:rPr>
              <a:t>örneğin, marketlerin ramazanda iftar kalabalığını geriye çekmek için, fiyata duyarlı ev hanımlarını hedeflemeleri ve buna yönelik olarak, saat 10-15 saatlerinde belli ürünlerde indirim duyurmaları gibi</a:t>
            </a:r>
          </a:p>
          <a:p>
            <a:pPr>
              <a:buNone/>
            </a:pPr>
            <a:r>
              <a:rPr lang="tr-TR" sz="2400" dirty="0"/>
              <a:t>	</a:t>
            </a:r>
            <a:r>
              <a:rPr lang="tr-TR" sz="2400" b="1" dirty="0"/>
              <a:t>Turbo Pazarlama:</a:t>
            </a:r>
          </a:p>
          <a:p>
            <a:pPr>
              <a:buNone/>
            </a:pPr>
            <a:r>
              <a:rPr lang="tr-TR" sz="2400" b="1" dirty="0"/>
              <a:t>	</a:t>
            </a:r>
            <a:r>
              <a:rPr lang="tr-TR" sz="2400" dirty="0"/>
              <a:t>Mal ve hizmetleri ucuz kaliteli ve farklı üretmeye ek olarak zamana karşı duyarlı olan tüketicilere daha hızlı teslim etme sürecine denir.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8499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40388" y="184728"/>
            <a:ext cx="8596668" cy="1320800"/>
          </a:xfrm>
        </p:spPr>
        <p:txBody>
          <a:bodyPr/>
          <a:lstStyle/>
          <a:p>
            <a:r>
              <a:rPr lang="tr-TR" dirty="0"/>
              <a:t>Çağdaş pazarlama Uygulamaları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8569" y="978335"/>
            <a:ext cx="12013431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000" b="1" dirty="0"/>
              <a:t>Yeşil pazarlama:</a:t>
            </a:r>
          </a:p>
          <a:p>
            <a:pPr>
              <a:buNone/>
            </a:pPr>
            <a:r>
              <a:rPr lang="tr-TR" sz="2000" b="1" dirty="0"/>
              <a:t>	</a:t>
            </a:r>
            <a:r>
              <a:rPr lang="tr-TR" sz="2000" dirty="0"/>
              <a:t>Çevre bilinci ortaya çıkarılması için yapılan pazarlama anlayışıdır (Atıklar, elektrik tasarrufu)</a:t>
            </a:r>
          </a:p>
          <a:p>
            <a:pPr>
              <a:buNone/>
            </a:pPr>
            <a:r>
              <a:rPr lang="tr-TR" sz="2000" b="1" dirty="0"/>
              <a:t>Maksi Pazarlama:</a:t>
            </a:r>
          </a:p>
          <a:p>
            <a:pPr>
              <a:buNone/>
            </a:pPr>
            <a:r>
              <a:rPr lang="tr-TR" sz="2000" b="1" dirty="0"/>
              <a:t>	</a:t>
            </a:r>
            <a:r>
              <a:rPr lang="tr-TR" sz="2000" dirty="0"/>
              <a:t>İşletmenin Pazarlama kapasitesinin en yüksek düzeyde kullanımı ve uzun dönemde değişen çevre koşullarına uygun olarak tüm kaynakları kullanma çabasına denir.</a:t>
            </a:r>
          </a:p>
          <a:p>
            <a:pPr marL="0" indent="0">
              <a:buNone/>
            </a:pPr>
            <a:r>
              <a:rPr lang="tr-TR" sz="2000" b="1" dirty="0"/>
              <a:t>Veri Tabanlı pazarlama:</a:t>
            </a:r>
          </a:p>
          <a:p>
            <a:pPr>
              <a:buNone/>
            </a:pPr>
            <a:r>
              <a:rPr lang="tr-TR" sz="2000" dirty="0"/>
              <a:t>	Bilgisayar teknolojisine dayalı olan pazarlama</a:t>
            </a:r>
          </a:p>
          <a:p>
            <a:pPr>
              <a:buNone/>
            </a:pPr>
            <a:r>
              <a:rPr lang="tr-TR" sz="2000" b="1" dirty="0"/>
              <a:t>İlişkisel pazarlama:</a:t>
            </a:r>
          </a:p>
          <a:p>
            <a:pPr>
              <a:buNone/>
            </a:pPr>
            <a:r>
              <a:rPr lang="tr-TR" sz="2000" b="1" dirty="0"/>
              <a:t>	</a:t>
            </a:r>
            <a:r>
              <a:rPr lang="tr-TR" sz="2000" dirty="0"/>
              <a:t>Hizmet işletmelerinde özellikle tüketicilerin işletmelere ve ürünlere olan bağımlılıklarını artırmak ve daha fazla satış için yapılan uygulamalara verilen isimdir.</a:t>
            </a:r>
          </a:p>
          <a:p>
            <a:pPr>
              <a:buNone/>
            </a:pPr>
            <a:r>
              <a:rPr lang="tr-TR" sz="2000" b="1" dirty="0"/>
              <a:t>İçsel Pazarlama:</a:t>
            </a:r>
          </a:p>
          <a:p>
            <a:pPr>
              <a:buNone/>
            </a:pPr>
            <a:r>
              <a:rPr lang="tr-TR" sz="2000" b="1" dirty="0"/>
              <a:t>	</a:t>
            </a:r>
            <a:r>
              <a:rPr lang="tr-TR" sz="2000" dirty="0"/>
              <a:t>Çalışanlara yönelik yapılan pazarlama çeşididir.</a:t>
            </a:r>
          </a:p>
          <a:p>
            <a:pPr>
              <a:buNone/>
            </a:pPr>
            <a:endParaRPr lang="tr-TR" sz="2000" dirty="0"/>
          </a:p>
          <a:p>
            <a:pPr>
              <a:buNone/>
            </a:pPr>
            <a:endParaRPr lang="tr-TR" sz="2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8197" y="1323815"/>
            <a:ext cx="10912763" cy="5721499"/>
          </a:xfrm>
        </p:spPr>
        <p:txBody>
          <a:bodyPr>
            <a:normAutofit/>
          </a:bodyPr>
          <a:lstStyle/>
          <a:p>
            <a:pPr marL="176213" indent="0">
              <a:buNone/>
            </a:pPr>
            <a:r>
              <a:rPr lang="tr-TR" sz="2000" b="1" dirty="0"/>
              <a:t>	İzne Dayalı Pazarlama:</a:t>
            </a:r>
          </a:p>
          <a:p>
            <a:pPr marL="176213" indent="0">
              <a:buNone/>
            </a:pPr>
            <a:r>
              <a:rPr lang="tr-TR" sz="2000" dirty="0"/>
              <a:t>	Pazarlama etkinliklerinin yapılmasında tüketicilerden izin alma uygulamasına dayanmaktadır.</a:t>
            </a:r>
          </a:p>
          <a:p>
            <a:pPr marL="176213" indent="0">
              <a:buNone/>
            </a:pPr>
            <a:r>
              <a:rPr lang="tr-TR" sz="2000" dirty="0"/>
              <a:t>	</a:t>
            </a:r>
            <a:r>
              <a:rPr lang="tr-TR" sz="2000" b="1" dirty="0"/>
              <a:t>Deneyimsel Pazarlama:</a:t>
            </a:r>
          </a:p>
          <a:p>
            <a:pPr marL="176213" indent="0">
              <a:buNone/>
            </a:pPr>
            <a:r>
              <a:rPr lang="tr-TR" sz="2000" b="1" dirty="0"/>
              <a:t>	</a:t>
            </a:r>
            <a:r>
              <a:rPr lang="tr-TR" sz="2000" dirty="0"/>
              <a:t>Bu pazarlama anlayışı müşterilerinin mal ve hizmetlerin hangi özelliklerinden hoşlandığını    	ortaya çıkarılmasıdır.</a:t>
            </a:r>
          </a:p>
          <a:p>
            <a:pPr marL="176213" indent="0">
              <a:buNone/>
            </a:pPr>
            <a:r>
              <a:rPr lang="tr-TR" sz="2000" b="1" dirty="0"/>
              <a:t>	Radikal Pazarlama:</a:t>
            </a:r>
          </a:p>
          <a:p>
            <a:pPr marL="176213" indent="0">
              <a:buNone/>
            </a:pPr>
            <a:r>
              <a:rPr lang="tr-TR" sz="2000" b="1" dirty="0"/>
              <a:t>	</a:t>
            </a:r>
            <a:r>
              <a:rPr lang="tr-TR" sz="2000" dirty="0"/>
              <a:t>Belirli bir müşteri grubuna yönelme anlayışına dayalı pazarlama anlayışıdır.</a:t>
            </a:r>
          </a:p>
          <a:p>
            <a:pPr marL="176213" indent="0">
              <a:buNone/>
            </a:pPr>
            <a:r>
              <a:rPr lang="tr-TR" sz="2000" b="1" dirty="0"/>
              <a:t>    </a:t>
            </a:r>
            <a:endParaRPr lang="tr-TR" sz="2000" dirty="0"/>
          </a:p>
          <a:p>
            <a:pPr>
              <a:buNone/>
            </a:pPr>
            <a:endParaRPr lang="tr-TR" sz="20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4654" y="182992"/>
            <a:ext cx="10912763" cy="5721499"/>
          </a:xfrm>
        </p:spPr>
        <p:txBody>
          <a:bodyPr>
            <a:normAutofit/>
          </a:bodyPr>
          <a:lstStyle/>
          <a:p>
            <a:pPr marL="176213" indent="0">
              <a:buNone/>
            </a:pPr>
            <a:r>
              <a:rPr lang="tr-TR" sz="2000" b="1" dirty="0"/>
              <a:t>	</a:t>
            </a:r>
            <a:endParaRPr lang="tr-TR" sz="2000" b="1" dirty="0" smtClean="0"/>
          </a:p>
          <a:p>
            <a:pPr marL="176213" indent="0">
              <a:buNone/>
            </a:pPr>
            <a:endParaRPr lang="tr-TR" sz="2000" b="1" dirty="0"/>
          </a:p>
          <a:p>
            <a:pPr marL="176213" indent="0">
              <a:buNone/>
            </a:pPr>
            <a:r>
              <a:rPr lang="tr-TR" sz="2000" b="1" dirty="0" smtClean="0"/>
              <a:t>Birebir </a:t>
            </a:r>
            <a:r>
              <a:rPr lang="tr-TR" sz="2000" b="1" dirty="0"/>
              <a:t>Pazarlama:</a:t>
            </a:r>
          </a:p>
          <a:p>
            <a:pPr marL="176213" indent="0">
              <a:buNone/>
            </a:pPr>
            <a:r>
              <a:rPr lang="tr-TR" sz="2000" dirty="0"/>
              <a:t>    Her müşterinin özel gereksinimlerinin dikkate alınması her müşteriye özgü ürün geliştirilmesi     	anlayışıdır.</a:t>
            </a:r>
          </a:p>
          <a:p>
            <a:pPr marL="176213" indent="0">
              <a:buNone/>
            </a:pPr>
            <a:r>
              <a:rPr lang="tr-TR" sz="2000" b="1" dirty="0"/>
              <a:t>	İletilebilen-Bulaşılabilen Pazarlama:</a:t>
            </a:r>
          </a:p>
          <a:p>
            <a:pPr marL="176213" indent="0">
              <a:buNone/>
            </a:pPr>
            <a:r>
              <a:rPr lang="tr-TR" sz="2000" dirty="0"/>
              <a:t>	İnternet teknolojisinin gelişmesiyle ortaya çıkan pazarlama anlayışıdır. Örneğin e- posta  	yoluyla gönderilen mesajın başka e-posta adreslerine yönlendirilmesi anlayışıdır.</a:t>
            </a:r>
          </a:p>
          <a:p>
            <a:pPr marL="176213" indent="0">
              <a:buNone/>
            </a:pPr>
            <a:r>
              <a:rPr lang="tr-TR" sz="2000" b="1" dirty="0"/>
              <a:t>	Gedik (Niş) Pazarlama:</a:t>
            </a:r>
          </a:p>
          <a:p>
            <a:pPr marL="176213" indent="0">
              <a:buNone/>
            </a:pPr>
            <a:r>
              <a:rPr lang="tr-TR" sz="2000" dirty="0"/>
              <a:t>	Gereksinimleri karşılayacak mal ve hizmetin bulunmadığı pazarı belirlemek </a:t>
            </a:r>
          </a:p>
          <a:p>
            <a:pPr marL="176213" indent="0">
              <a:buNone/>
            </a:pPr>
            <a:r>
              <a:rPr lang="tr-TR" sz="2000" dirty="0"/>
              <a:t>    ve bu pazarda etkinliği artırmak için yapılan pazarlama anlayışıdır.</a:t>
            </a:r>
          </a:p>
          <a:p>
            <a:endParaRPr lang="tr-TR" sz="2000" dirty="0"/>
          </a:p>
          <a:p>
            <a:pPr>
              <a:buNone/>
            </a:pPr>
            <a:endParaRPr lang="tr-TR" sz="2000" b="1" dirty="0"/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626E286A-33AE-4E24-953A-5F12046B46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9894" y="4378906"/>
            <a:ext cx="2591233" cy="239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436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4BAAAE3-2F95-4666-83AB-7A9748515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694" y="935083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Kaynakça</a:t>
            </a:r>
            <a:br>
              <a:rPr lang="tr-TR" b="1" dirty="0" smtClean="0"/>
            </a:b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Unvan 1">
            <a:extLst>
              <a:ext uri="{FF2B5EF4-FFF2-40B4-BE49-F238E27FC236}">
                <a16:creationId xmlns:a16="http://schemas.microsoft.com/office/drawing/2014/main" id="{84BAAAE3-2F95-4666-83AB-7A974851554E}"/>
              </a:ext>
            </a:extLst>
          </p:cNvPr>
          <p:cNvSpPr txBox="1">
            <a:spLocks/>
          </p:cNvSpPr>
          <p:nvPr/>
        </p:nvSpPr>
        <p:spPr>
          <a:xfrm>
            <a:off x="718694" y="2672443"/>
            <a:ext cx="9583546" cy="318842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2400" b="1" dirty="0" smtClean="0"/>
              <a:t>Nazmi Kozak, Turizm Pazarlaması, Detay Yayıncılık</a:t>
            </a:r>
          </a:p>
          <a:p>
            <a:endParaRPr lang="tr-TR" sz="2400" b="1" dirty="0"/>
          </a:p>
          <a:p>
            <a:r>
              <a:rPr lang="tr-TR" sz="2400" b="1" dirty="0" smtClean="0"/>
              <a:t/>
            </a:r>
            <a:br>
              <a:rPr lang="tr-TR" sz="2400" b="1" dirty="0" smtClean="0"/>
            </a:br>
            <a:r>
              <a:rPr lang="tr-TR" sz="2400" b="1" dirty="0" smtClean="0"/>
              <a:t>Bahattin </a:t>
            </a:r>
            <a:r>
              <a:rPr lang="tr-TR" sz="2400" b="1" dirty="0" err="1" smtClean="0"/>
              <a:t>Rızaoğlu</a:t>
            </a:r>
            <a:r>
              <a:rPr lang="tr-TR" sz="2400" b="1" dirty="0" smtClean="0"/>
              <a:t>, </a:t>
            </a:r>
            <a:r>
              <a:rPr lang="tr-TR" sz="2400" b="1" dirty="0"/>
              <a:t>Turizm Pazarlaması, Detay </a:t>
            </a:r>
            <a:r>
              <a:rPr lang="tr-TR" sz="2400" b="1" dirty="0" smtClean="0"/>
              <a:t>Yayıncılık</a:t>
            </a:r>
          </a:p>
          <a:p>
            <a:endParaRPr lang="tr-TR" sz="2400" b="1" dirty="0" smtClean="0"/>
          </a:p>
          <a:p>
            <a:endParaRPr lang="tr-TR" sz="2400" b="1" dirty="0"/>
          </a:p>
          <a:p>
            <a:r>
              <a:rPr lang="tr-TR" sz="2400" b="1" dirty="0" smtClean="0"/>
              <a:t>Hacıoğlu Necdet, </a:t>
            </a:r>
            <a:r>
              <a:rPr lang="tr-TR" sz="2400" b="1" dirty="0"/>
              <a:t>Turizm Pazarlaması, </a:t>
            </a:r>
            <a:r>
              <a:rPr lang="tr-TR" sz="2400" b="1" dirty="0" smtClean="0"/>
              <a:t>Nobel </a:t>
            </a:r>
            <a:r>
              <a:rPr lang="tr-TR" sz="2400" b="1" dirty="0"/>
              <a:t>Yayıncılık</a:t>
            </a:r>
          </a:p>
          <a:p>
            <a:endParaRPr lang="tr-TR" sz="2400" b="1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636548730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249</TotalTime>
  <Words>22</Words>
  <Application>Microsoft Office PowerPoint</Application>
  <PresentationFormat>Geniş ekran</PresentationFormat>
  <Paragraphs>57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Trebuchet MS</vt:lpstr>
      <vt:lpstr>Wingdings 3</vt:lpstr>
      <vt:lpstr>Yüzeyler</vt:lpstr>
      <vt:lpstr>TURİZM PAZARLAMASI</vt:lpstr>
      <vt:lpstr>PowerPoint Sunusu</vt:lpstr>
      <vt:lpstr>PowerPoint Sunusu</vt:lpstr>
      <vt:lpstr>PowerPoint Sunusu</vt:lpstr>
      <vt:lpstr>Çağdaş pazarlama Uygulamaları</vt:lpstr>
      <vt:lpstr>PowerPoint Sunusu</vt:lpstr>
      <vt:lpstr>PowerPoint Sunusu</vt:lpstr>
      <vt:lpstr>Kaynakça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TURİZM PAZARLAMASI</dc:title>
  <dc:creator>Fuat Atasoy</dc:creator>
  <cp:lastModifiedBy>Fuat Atasoy</cp:lastModifiedBy>
  <cp:revision>31</cp:revision>
  <dcterms:created xsi:type="dcterms:W3CDTF">2019-02-18T10:31:28Z</dcterms:created>
  <dcterms:modified xsi:type="dcterms:W3CDTF">2019-05-01T17:11:21Z</dcterms:modified>
</cp:coreProperties>
</file>