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6" r:id="rId9"/>
    <p:sldId id="271" r:id="rId10"/>
    <p:sldId id="270" r:id="rId11"/>
    <p:sldId id="272" r:id="rId12"/>
    <p:sldId id="275" r:id="rId13"/>
    <p:sldId id="276" r:id="rId14"/>
    <p:sldId id="277" r:id="rId15"/>
    <p:sldId id="279" r:id="rId16"/>
    <p:sldId id="267" r:id="rId17"/>
    <p:sldId id="268" r:id="rId18"/>
    <p:sldId id="269" r:id="rId19"/>
    <p:sldId id="2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DBA87AC-2CDB-4254-94D8-A2C486C523E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2DF48F-2ACD-4530-93F1-10ED82A5D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949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87AC-2CDB-4254-94D8-A2C486C523E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F48F-2ACD-4530-93F1-10ED82A5D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97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87AC-2CDB-4254-94D8-A2C486C523E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F48F-2ACD-4530-93F1-10ED82A5D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79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87AC-2CDB-4254-94D8-A2C486C523E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F48F-2ACD-4530-93F1-10ED82A5D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8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DBA87AC-2CDB-4254-94D8-A2C486C523E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92DF48F-2ACD-4530-93F1-10ED82A5D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076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87AC-2CDB-4254-94D8-A2C486C523E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F48F-2ACD-4530-93F1-10ED82A5D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71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87AC-2CDB-4254-94D8-A2C486C523E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F48F-2ACD-4530-93F1-10ED82A5D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8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87AC-2CDB-4254-94D8-A2C486C523E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F48F-2ACD-4530-93F1-10ED82A5D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22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87AC-2CDB-4254-94D8-A2C486C523E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F48F-2ACD-4530-93F1-10ED82A5D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92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87AC-2CDB-4254-94D8-A2C486C523E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2DF48F-2ACD-4530-93F1-10ED82A5D58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325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DBA87AC-2CDB-4254-94D8-A2C486C523E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2DF48F-2ACD-4530-93F1-10ED82A5D58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439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DBA87AC-2CDB-4254-94D8-A2C486C523E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2DF48F-2ACD-4530-93F1-10ED82A5D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5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B9B6-CCF5-4A22-A1E1-9BC5CAA18F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/>
              <a:t>DEVELOPMENT OF COMEDY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E9CFC-B098-43AC-A65C-23C181DA3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579051"/>
          </a:xfrm>
        </p:spPr>
        <p:txBody>
          <a:bodyPr>
            <a:normAutofit lnSpcReduction="10000"/>
          </a:bodyPr>
          <a:lstStyle/>
          <a:p>
            <a:r>
              <a:rPr lang="tr-TR" dirty="0"/>
              <a:t>Dr. Funda HAY</a:t>
            </a:r>
          </a:p>
          <a:p>
            <a:r>
              <a:rPr lang="tr-TR" dirty="0"/>
              <a:t>fhay@ankara.edu.tr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770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Picture 4" descr="A picture containing building, sitting, standing, small&#10;&#10;Description automatically generated">
            <a:extLst>
              <a:ext uri="{FF2B5EF4-FFF2-40B4-BE49-F238E27FC236}">
                <a16:creationId xmlns:a16="http://schemas.microsoft.com/office/drawing/2014/main" id="{B1DBA6FF-7408-4940-AD97-4EBB43197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1" r="16289" b="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456D3-356C-4E00-844B-A4A4C8DD8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324" y="1186045"/>
            <a:ext cx="5101093" cy="448591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The amusing and uninhibited comic drama of fifth-century Athens was called old comedy by ancient critics</a:t>
            </a:r>
            <a:r>
              <a:rPr lang="tr-TR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“Plot” is not a useful term</a:t>
            </a:r>
            <a:r>
              <a:rPr lang="tr-TR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“Farce” or “fantasy” might be more appropriate descriptions of what Aristophanes created.</a:t>
            </a:r>
            <a:endParaRPr lang="tr-TR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Old Comedy depends on the working out of a great idea</a:t>
            </a:r>
            <a:r>
              <a:rPr lang="tr-TR" sz="2400" dirty="0"/>
              <a:t>:</a:t>
            </a:r>
            <a:r>
              <a:rPr lang="en-GB" sz="2400" dirty="0"/>
              <a:t> the more bizarre the better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7651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4" descr="A picture containing text, photo, old, person&#10;&#10;Description automatically generated">
            <a:extLst>
              <a:ext uri="{FF2B5EF4-FFF2-40B4-BE49-F238E27FC236}">
                <a16:creationId xmlns:a16="http://schemas.microsoft.com/office/drawing/2014/main" id="{3EED1C94-3221-40DB-9A90-ED4319373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17" y="1956568"/>
            <a:ext cx="4414438" cy="29576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26B0E-C266-4D3F-8CEF-694C7467F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792" y="1678643"/>
            <a:ext cx="4957554" cy="3221312"/>
          </a:xfrm>
        </p:spPr>
        <p:txBody>
          <a:bodyPr>
            <a:noAutofit/>
          </a:bodyPr>
          <a:lstStyle/>
          <a:p>
            <a:r>
              <a:rPr lang="en-GB" sz="2400" dirty="0"/>
              <a:t>A typical comedy might run the idea, debate (</a:t>
            </a:r>
            <a:r>
              <a:rPr lang="en-GB" sz="2400" i="1" dirty="0"/>
              <a:t>agon</a:t>
            </a:r>
            <a:r>
              <a:rPr lang="en-GB" sz="2400" dirty="0"/>
              <a:t>) to put the idea in action, the comic consequences of the idea</a:t>
            </a:r>
            <a:r>
              <a:rPr lang="tr-TR" sz="2400" dirty="0"/>
              <a:t>.</a:t>
            </a:r>
            <a:endParaRPr lang="en-GB" sz="2400" dirty="0"/>
          </a:p>
          <a:p>
            <a:r>
              <a:rPr lang="en-GB" sz="2400" dirty="0"/>
              <a:t>Stage illusion is broken frequently as characters make comments about or to the audience.</a:t>
            </a:r>
          </a:p>
        </p:txBody>
      </p:sp>
    </p:spTree>
    <p:extLst>
      <p:ext uri="{BB962C8B-B14F-4D97-AF65-F5344CB8AC3E}">
        <p14:creationId xmlns:p14="http://schemas.microsoft.com/office/powerpoint/2010/main" val="96022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6" name="Picture 5" descr="A picture containing indoor, jar, birthday, cake&#10;&#10;Description automatically generated">
            <a:extLst>
              <a:ext uri="{FF2B5EF4-FFF2-40B4-BE49-F238E27FC236}">
                <a16:creationId xmlns:a16="http://schemas.microsoft.com/office/drawing/2014/main" id="{8CB16D08-C4B5-40A0-9158-330532D5B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17" y="1951050"/>
            <a:ext cx="4414438" cy="29687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02BB8-6AB0-45EF-8E43-455B2C31A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020" y="2207685"/>
            <a:ext cx="4957555" cy="2712074"/>
          </a:xfrm>
        </p:spPr>
        <p:txBody>
          <a:bodyPr>
            <a:noAutofit/>
          </a:bodyPr>
          <a:lstStyle/>
          <a:p>
            <a:r>
              <a:rPr lang="en-GB" sz="2400" dirty="0"/>
              <a:t>The chorus was larger than in tragedy</a:t>
            </a:r>
            <a:r>
              <a:rPr lang="tr-TR" sz="2400" dirty="0"/>
              <a:t>; </a:t>
            </a:r>
            <a:r>
              <a:rPr lang="en-GB" sz="2400" dirty="0"/>
              <a:t>twenty-four members</a:t>
            </a:r>
            <a:r>
              <a:rPr lang="tr-TR" sz="2400" dirty="0"/>
              <a:t>, </a:t>
            </a:r>
            <a:r>
              <a:rPr lang="en-GB" sz="2400" dirty="0"/>
              <a:t>not always identical in appearance or all of the same sex. </a:t>
            </a:r>
            <a:endParaRPr lang="tr-TR" sz="2400" dirty="0"/>
          </a:p>
          <a:p>
            <a:r>
              <a:rPr lang="en-GB" sz="2400" dirty="0"/>
              <a:t>The chorus in Old Comedy had considerably more freedom</a:t>
            </a:r>
            <a:r>
              <a:rPr lang="tr-TR" sz="2400" dirty="0"/>
              <a:t>.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02B45-59FE-4FF2-B1AF-2BB163838691}"/>
              </a:ext>
            </a:extLst>
          </p:cNvPr>
          <p:cNvSpPr txBox="1"/>
          <p:nvPr/>
        </p:nvSpPr>
        <p:spPr>
          <a:xfrm>
            <a:off x="6445020" y="640640"/>
            <a:ext cx="517805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1" u="sng" dirty="0"/>
              <a:t>The chorus in Old Comedy: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0283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F547B-D0CF-4444-A3E2-14A601F0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78529"/>
          </a:xfrm>
        </p:spPr>
        <p:txBody>
          <a:bodyPr>
            <a:normAutofit/>
          </a:bodyPr>
          <a:lstStyle/>
          <a:p>
            <a:r>
              <a:rPr lang="en-GB" sz="4400" b="1" u="sng" dirty="0"/>
              <a:t>The language of Old comedy: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38BCC-8E21-4FB9-8378-53AB84524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69" y="2014193"/>
            <a:ext cx="10214888" cy="2769841"/>
          </a:xfrm>
        </p:spPr>
        <p:txBody>
          <a:bodyPr>
            <a:normAutofit/>
          </a:bodyPr>
          <a:lstStyle/>
          <a:p>
            <a:r>
              <a:rPr lang="tr-TR" sz="2400" dirty="0"/>
              <a:t>T</a:t>
            </a:r>
            <a:r>
              <a:rPr lang="en-GB" sz="2400" dirty="0"/>
              <a:t>he language of comedy will assist in producing what is ridiculous and will descend to a cruder and more colloquial level</a:t>
            </a:r>
            <a:r>
              <a:rPr lang="tr-TR" sz="2400" dirty="0"/>
              <a:t>.</a:t>
            </a:r>
          </a:p>
          <a:p>
            <a:r>
              <a:rPr lang="en-GB" sz="2400" dirty="0"/>
              <a:t>Names were especially prone to comic innovation</a:t>
            </a:r>
            <a:r>
              <a:rPr lang="tr-TR" sz="2400" dirty="0"/>
              <a:t>.</a:t>
            </a:r>
          </a:p>
          <a:p>
            <a:r>
              <a:rPr lang="en-GB" sz="2400" dirty="0"/>
              <a:t>characters speak in something other than Attic Greek</a:t>
            </a:r>
            <a:r>
              <a:rPr lang="tr-TR" sz="2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6219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03732-044F-49B0-8BCB-BD3E0CAF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19" y="616687"/>
            <a:ext cx="10058400" cy="780817"/>
          </a:xfrm>
        </p:spPr>
        <p:txBody>
          <a:bodyPr>
            <a:normAutofit/>
          </a:bodyPr>
          <a:lstStyle/>
          <a:p>
            <a:r>
              <a:rPr lang="en-GB" sz="4400" b="1" u="sng" dirty="0"/>
              <a:t>The structure of Old Comedy: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4E481-A982-4FF9-9640-07202D143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02" y="1826901"/>
            <a:ext cx="11094396" cy="4414412"/>
          </a:xfrm>
        </p:spPr>
        <p:txBody>
          <a:bodyPr>
            <a:noAutofit/>
          </a:bodyPr>
          <a:lstStyle/>
          <a:p>
            <a:r>
              <a:rPr lang="en-GB" sz="2400" dirty="0"/>
              <a:t>Old Comedy was a loosely structured thing, lacking the linear plot of later situation or romantic comedy.</a:t>
            </a:r>
            <a:endParaRPr lang="tr-TR" sz="2400" dirty="0"/>
          </a:p>
          <a:p>
            <a:pPr marL="226800" lvl="1"/>
            <a:r>
              <a:rPr lang="en-GB" sz="2400" b="1" dirty="0"/>
              <a:t>Prologue</a:t>
            </a:r>
            <a:endParaRPr lang="tr-TR" sz="2400" dirty="0"/>
          </a:p>
          <a:p>
            <a:pPr marL="226800" lvl="1"/>
            <a:r>
              <a:rPr lang="en-GB" sz="2400" b="1" dirty="0"/>
              <a:t>Parodos</a:t>
            </a:r>
            <a:r>
              <a:rPr lang="tr-TR" sz="2400" b="1" dirty="0"/>
              <a:t>:</a:t>
            </a:r>
            <a:endParaRPr lang="tr-TR" sz="2400" dirty="0"/>
          </a:p>
          <a:p>
            <a:pPr marL="226800" lvl="1"/>
            <a:r>
              <a:rPr lang="en-GB" sz="2400" b="1" dirty="0"/>
              <a:t>Agon</a:t>
            </a:r>
            <a:endParaRPr lang="tr-TR" sz="2400" b="1" dirty="0"/>
          </a:p>
          <a:p>
            <a:pPr marL="226800"/>
            <a:r>
              <a:rPr lang="en-GB" sz="2400" b="1" dirty="0">
                <a:solidFill>
                  <a:prstClr val="black"/>
                </a:solidFill>
              </a:rPr>
              <a:t>Parabases</a:t>
            </a:r>
          </a:p>
          <a:p>
            <a:pPr marL="226800"/>
            <a:r>
              <a:rPr lang="en-GB" sz="2400" b="1" dirty="0">
                <a:solidFill>
                  <a:prstClr val="black"/>
                </a:solidFill>
              </a:rPr>
              <a:t>Episodes</a:t>
            </a:r>
          </a:p>
          <a:p>
            <a:pPr marL="226800"/>
            <a:r>
              <a:rPr lang="en-GB" sz="2400" b="1" dirty="0">
                <a:solidFill>
                  <a:prstClr val="black"/>
                </a:solidFill>
              </a:rPr>
              <a:t>Songs</a:t>
            </a:r>
          </a:p>
          <a:p>
            <a:pPr marL="226800"/>
            <a:r>
              <a:rPr lang="en-GB" sz="2400" b="1" dirty="0">
                <a:solidFill>
                  <a:prstClr val="black"/>
                </a:solidFill>
              </a:rPr>
              <a:t>Exodos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51000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5BAE4-ED76-46ED-BA84-D9CF978E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85" y="925032"/>
            <a:ext cx="10058400" cy="1371600"/>
          </a:xfrm>
        </p:spPr>
        <p:txBody>
          <a:bodyPr>
            <a:normAutofit/>
          </a:bodyPr>
          <a:lstStyle/>
          <a:p>
            <a:r>
              <a:rPr lang="en-GB" sz="4400" b="1" dirty="0"/>
              <a:t>Types of Comedy: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65881-ECB8-45E8-A154-6F553AC1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85" y="2586433"/>
            <a:ext cx="10058400" cy="3346535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700" dirty="0"/>
              <a:t>Artistic parody:</a:t>
            </a:r>
            <a:endParaRPr lang="tr-TR" sz="2700" dirty="0"/>
          </a:p>
          <a:p>
            <a:pPr marL="342900" indent="-342900">
              <a:buFont typeface="+mj-lt"/>
              <a:buAutoNum type="arabicPeriod"/>
            </a:pPr>
            <a:r>
              <a:rPr lang="en-GB" sz="2700" dirty="0"/>
              <a:t>Comedy of ideas</a:t>
            </a:r>
            <a:r>
              <a:rPr lang="tr-TR" sz="27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700" dirty="0"/>
              <a:t>Domestic comedy: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700" dirty="0"/>
              <a:t>Political and topical comedy: </a:t>
            </a:r>
            <a:endParaRPr lang="tr-TR" sz="2700" dirty="0"/>
          </a:p>
        </p:txBody>
      </p:sp>
    </p:spTree>
    <p:extLst>
      <p:ext uri="{BB962C8B-B14F-4D97-AF65-F5344CB8AC3E}">
        <p14:creationId xmlns:p14="http://schemas.microsoft.com/office/powerpoint/2010/main" val="58682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FCA6-585A-4082-A7F3-956DD296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ARISTOPHANES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332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looking, photo, camera&#10;&#10;Description automatically generated">
            <a:extLst>
              <a:ext uri="{FF2B5EF4-FFF2-40B4-BE49-F238E27FC236}">
                <a16:creationId xmlns:a16="http://schemas.microsoft.com/office/drawing/2014/main" id="{E59E1780-AE80-4286-A062-684EB7190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17" y="1228185"/>
            <a:ext cx="4414438" cy="44144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4FA10-DBCD-4024-92AC-8CD6FF7AA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154" y="2299006"/>
            <a:ext cx="5166400" cy="2034454"/>
          </a:xfrm>
        </p:spPr>
        <p:txBody>
          <a:bodyPr>
            <a:normAutofit/>
          </a:bodyPr>
          <a:lstStyle/>
          <a:p>
            <a:r>
              <a:rPr lang="en-GB" sz="2800" dirty="0"/>
              <a:t>He was born sometime between 450 and 445 BC and died sometime between 388 and 385 BC.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44146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72E7A64-7B74-4357-A898-8666C2FF6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17" y="1482016"/>
            <a:ext cx="4414438" cy="39067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0C0E6-608C-4381-9412-44321B00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476" y="1924361"/>
            <a:ext cx="5086159" cy="3009277"/>
          </a:xfrm>
        </p:spPr>
        <p:txBody>
          <a:bodyPr>
            <a:noAutofit/>
          </a:bodyPr>
          <a:lstStyle/>
          <a:p>
            <a:r>
              <a:rPr lang="tr-TR" sz="2600" dirty="0"/>
              <a:t>H</a:t>
            </a:r>
            <a:r>
              <a:rPr lang="en-GB" sz="2600" dirty="0"/>
              <a:t>e criticises some statesmen in his works.</a:t>
            </a:r>
            <a:endParaRPr lang="tr-TR" sz="2600" dirty="0"/>
          </a:p>
          <a:p>
            <a:r>
              <a:rPr lang="tr-TR" sz="2600" dirty="0"/>
              <a:t>H</a:t>
            </a:r>
            <a:r>
              <a:rPr lang="en-GB" sz="2600" dirty="0"/>
              <a:t>e was devoted to his past, and constantly reproached his age and innovation in a critical way</a:t>
            </a:r>
            <a:r>
              <a:rPr lang="tr-TR" sz="2600" dirty="0"/>
              <a:t>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569078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0EFAE-411B-474B-B2C6-A40E43CD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9D44A-416E-4FDE-B29F-AE07B1C47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043038"/>
          </a:xfrm>
        </p:spPr>
        <p:txBody>
          <a:bodyPr>
            <a:noAutofit/>
          </a:bodyPr>
          <a:lstStyle/>
          <a:p>
            <a:r>
              <a:rPr lang="en-GB" sz="3000" dirty="0"/>
              <a:t>Brockett, O. G., Ball, R. J. </a:t>
            </a:r>
            <a:r>
              <a:rPr lang="en-GB" sz="3000" i="1" dirty="0"/>
              <a:t>The Essential Theatre</a:t>
            </a:r>
            <a:r>
              <a:rPr lang="en-GB" sz="3000" dirty="0"/>
              <a:t>. Thomson Wadsworth, 2004.</a:t>
            </a:r>
          </a:p>
          <a:p>
            <a:r>
              <a:rPr lang="en-GB" sz="3000" dirty="0" err="1"/>
              <a:t>Croally</a:t>
            </a:r>
            <a:r>
              <a:rPr lang="en-GB" sz="3000" dirty="0"/>
              <a:t>, Neil and Roy Hyde. </a:t>
            </a:r>
            <a:r>
              <a:rPr lang="en-GB" sz="3000" i="1" dirty="0"/>
              <a:t>Classical Literature: An Introduction</a:t>
            </a:r>
            <a:r>
              <a:rPr lang="en-GB" sz="3000" dirty="0"/>
              <a:t>. Routledge, 2011.</a:t>
            </a:r>
          </a:p>
          <a:p>
            <a:r>
              <a:rPr lang="en-GB" sz="3000" dirty="0"/>
              <a:t>Storey, Ian C., Arlene Allan. </a:t>
            </a:r>
            <a:r>
              <a:rPr lang="en-GB" sz="3000" i="1" dirty="0"/>
              <a:t>A Guide to Ancient Greek Drama</a:t>
            </a:r>
            <a:r>
              <a:rPr lang="en-GB" sz="3000" dirty="0"/>
              <a:t>. Blackwell, 2005.</a:t>
            </a:r>
          </a:p>
        </p:txBody>
      </p:sp>
    </p:spTree>
    <p:extLst>
      <p:ext uri="{BB962C8B-B14F-4D97-AF65-F5344CB8AC3E}">
        <p14:creationId xmlns:p14="http://schemas.microsoft.com/office/powerpoint/2010/main" val="290727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nting of 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050B648F-37C8-46D6-9774-C578AC73C6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8" r="22606" b="-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1D1FF4-7F97-4936-9A4C-9FB71D8F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84641-1075-46BB-9A57-AE8BB7B65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95" y="1917769"/>
            <a:ext cx="7037126" cy="2587970"/>
          </a:xfrm>
        </p:spPr>
        <p:txBody>
          <a:bodyPr>
            <a:noAutofit/>
          </a:bodyPr>
          <a:lstStyle/>
          <a:p>
            <a:r>
              <a:rPr lang="tr-TR" sz="2400" dirty="0"/>
              <a:t>C</a:t>
            </a:r>
            <a:r>
              <a:rPr lang="en-GB" sz="2400" dirty="0" err="1"/>
              <a:t>omedy</a:t>
            </a:r>
            <a:r>
              <a:rPr lang="en-GB" sz="2400" dirty="0"/>
              <a:t> is bound to the god Dionysus</a:t>
            </a:r>
            <a:r>
              <a:rPr lang="tr-TR" sz="2400" dirty="0"/>
              <a:t>, </a:t>
            </a:r>
            <a:r>
              <a:rPr lang="en-GB" sz="2400" dirty="0"/>
              <a:t>the guardian god of the theatre.</a:t>
            </a:r>
            <a:endParaRPr lang="tr-TR" sz="2400" dirty="0"/>
          </a:p>
          <a:p>
            <a:r>
              <a:rPr lang="tr-TR" sz="2400" dirty="0"/>
              <a:t> T</a:t>
            </a:r>
            <a:r>
              <a:rPr lang="en-GB" sz="2400" dirty="0"/>
              <a:t>here was a joyful parade procession called “</a:t>
            </a:r>
            <a:r>
              <a:rPr lang="en-GB" sz="2400" b="1" dirty="0" err="1"/>
              <a:t>komos</a:t>
            </a:r>
            <a:r>
              <a:rPr lang="en-GB" sz="2400" dirty="0"/>
              <a:t>” at the great Dionysia festivities</a:t>
            </a:r>
            <a:r>
              <a:rPr lang="tr-TR" sz="2400" dirty="0"/>
              <a:t>, m</a:t>
            </a:r>
            <a:r>
              <a:rPr lang="en-GB" sz="2400" dirty="0" err="1"/>
              <a:t>ean</a:t>
            </a:r>
            <a:r>
              <a:rPr lang="tr-TR" sz="2400" dirty="0" err="1"/>
              <a:t>ing</a:t>
            </a:r>
            <a:r>
              <a:rPr lang="en-GB" sz="2400" dirty="0"/>
              <a:t> “song of revel.” (</a:t>
            </a:r>
            <a:r>
              <a:rPr lang="en-GB" sz="2400" dirty="0" err="1"/>
              <a:t>komos</a:t>
            </a:r>
            <a:r>
              <a:rPr lang="en-GB" sz="2400" dirty="0"/>
              <a:t> + ode </a:t>
            </a:r>
            <a:r>
              <a:rPr lang="tr-TR" sz="2400" dirty="0"/>
              <a:t> </a:t>
            </a:r>
            <a:r>
              <a:rPr lang="tr-TR" sz="2400" dirty="0" err="1"/>
              <a:t>meaning</a:t>
            </a:r>
            <a:r>
              <a:rPr lang="tr-TR" sz="2400" dirty="0"/>
              <a:t> </a:t>
            </a:r>
            <a:r>
              <a:rPr lang="en-GB" sz="2400" dirty="0"/>
              <a:t>“revel-song”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FF0CA-80EA-418C-9125-EC835E4A50F2}"/>
              </a:ext>
            </a:extLst>
          </p:cNvPr>
          <p:cNvSpPr txBox="1"/>
          <p:nvPr/>
        </p:nvSpPr>
        <p:spPr>
          <a:xfrm>
            <a:off x="7890721" y="6294473"/>
            <a:ext cx="1527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>
                <a:solidFill>
                  <a:schemeClr val="bg1"/>
                </a:solidFill>
              </a:rPr>
              <a:t>From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the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website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Twitter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7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8AADC-7CCB-4D8B-83D7-4526F28C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676" y="1494958"/>
            <a:ext cx="10642059" cy="3580625"/>
          </a:xfrm>
        </p:spPr>
        <p:txBody>
          <a:bodyPr>
            <a:noAutofit/>
          </a:bodyPr>
          <a:lstStyle/>
          <a:p>
            <a:r>
              <a:rPr lang="en-GB" sz="2400" dirty="0"/>
              <a:t>Aristotle says “Tragedy was originated from dithyrambs, and comedy was from “phallos” songs</a:t>
            </a:r>
            <a:endParaRPr lang="tr-TR" sz="2400" dirty="0"/>
          </a:p>
          <a:p>
            <a:r>
              <a:rPr lang="en-GB" sz="2400" dirty="0"/>
              <a:t>The festival parade, calls for the god Phales, and the hymns sung in honour of this god are other features of the festivity.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8218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Picture 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3799AFDA-55A2-43DA-B213-D9C63AE83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r="31362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D152E-804E-4061-B249-94585BAE3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324" y="1432932"/>
            <a:ext cx="4943036" cy="3377607"/>
          </a:xfrm>
        </p:spPr>
        <p:txBody>
          <a:bodyPr>
            <a:noAutofit/>
          </a:bodyPr>
          <a:lstStyle/>
          <a:p>
            <a:r>
              <a:rPr lang="en-GB" sz="2400" dirty="0"/>
              <a:t>In comedy, the choir appears before the audience with a rhythmic parade.</a:t>
            </a:r>
            <a:endParaRPr lang="tr-TR" sz="2400" dirty="0"/>
          </a:p>
          <a:p>
            <a:r>
              <a:rPr lang="en-GB" sz="2400" dirty="0"/>
              <a:t>In many of the comedies, we see one of the actors speaking on behalf of the bard.</a:t>
            </a:r>
            <a:endParaRPr lang="tr-TR" sz="2400" dirty="0"/>
          </a:p>
          <a:p>
            <a:r>
              <a:rPr lang="en-GB" sz="2400" dirty="0"/>
              <a:t>Teasing is the main element of comedy.</a:t>
            </a:r>
            <a:endParaRPr lang="tr-TR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7DF4A-9A72-40FC-9F73-443E62238751}"/>
              </a:ext>
            </a:extLst>
          </p:cNvPr>
          <p:cNvSpPr txBox="1"/>
          <p:nvPr/>
        </p:nvSpPr>
        <p:spPr>
          <a:xfrm>
            <a:off x="243021" y="6401934"/>
            <a:ext cx="24593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Finding</a:t>
            </a:r>
            <a:r>
              <a:rPr lang="tr-TR" sz="900" i="1" dirty="0"/>
              <a:t> </a:t>
            </a:r>
            <a:r>
              <a:rPr lang="tr-TR" sz="900" i="1" dirty="0" err="1"/>
              <a:t>Neverland</a:t>
            </a:r>
            <a:r>
              <a:rPr lang="tr-TR" sz="900" i="1" dirty="0"/>
              <a:t> </a:t>
            </a:r>
            <a:r>
              <a:rPr lang="tr-TR" sz="900" i="1" dirty="0" err="1"/>
              <a:t>Blog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394384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jar, indoor, sitting&#10;&#10;Description automatically generated">
            <a:extLst>
              <a:ext uri="{FF2B5EF4-FFF2-40B4-BE49-F238E27FC236}">
                <a16:creationId xmlns:a16="http://schemas.microsoft.com/office/drawing/2014/main" id="{FD0CE07D-D41A-4527-BCBF-0F7F8358B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9" r="22267"/>
          <a:stretch/>
        </p:blipFill>
        <p:spPr>
          <a:xfrm>
            <a:off x="727654" y="727628"/>
            <a:ext cx="5367165" cy="54155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D7355-A19A-4A77-8A4E-39A94DF83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899" y="2108064"/>
            <a:ext cx="4400953" cy="1523032"/>
          </a:xfrm>
        </p:spPr>
        <p:txBody>
          <a:bodyPr>
            <a:noAutofit/>
          </a:bodyPr>
          <a:lstStyle/>
          <a:p>
            <a:r>
              <a:rPr lang="en-GB" sz="2600" dirty="0"/>
              <a:t>The plot of the comedy depends on the Dionysus cult.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421070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7B274062-E5A7-4D44-959D-74A272B66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r="27503" b="1"/>
          <a:stretch/>
        </p:blipFill>
        <p:spPr>
          <a:xfrm>
            <a:off x="190846" y="237744"/>
            <a:ext cx="4040033" cy="63825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7270DF-375F-4ECC-989A-D033E481A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85D2B-EB9B-46BC-B996-E1A7A8400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483" y="817271"/>
            <a:ext cx="6575884" cy="5223457"/>
          </a:xfrm>
        </p:spPr>
        <p:txBody>
          <a:bodyPr>
            <a:noAutofit/>
          </a:bodyPr>
          <a:lstStyle/>
          <a:p>
            <a:r>
              <a:rPr lang="en-GB" sz="2600" dirty="0"/>
              <a:t>there was a folk comedy. </a:t>
            </a:r>
            <a:endParaRPr lang="tr-TR" sz="2600" dirty="0"/>
          </a:p>
          <a:p>
            <a:r>
              <a:rPr lang="en-GB" sz="2600" dirty="0"/>
              <a:t>The characteristics of folk comedy are as following:</a:t>
            </a:r>
          </a:p>
          <a:p>
            <a:pPr lvl="2"/>
            <a:r>
              <a:rPr lang="en-GB" sz="2600" dirty="0"/>
              <a:t>The actors were wandering;</a:t>
            </a:r>
          </a:p>
          <a:p>
            <a:pPr lvl="2"/>
            <a:r>
              <a:rPr lang="en-GB" sz="2600" dirty="0"/>
              <a:t>They did not have permanent stages;</a:t>
            </a:r>
            <a:endParaRPr lang="tr-TR" sz="2600" dirty="0"/>
          </a:p>
          <a:p>
            <a:pPr lvl="2"/>
            <a:r>
              <a:rPr lang="en-GB" sz="2600" dirty="0"/>
              <a:t>the actors would climb the stage by a ladder, changing their clothes in a tent set in the back.</a:t>
            </a:r>
            <a:endParaRPr lang="tr-TR" sz="2600" dirty="0"/>
          </a:p>
          <a:p>
            <a:pPr lvl="2"/>
            <a:r>
              <a:rPr lang="en-GB" sz="2600" dirty="0"/>
              <a:t>The actors appeared on the stage in the clown costumes</a:t>
            </a:r>
            <a:r>
              <a:rPr lang="tr-TR" sz="2600" dirty="0"/>
              <a:t>;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00202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B9625-FB86-4D41-BEE2-2DFCE929E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90" y="921664"/>
            <a:ext cx="7338067" cy="4538232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Characters in Old Comedy were grotesquely presented in large masks with distorted features, large mouths and eyes,</a:t>
            </a:r>
          </a:p>
          <a:p>
            <a:pPr lvl="0"/>
            <a:r>
              <a:rPr lang="en-GB" sz="2400" dirty="0"/>
              <a:t>The characters that were portrayed were generally shrewd butlers, fools, thieves, cheaters, coquettes, drunks, gluttons, and the cunning.</a:t>
            </a:r>
          </a:p>
          <a:p>
            <a:r>
              <a:rPr lang="en-GB" sz="2400" dirty="0"/>
              <a:t>Tumbling, vocal imitations, mimicries, exaggerated expressions, parodies of serious speeches were the most common scenes of comedy</a:t>
            </a:r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790A1C4-6182-42C9-8D0F-4751544898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r="34154" b="3"/>
          <a:stretch/>
        </p:blipFill>
        <p:spPr>
          <a:xfrm>
            <a:off x="8545864" y="1461096"/>
            <a:ext cx="3019646" cy="36326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FC7D47-6C43-4F89-BECF-950B98AA246E}"/>
              </a:ext>
            </a:extLst>
          </p:cNvPr>
          <p:cNvSpPr txBox="1"/>
          <p:nvPr/>
        </p:nvSpPr>
        <p:spPr>
          <a:xfrm>
            <a:off x="9106182" y="5093739"/>
            <a:ext cx="24593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Finding</a:t>
            </a:r>
            <a:r>
              <a:rPr lang="tr-TR" sz="900" i="1" dirty="0"/>
              <a:t> </a:t>
            </a:r>
            <a:r>
              <a:rPr lang="tr-TR" sz="900" i="1" dirty="0" err="1"/>
              <a:t>Neverland</a:t>
            </a:r>
            <a:r>
              <a:rPr lang="tr-TR" sz="900" i="1" dirty="0"/>
              <a:t> </a:t>
            </a:r>
            <a:r>
              <a:rPr lang="tr-TR" sz="900" i="1" dirty="0" err="1"/>
              <a:t>Blog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325607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4" descr="A picture containing umbrella, photo, cup, sitting&#10;&#10;Description automatically generated">
            <a:extLst>
              <a:ext uri="{FF2B5EF4-FFF2-40B4-BE49-F238E27FC236}">
                <a16:creationId xmlns:a16="http://schemas.microsoft.com/office/drawing/2014/main" id="{BAE3A5D3-7602-46B5-9EBB-EB723B934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17" y="2186035"/>
            <a:ext cx="4414438" cy="2498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2E9EC-7759-47A5-BD7A-4BE7B3478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1180" y="1375993"/>
            <a:ext cx="4893166" cy="3852119"/>
          </a:xfrm>
        </p:spPr>
        <p:txBody>
          <a:bodyPr>
            <a:noAutofit/>
          </a:bodyPr>
          <a:lstStyle/>
          <a:p>
            <a:r>
              <a:rPr lang="en-GB" sz="2800" dirty="0"/>
              <a:t>comedy used a made-up story, set in the Athenian present, with a rollercoaster of linguistic register and a contrived spontaneity that seems to invite interruption and audience involvement.</a:t>
            </a:r>
          </a:p>
        </p:txBody>
      </p:sp>
    </p:spTree>
    <p:extLst>
      <p:ext uri="{BB962C8B-B14F-4D97-AF65-F5344CB8AC3E}">
        <p14:creationId xmlns:p14="http://schemas.microsoft.com/office/powerpoint/2010/main" val="195476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57BA-F1CB-4251-BE12-F0FB2591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Old Comedy (486–ca. 385)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309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684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Century Gothic</vt:lpstr>
      <vt:lpstr>Garamond</vt:lpstr>
      <vt:lpstr>Savon</vt:lpstr>
      <vt:lpstr>DEVELOPMENT OF COMEDY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Old Comedy (486–ca. 385)</vt:lpstr>
      <vt:lpstr>PowerPoint Presentation</vt:lpstr>
      <vt:lpstr>PowerPoint Presentation</vt:lpstr>
      <vt:lpstr>PowerPoint Presentation</vt:lpstr>
      <vt:lpstr>The language of Old comedy:</vt:lpstr>
      <vt:lpstr>The structure of Old Comedy:</vt:lpstr>
      <vt:lpstr>Types of Comedy:</vt:lpstr>
      <vt:lpstr>ARISTOPHANES</vt:lpstr>
      <vt:lpstr>PowerPoint Presentation</vt:lpstr>
      <vt:lpstr>PowerPoint Presentation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COMEDY</dc:title>
  <dc:creator>Author</dc:creator>
  <cp:lastModifiedBy>Author</cp:lastModifiedBy>
  <cp:revision>7</cp:revision>
  <dcterms:created xsi:type="dcterms:W3CDTF">2020-12-10T07:41:50Z</dcterms:created>
  <dcterms:modified xsi:type="dcterms:W3CDTF">2022-06-28T18:55:25Z</dcterms:modified>
</cp:coreProperties>
</file>