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332300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418498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91473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055892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4AA7C73-8EA0-4B8C-96DC-CD714EA056FB}"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934637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4AA7C73-8EA0-4B8C-96DC-CD714EA056FB}"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3302255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4AA7C73-8EA0-4B8C-96DC-CD714EA056FB}" type="datetimeFigureOut">
              <a:rPr lang="tr-TR" smtClean="0"/>
              <a:t>19.05.2019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952378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4AA7C73-8EA0-4B8C-96DC-CD714EA056FB}" type="datetimeFigureOut">
              <a:rPr lang="tr-TR" smtClean="0"/>
              <a:t>19.05.2019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525178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4AA7C73-8EA0-4B8C-96DC-CD714EA056FB}" type="datetimeFigureOut">
              <a:rPr lang="tr-TR" smtClean="0"/>
              <a:t>19.05.2019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765292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AA7C73-8EA0-4B8C-96DC-CD714EA056FB}"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1288000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AA7C73-8EA0-4B8C-96DC-CD714EA056FB}"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F7DF78-247D-479D-9E01-5FBEBD8D5474}" type="slidenum">
              <a:rPr lang="tr-TR" smtClean="0"/>
              <a:t>‹#›</a:t>
            </a:fld>
            <a:endParaRPr lang="tr-TR"/>
          </a:p>
        </p:txBody>
      </p:sp>
    </p:spTree>
    <p:extLst>
      <p:ext uri="{BB962C8B-B14F-4D97-AF65-F5344CB8AC3E}">
        <p14:creationId xmlns:p14="http://schemas.microsoft.com/office/powerpoint/2010/main" val="4103475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AA7C73-8EA0-4B8C-96DC-CD714EA056FB}" type="datetimeFigureOut">
              <a:rPr lang="tr-TR" smtClean="0"/>
              <a:t>19.05.2019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F7DF78-247D-479D-9E01-5FBEBD8D5474}" type="slidenum">
              <a:rPr lang="tr-TR" smtClean="0"/>
              <a:t>‹#›</a:t>
            </a:fld>
            <a:endParaRPr lang="tr-TR"/>
          </a:p>
        </p:txBody>
      </p:sp>
    </p:spTree>
    <p:extLst>
      <p:ext uri="{BB962C8B-B14F-4D97-AF65-F5344CB8AC3E}">
        <p14:creationId xmlns:p14="http://schemas.microsoft.com/office/powerpoint/2010/main" val="1543373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171950"/>
          </a:xfrm>
        </p:spPr>
        <p:txBody>
          <a:bodyPr/>
          <a:lstStyle/>
          <a:p>
            <a:pPr algn="l"/>
            <a:r>
              <a:rPr lang="tr-TR" dirty="0" smtClean="0"/>
              <a:t>Para üzerine – Keynes </a:t>
            </a:r>
            <a:endParaRPr lang="tr-TR" dirty="0"/>
          </a:p>
        </p:txBody>
      </p:sp>
      <p:sp>
        <p:nvSpPr>
          <p:cNvPr id="3" name="Alt Başlık 2"/>
          <p:cNvSpPr>
            <a:spLocks noGrp="1"/>
          </p:cNvSpPr>
          <p:nvPr>
            <p:ph type="subTitle" idx="1"/>
          </p:nvPr>
        </p:nvSpPr>
        <p:spPr>
          <a:xfrm>
            <a:off x="1524000" y="2294313"/>
            <a:ext cx="9144000" cy="4139738"/>
          </a:xfrm>
        </p:spPr>
        <p:txBody>
          <a:bodyPr>
            <a:normAutofit/>
          </a:bodyPr>
          <a:lstStyle/>
          <a:p>
            <a:pPr algn="l"/>
            <a:r>
              <a:rPr lang="tr-TR" sz="2800" dirty="0" smtClean="0"/>
              <a:t>Keynes, ‘klasikleri’ eleştirir: </a:t>
            </a:r>
          </a:p>
          <a:p>
            <a:pPr algn="l"/>
            <a:r>
              <a:rPr lang="tr-TR" sz="2800" dirty="0" smtClean="0"/>
              <a:t>Klasikler, parayı sadece bir dolaşım aracı olarak ele almışlardır </a:t>
            </a:r>
          </a:p>
          <a:p>
            <a:pPr algn="l"/>
            <a:endParaRPr lang="tr-TR" sz="2800" dirty="0"/>
          </a:p>
          <a:p>
            <a:pPr algn="l"/>
            <a:r>
              <a:rPr lang="tr-TR" sz="2800" dirty="0" smtClean="0"/>
              <a:t>Klasikler ekonomiyi ‘reel mübadele ekonomisi’ olarak kavramsallaştırmışlardır </a:t>
            </a:r>
          </a:p>
          <a:p>
            <a:pPr algn="l"/>
            <a:endParaRPr lang="tr-TR" sz="2800" dirty="0"/>
          </a:p>
          <a:p>
            <a:pPr algn="l"/>
            <a:r>
              <a:rPr lang="tr-TR" sz="2800" dirty="0" smtClean="0"/>
              <a:t>Parasal üretim süreci olarak ekonomi </a:t>
            </a:r>
            <a:endParaRPr lang="tr-TR" sz="2800" dirty="0"/>
          </a:p>
          <a:p>
            <a:pPr algn="l"/>
            <a:endParaRPr lang="tr-TR" sz="2800" dirty="0" smtClean="0"/>
          </a:p>
        </p:txBody>
      </p:sp>
    </p:spTree>
    <p:extLst>
      <p:ext uri="{BB962C8B-B14F-4D97-AF65-F5344CB8AC3E}">
        <p14:creationId xmlns:p14="http://schemas.microsoft.com/office/powerpoint/2010/main" val="3404179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Keynes eleştirisi </a:t>
            </a:r>
            <a:endParaRPr lang="tr-TR" dirty="0"/>
          </a:p>
        </p:txBody>
      </p:sp>
      <p:sp>
        <p:nvSpPr>
          <p:cNvPr id="3" name="İçerik Yer Tutucusu 2"/>
          <p:cNvSpPr>
            <a:spLocks noGrp="1"/>
          </p:cNvSpPr>
          <p:nvPr>
            <p:ph idx="1"/>
          </p:nvPr>
        </p:nvSpPr>
        <p:spPr/>
        <p:txBody>
          <a:bodyPr/>
          <a:lstStyle/>
          <a:p>
            <a:pPr marL="0" indent="0">
              <a:buNone/>
            </a:pPr>
            <a:r>
              <a:rPr lang="tr-TR" dirty="0" smtClean="0"/>
              <a:t>Keynes, </a:t>
            </a:r>
            <a:r>
              <a:rPr lang="tr-TR" i="1" dirty="0" smtClean="0"/>
              <a:t>Genel </a:t>
            </a:r>
            <a:r>
              <a:rPr lang="tr-TR" i="1" dirty="0" err="1" smtClean="0"/>
              <a:t>Teori</a:t>
            </a:r>
            <a:r>
              <a:rPr lang="tr-TR" dirty="0" err="1" smtClean="0"/>
              <a:t>’de</a:t>
            </a:r>
            <a:r>
              <a:rPr lang="tr-TR" dirty="0" smtClean="0"/>
              <a:t> temel bir ayrıma gitmekte, ekonominin reel bir süreç olarak kavranmasının sorunlarına işaret etmektedir </a:t>
            </a:r>
          </a:p>
          <a:p>
            <a:pPr marL="0" indent="0">
              <a:buNone/>
            </a:pPr>
            <a:endParaRPr lang="tr-TR" dirty="0"/>
          </a:p>
          <a:p>
            <a:pPr marL="0" indent="0">
              <a:buNone/>
            </a:pPr>
            <a:r>
              <a:rPr lang="tr-TR" dirty="0" smtClean="0"/>
              <a:t>Ancak Keynes’te bir değer teorisi yoktur </a:t>
            </a:r>
          </a:p>
          <a:p>
            <a:pPr marL="0" indent="0">
              <a:buNone/>
            </a:pPr>
            <a:endParaRPr lang="tr-TR" dirty="0" smtClean="0"/>
          </a:p>
          <a:p>
            <a:pPr marL="0" indent="0">
              <a:buNone/>
            </a:pPr>
            <a:r>
              <a:rPr lang="tr-TR" dirty="0" smtClean="0"/>
              <a:t>Farklı metalar cinsinden tanımlı faiz oranları kavrayışı, para ile matalar arasındaki ilişki ve çelişkinin </a:t>
            </a:r>
            <a:r>
              <a:rPr lang="tr-TR" smtClean="0"/>
              <a:t>çözümlenememesi demektir </a:t>
            </a:r>
            <a:endParaRPr lang="tr-TR" dirty="0"/>
          </a:p>
        </p:txBody>
      </p:sp>
    </p:spTree>
    <p:extLst>
      <p:ext uri="{BB962C8B-B14F-4D97-AF65-F5344CB8AC3E}">
        <p14:creationId xmlns:p14="http://schemas.microsoft.com/office/powerpoint/2010/main" val="3745051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Keynes’in </a:t>
            </a:r>
            <a:r>
              <a:rPr lang="tr-TR" i="1" dirty="0" smtClean="0"/>
              <a:t>Genel </a:t>
            </a:r>
            <a:r>
              <a:rPr lang="tr-TR" i="1" dirty="0" err="1" smtClean="0"/>
              <a:t>Teori</a:t>
            </a:r>
            <a:r>
              <a:rPr lang="tr-TR" dirty="0" err="1" smtClean="0"/>
              <a:t>’si</a:t>
            </a:r>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dirty="0" smtClean="0"/>
              <a:t>Keynes, </a:t>
            </a:r>
            <a:r>
              <a:rPr lang="tr-TR" i="1" dirty="0" smtClean="0"/>
              <a:t>Genel </a:t>
            </a:r>
            <a:r>
              <a:rPr lang="tr-TR" i="1" dirty="0" err="1" smtClean="0"/>
              <a:t>Teori</a:t>
            </a:r>
            <a:r>
              <a:rPr lang="tr-TR" dirty="0" err="1" smtClean="0"/>
              <a:t>’den</a:t>
            </a:r>
            <a:r>
              <a:rPr lang="tr-TR" dirty="0" smtClean="0"/>
              <a:t> önce, </a:t>
            </a:r>
            <a:r>
              <a:rPr lang="tr-TR" i="1" dirty="0" smtClean="0"/>
              <a:t>Para Üzerine Bir İncelem</a:t>
            </a:r>
            <a:r>
              <a:rPr lang="tr-TR" i="1" dirty="0" smtClean="0"/>
              <a:t>e </a:t>
            </a:r>
            <a:r>
              <a:rPr lang="tr-TR" dirty="0" smtClean="0"/>
              <a:t>kitabında, klasik anlayıştan tam kurtulmuş değildir; ekonomideki dalgalanmaları tam istihdam seviyesinden sapmalar bağlamında ele almaktadır </a:t>
            </a:r>
          </a:p>
          <a:p>
            <a:pPr marL="0" indent="0">
              <a:buNone/>
            </a:pPr>
            <a:endParaRPr lang="tr-TR" dirty="0"/>
          </a:p>
          <a:p>
            <a:pPr marL="0" indent="0">
              <a:buNone/>
            </a:pPr>
            <a:r>
              <a:rPr lang="tr-TR" dirty="0" smtClean="0"/>
              <a:t>Parasal bir süreç olarak ekonomi, ekonomiyi ‘malların mallarla mübadelesi’ olarak anlamamayı gerektirmektedir </a:t>
            </a:r>
          </a:p>
          <a:p>
            <a:pPr marL="0" indent="0">
              <a:buNone/>
            </a:pPr>
            <a:endParaRPr lang="tr-TR" dirty="0"/>
          </a:p>
          <a:p>
            <a:pPr marL="0" indent="0">
              <a:buNone/>
            </a:pPr>
            <a:r>
              <a:rPr lang="tr-TR" dirty="0" smtClean="0"/>
              <a:t>Meta-Para-Meta şeklindeki dolaşım süreci, her aşamanın mutlaka gerçekleşeceği varsayımını ima etmemektedir </a:t>
            </a:r>
            <a:endParaRPr lang="tr-TR" dirty="0"/>
          </a:p>
        </p:txBody>
      </p:sp>
    </p:spTree>
    <p:extLst>
      <p:ext uri="{BB962C8B-B14F-4D97-AF65-F5344CB8AC3E}">
        <p14:creationId xmlns:p14="http://schemas.microsoft.com/office/powerpoint/2010/main" val="2468696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Paranın tanımı </a:t>
            </a:r>
            <a:endParaRPr lang="tr-TR" dirty="0"/>
          </a:p>
        </p:txBody>
      </p:sp>
      <p:sp>
        <p:nvSpPr>
          <p:cNvPr id="3" name="İçerik Yer Tutucusu 2"/>
          <p:cNvSpPr>
            <a:spLocks noGrp="1"/>
          </p:cNvSpPr>
          <p:nvPr>
            <p:ph idx="1"/>
          </p:nvPr>
        </p:nvSpPr>
        <p:spPr/>
        <p:txBody>
          <a:bodyPr/>
          <a:lstStyle/>
          <a:p>
            <a:pPr marL="0" lvl="0" indent="0">
              <a:buNone/>
            </a:pPr>
            <a:r>
              <a:rPr lang="tr-TR" dirty="0">
                <a:solidFill>
                  <a:prstClr val="black"/>
                </a:solidFill>
              </a:rPr>
              <a:t>«Para kuramının birincil kavramı, borçların, fiyatların ve genel satın alma gücünün </a:t>
            </a:r>
            <a:r>
              <a:rPr lang="tr-TR" i="1" dirty="0">
                <a:solidFill>
                  <a:prstClr val="black"/>
                </a:solidFill>
              </a:rPr>
              <a:t>ifade edildiği</a:t>
            </a:r>
            <a:r>
              <a:rPr lang="tr-TR" dirty="0">
                <a:solidFill>
                  <a:prstClr val="black"/>
                </a:solidFill>
              </a:rPr>
              <a:t> hesap parasıdır (</a:t>
            </a:r>
            <a:r>
              <a:rPr lang="tr-TR" dirty="0" err="1">
                <a:solidFill>
                  <a:prstClr val="black"/>
                </a:solidFill>
              </a:rPr>
              <a:t>money</a:t>
            </a:r>
            <a:r>
              <a:rPr lang="tr-TR" dirty="0">
                <a:solidFill>
                  <a:prstClr val="black"/>
                </a:solidFill>
              </a:rPr>
              <a:t> of </a:t>
            </a:r>
            <a:r>
              <a:rPr lang="tr-TR" dirty="0" err="1">
                <a:solidFill>
                  <a:prstClr val="black"/>
                </a:solidFill>
              </a:rPr>
              <a:t>account</a:t>
            </a:r>
            <a:r>
              <a:rPr lang="tr-TR" dirty="0">
                <a:solidFill>
                  <a:prstClr val="black"/>
                </a:solidFill>
              </a:rPr>
              <a:t>).» (Keynes) </a:t>
            </a:r>
          </a:p>
          <a:p>
            <a:pPr marL="0" lvl="0" indent="0">
              <a:buNone/>
            </a:pPr>
            <a:endParaRPr lang="tr-TR" dirty="0">
              <a:solidFill>
                <a:prstClr val="black"/>
              </a:solidFill>
            </a:endParaRPr>
          </a:p>
          <a:p>
            <a:pPr marL="0" lvl="0" indent="0">
              <a:buNone/>
            </a:pPr>
            <a:r>
              <a:rPr lang="tr-TR" dirty="0" smtClean="0"/>
              <a:t>«Bir </a:t>
            </a:r>
            <a:r>
              <a:rPr lang="tr-TR" dirty="0"/>
              <a:t>hesap parası, borçlarla, yani ödemesi ertelenmiş sözleşmelerle; ve fiyat listeleriyle, yani alıma veya satıma yönelik sözleşme teklifleriyle ortaya çıkar. Bu borçlar ve fiyat listeleri, ister kişiler arası doğrudan iletişimle, ister kağıttan yahut fırınlanmış tabletten belgelerde muhasebe işlemi olarak kayda geçsin, sadece hesap parası ile ifade edilebilir</a:t>
            </a:r>
            <a:r>
              <a:rPr lang="tr-TR" dirty="0" smtClean="0"/>
              <a:t>.» (Keynes)  </a:t>
            </a:r>
            <a:endParaRPr lang="tr-TR" dirty="0">
              <a:solidFill>
                <a:prstClr val="black"/>
              </a:solidFill>
            </a:endParaRPr>
          </a:p>
          <a:p>
            <a:pPr marL="0" indent="0">
              <a:buNone/>
            </a:pPr>
            <a:endParaRPr lang="tr-TR" dirty="0"/>
          </a:p>
        </p:txBody>
      </p:sp>
    </p:spTree>
    <p:extLst>
      <p:ext uri="{BB962C8B-B14F-4D97-AF65-F5344CB8AC3E}">
        <p14:creationId xmlns:p14="http://schemas.microsoft.com/office/powerpoint/2010/main" val="2727238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 ve hesap parası </a:t>
            </a:r>
            <a:endParaRPr lang="tr-TR" dirty="0"/>
          </a:p>
        </p:txBody>
      </p:sp>
      <p:sp>
        <p:nvSpPr>
          <p:cNvPr id="3" name="İçerik Yer Tutucusu 2"/>
          <p:cNvSpPr>
            <a:spLocks noGrp="1"/>
          </p:cNvSpPr>
          <p:nvPr>
            <p:ph idx="1"/>
          </p:nvPr>
        </p:nvSpPr>
        <p:spPr/>
        <p:txBody>
          <a:bodyPr/>
          <a:lstStyle/>
          <a:p>
            <a:pPr marL="0" indent="0">
              <a:buNone/>
            </a:pPr>
            <a:r>
              <a:rPr lang="tr-TR" i="1" dirty="0" smtClean="0"/>
              <a:t>«Para </a:t>
            </a:r>
            <a:r>
              <a:rPr lang="tr-TR" dirty="0"/>
              <a:t>ve </a:t>
            </a:r>
            <a:r>
              <a:rPr lang="tr-TR" i="1" dirty="0"/>
              <a:t>hesap parası</a:t>
            </a:r>
            <a:r>
              <a:rPr lang="tr-TR" dirty="0"/>
              <a:t> arasındaki ayrıma, ikincinin </a:t>
            </a:r>
            <a:r>
              <a:rPr lang="tr-TR" i="1" dirty="0"/>
              <a:t>tanım </a:t>
            </a:r>
            <a:r>
              <a:rPr lang="tr-TR" dirty="0"/>
              <a:t>yahut </a:t>
            </a:r>
            <a:r>
              <a:rPr lang="tr-TR" i="1" dirty="0"/>
              <a:t>ad</a:t>
            </a:r>
            <a:r>
              <a:rPr lang="tr-TR" dirty="0"/>
              <a:t>, ilkinin ise o tanımı karşılayan </a:t>
            </a:r>
            <a:r>
              <a:rPr lang="tr-TR" i="1" dirty="0"/>
              <a:t>şey </a:t>
            </a:r>
            <a:r>
              <a:rPr lang="tr-TR" dirty="0"/>
              <a:t>olduğunu söyleyerek açıklık getirebiliriz</a:t>
            </a:r>
            <a:r>
              <a:rPr lang="tr-TR" dirty="0" smtClean="0"/>
              <a:t>.» (Keynes) </a:t>
            </a:r>
          </a:p>
          <a:p>
            <a:pPr marL="0" indent="0">
              <a:buNone/>
            </a:pPr>
            <a:endParaRPr lang="tr-TR" dirty="0"/>
          </a:p>
          <a:p>
            <a:pPr marL="0" indent="0">
              <a:buNone/>
            </a:pPr>
            <a:r>
              <a:rPr lang="tr-TR" dirty="0" smtClean="0"/>
              <a:t>«Eğer </a:t>
            </a:r>
            <a:r>
              <a:rPr lang="tr-TR" dirty="0"/>
              <a:t>aynı </a:t>
            </a:r>
            <a:r>
              <a:rPr lang="tr-TR" i="1" dirty="0"/>
              <a:t>şey</a:t>
            </a:r>
            <a:r>
              <a:rPr lang="tr-TR" dirty="0"/>
              <a:t> hep aynı </a:t>
            </a:r>
            <a:r>
              <a:rPr lang="tr-TR" i="1" dirty="0"/>
              <a:t>tanıma</a:t>
            </a:r>
            <a:r>
              <a:rPr lang="tr-TR" dirty="0"/>
              <a:t> karşılık gelseydi, ayrım pratik açıdan ilgiye değmezdi. Ama </a:t>
            </a:r>
            <a:r>
              <a:rPr lang="tr-TR" i="1" dirty="0"/>
              <a:t>tanım</a:t>
            </a:r>
            <a:r>
              <a:rPr lang="tr-TR" dirty="0"/>
              <a:t> aynı kalırken </a:t>
            </a:r>
            <a:r>
              <a:rPr lang="tr-TR" i="1" dirty="0"/>
              <a:t>şey</a:t>
            </a:r>
            <a:r>
              <a:rPr lang="tr-TR" dirty="0"/>
              <a:t> değişebiliyorsa, bu durumda ayrım da büyük önem taşıyabilir. Fark, İngiltere kralı (her kim ise o kişi) ile Kral George arasındaki gibidir</a:t>
            </a:r>
            <a:r>
              <a:rPr lang="tr-TR" dirty="0" smtClean="0"/>
              <a:t>.» (Keynes) </a:t>
            </a:r>
            <a:endParaRPr lang="tr-TR" dirty="0"/>
          </a:p>
        </p:txBody>
      </p:sp>
    </p:spTree>
    <p:extLst>
      <p:ext uri="{BB962C8B-B14F-4D97-AF65-F5344CB8AC3E}">
        <p14:creationId xmlns:p14="http://schemas.microsoft.com/office/powerpoint/2010/main" val="174017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Çartalizm</a:t>
            </a:r>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dirty="0" smtClean="0"/>
              <a:t>Para, belirli bir toplulukta ‘neyin para olarak kullanılacağı’ üzerine bir uzlaşmayı gerektirir </a:t>
            </a:r>
          </a:p>
          <a:p>
            <a:pPr marL="0" indent="0">
              <a:buNone/>
            </a:pPr>
            <a:endParaRPr lang="tr-TR" dirty="0"/>
          </a:p>
          <a:p>
            <a:pPr marL="0" indent="0">
              <a:buNone/>
            </a:pPr>
            <a:r>
              <a:rPr lang="tr-TR" dirty="0" smtClean="0"/>
              <a:t>Para olarak neyin kullanılacağını devlet belirler; ya da </a:t>
            </a:r>
          </a:p>
          <a:p>
            <a:pPr marL="0" indent="0">
              <a:buNone/>
            </a:pPr>
            <a:r>
              <a:rPr lang="tr-TR" dirty="0" smtClean="0"/>
              <a:t>Para, devlet parasıdır </a:t>
            </a:r>
          </a:p>
          <a:p>
            <a:pPr marL="0" indent="0">
              <a:buNone/>
            </a:pPr>
            <a:endParaRPr lang="tr-TR" dirty="0"/>
          </a:p>
          <a:p>
            <a:pPr marL="0" indent="0">
              <a:buNone/>
            </a:pPr>
            <a:r>
              <a:rPr lang="tr-TR" dirty="0" smtClean="0"/>
              <a:t>‘‘Devlet</a:t>
            </a:r>
            <a:r>
              <a:rPr lang="tr-TR" dirty="0"/>
              <a:t>, öncelikle, sözleşmede isime ya da tanıma uygun şeyin ödenmesini mecbur tutan kanuni otorite olarak devreye girer. Ancak bir de, isime uyacak bu şeyin ne olacağını tayin ve beyan </a:t>
            </a:r>
            <a:r>
              <a:rPr lang="tr-TR" dirty="0" smtClean="0"/>
              <a:t>eder’’</a:t>
            </a:r>
            <a:endParaRPr lang="tr-TR" dirty="0"/>
          </a:p>
          <a:p>
            <a:pPr marL="0" indent="0">
              <a:buNone/>
            </a:pPr>
            <a:endParaRPr lang="tr-TR" dirty="0"/>
          </a:p>
        </p:txBody>
      </p:sp>
    </p:spTree>
    <p:extLst>
      <p:ext uri="{BB962C8B-B14F-4D97-AF65-F5344CB8AC3E}">
        <p14:creationId xmlns:p14="http://schemas.microsoft.com/office/powerpoint/2010/main" val="321721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Düz para ve banka parası </a:t>
            </a:r>
            <a:endParaRPr lang="tr-TR" dirty="0"/>
          </a:p>
        </p:txBody>
      </p:sp>
      <p:sp>
        <p:nvSpPr>
          <p:cNvPr id="3" name="İçerik Yer Tutucusu 2"/>
          <p:cNvSpPr>
            <a:spLocks noGrp="1"/>
          </p:cNvSpPr>
          <p:nvPr>
            <p:ph idx="1"/>
          </p:nvPr>
        </p:nvSpPr>
        <p:spPr/>
        <p:txBody>
          <a:bodyPr/>
          <a:lstStyle/>
          <a:p>
            <a:pPr marL="0" indent="0">
              <a:buNone/>
            </a:pPr>
            <a:r>
              <a:rPr lang="tr-TR" dirty="0" smtClean="0"/>
              <a:t>Kategorik ayrım: Sözleşme teklifleri, sözleşmeler ve borcun ikrarı ile bunlara karşılık gelen ya da borcu ifa etmeye yarayan paranın kendisi </a:t>
            </a:r>
          </a:p>
          <a:p>
            <a:pPr marL="0" indent="0">
              <a:buNone/>
            </a:pPr>
            <a:endParaRPr lang="tr-TR" dirty="0"/>
          </a:p>
          <a:p>
            <a:pPr marL="0" indent="0">
              <a:buNone/>
            </a:pPr>
            <a:r>
              <a:rPr lang="tr-TR" dirty="0" smtClean="0"/>
              <a:t>Banka parası: bir kişiye özel borç ikrarı ve hesap parası ile ifade edilir </a:t>
            </a:r>
          </a:p>
          <a:p>
            <a:pPr marL="0" indent="0">
              <a:buNone/>
            </a:pPr>
            <a:endParaRPr lang="tr-TR" dirty="0" smtClean="0"/>
          </a:p>
          <a:p>
            <a:pPr marL="0" indent="0">
              <a:buNone/>
            </a:pPr>
            <a:r>
              <a:rPr lang="tr-TR" dirty="0" smtClean="0"/>
              <a:t>Devlet parası veya düze para ile banka parası veya borç ikrarı </a:t>
            </a:r>
            <a:endParaRPr lang="tr-TR" dirty="0"/>
          </a:p>
        </p:txBody>
      </p:sp>
    </p:spTree>
    <p:extLst>
      <p:ext uri="{BB962C8B-B14F-4D97-AF65-F5344CB8AC3E}">
        <p14:creationId xmlns:p14="http://schemas.microsoft.com/office/powerpoint/2010/main" val="1102580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Temsili para </a:t>
            </a:r>
            <a:endParaRPr lang="tr-TR" dirty="0"/>
          </a:p>
        </p:txBody>
      </p:sp>
      <p:sp>
        <p:nvSpPr>
          <p:cNvPr id="3" name="İçerik Yer Tutucusu 2"/>
          <p:cNvSpPr>
            <a:spLocks noGrp="1"/>
          </p:cNvSpPr>
          <p:nvPr>
            <p:ph idx="1"/>
          </p:nvPr>
        </p:nvSpPr>
        <p:spPr/>
        <p:txBody>
          <a:bodyPr/>
          <a:lstStyle/>
          <a:p>
            <a:pPr marL="0" indent="0">
              <a:buNone/>
            </a:pPr>
            <a:r>
              <a:rPr lang="tr-TR" dirty="0" smtClean="0"/>
              <a:t>Banka parası, devlete ait bir borcu temsil edebilir; devlet bunu kabul edebilir (</a:t>
            </a:r>
            <a:r>
              <a:rPr lang="tr-TR" dirty="0" err="1" smtClean="0"/>
              <a:t>Çartalist</a:t>
            </a:r>
            <a:r>
              <a:rPr lang="tr-TR" dirty="0" smtClean="0"/>
              <a:t> imtiyazı) </a:t>
            </a:r>
          </a:p>
          <a:p>
            <a:pPr marL="0" indent="0">
              <a:buNone/>
            </a:pPr>
            <a:endParaRPr lang="tr-TR" dirty="0"/>
          </a:p>
          <a:p>
            <a:pPr marL="0" indent="0">
              <a:buNone/>
            </a:pPr>
            <a:r>
              <a:rPr lang="tr-TR" dirty="0" smtClean="0"/>
              <a:t>Banka parası düz paraya dönüşür </a:t>
            </a:r>
          </a:p>
          <a:p>
            <a:pPr marL="0" indent="0">
              <a:buNone/>
            </a:pPr>
            <a:r>
              <a:rPr lang="tr-TR" dirty="0" smtClean="0"/>
              <a:t>Bu düz para çeşidi ‘temsili </a:t>
            </a:r>
            <a:r>
              <a:rPr lang="tr-TR" dirty="0" err="1" smtClean="0"/>
              <a:t>para’dır</a:t>
            </a:r>
            <a:r>
              <a:rPr lang="tr-TR" dirty="0" smtClean="0"/>
              <a:t> </a:t>
            </a:r>
          </a:p>
          <a:p>
            <a:pPr marL="0" indent="0">
              <a:buNone/>
            </a:pPr>
            <a:endParaRPr lang="tr-TR" dirty="0"/>
          </a:p>
          <a:p>
            <a:pPr marL="0" indent="0">
              <a:buNone/>
            </a:pPr>
            <a:r>
              <a:rPr lang="tr-TR" dirty="0" smtClean="0"/>
              <a:t>Banka parası, borç iken düz para haline gelir </a:t>
            </a: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92819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Paranın biçimleri </a:t>
            </a:r>
            <a:endParaRPr lang="tr-TR" dirty="0"/>
          </a:p>
        </p:txBody>
      </p:sp>
      <p:sp>
        <p:nvSpPr>
          <p:cNvPr id="3" name="İçerik Yer Tutucusu 2"/>
          <p:cNvSpPr>
            <a:spLocks noGrp="1"/>
          </p:cNvSpPr>
          <p:nvPr>
            <p:ph idx="1"/>
          </p:nvPr>
        </p:nvSpPr>
        <p:spPr/>
        <p:txBody>
          <a:bodyPr/>
          <a:lstStyle/>
          <a:p>
            <a:pPr marL="0" indent="0">
              <a:buNone/>
            </a:pPr>
            <a:r>
              <a:rPr lang="tr-TR" dirty="0" smtClean="0"/>
              <a:t>Meta para (</a:t>
            </a:r>
            <a:r>
              <a:rPr lang="tr-TR" dirty="0" err="1" smtClean="0"/>
              <a:t>commodity</a:t>
            </a:r>
            <a:r>
              <a:rPr lang="tr-TR" dirty="0" smtClean="0"/>
              <a:t> </a:t>
            </a:r>
            <a:r>
              <a:rPr lang="tr-TR" dirty="0" err="1" smtClean="0"/>
              <a:t>money</a:t>
            </a:r>
            <a:r>
              <a:rPr lang="tr-TR" dirty="0" smtClean="0"/>
              <a:t>) </a:t>
            </a:r>
          </a:p>
          <a:p>
            <a:pPr marL="0" indent="0">
              <a:buNone/>
            </a:pPr>
            <a:endParaRPr lang="tr-TR" dirty="0"/>
          </a:p>
          <a:p>
            <a:pPr marL="0" indent="0">
              <a:buNone/>
            </a:pPr>
            <a:r>
              <a:rPr lang="tr-TR" dirty="0" smtClean="0"/>
              <a:t>İtibari para (</a:t>
            </a:r>
            <a:r>
              <a:rPr lang="tr-TR" dirty="0" err="1" smtClean="0"/>
              <a:t>fiat</a:t>
            </a:r>
            <a:r>
              <a:rPr lang="tr-TR" dirty="0" smtClean="0"/>
              <a:t> </a:t>
            </a:r>
            <a:r>
              <a:rPr lang="tr-TR" dirty="0" err="1" smtClean="0"/>
              <a:t>money</a:t>
            </a:r>
            <a:r>
              <a:rPr lang="tr-TR" dirty="0" smtClean="0"/>
              <a:t>) </a:t>
            </a:r>
          </a:p>
          <a:p>
            <a:pPr marL="0" indent="0">
              <a:buNone/>
            </a:pPr>
            <a:endParaRPr lang="tr-TR" dirty="0"/>
          </a:p>
          <a:p>
            <a:pPr marL="0" indent="0">
              <a:buNone/>
            </a:pPr>
            <a:r>
              <a:rPr lang="tr-TR" dirty="0" smtClean="0"/>
              <a:t>İdari para (</a:t>
            </a:r>
            <a:r>
              <a:rPr lang="tr-TR" dirty="0" err="1" smtClean="0"/>
              <a:t>managed</a:t>
            </a:r>
            <a:r>
              <a:rPr lang="tr-TR" dirty="0" smtClean="0"/>
              <a:t> </a:t>
            </a:r>
            <a:r>
              <a:rPr lang="tr-TR" dirty="0" err="1" smtClean="0"/>
              <a:t>money</a:t>
            </a:r>
            <a:r>
              <a:rPr lang="tr-TR" dirty="0" smtClean="0"/>
              <a:t>) </a:t>
            </a:r>
            <a:endParaRPr lang="tr-TR" dirty="0"/>
          </a:p>
        </p:txBody>
      </p:sp>
    </p:spTree>
    <p:extLst>
      <p:ext uri="{BB962C8B-B14F-4D97-AF65-F5344CB8AC3E}">
        <p14:creationId xmlns:p14="http://schemas.microsoft.com/office/powerpoint/2010/main" val="3359848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smtClean="0"/>
              <a:t>Genel </a:t>
            </a:r>
            <a:r>
              <a:rPr lang="tr-TR" i="1" dirty="0" err="1" smtClean="0"/>
              <a:t>Teori</a:t>
            </a:r>
            <a:r>
              <a:rPr lang="tr-TR" dirty="0" err="1" smtClean="0"/>
              <a:t>’de</a:t>
            </a:r>
            <a:r>
              <a:rPr lang="tr-TR" dirty="0" smtClean="0"/>
              <a:t> paranın kavranışı </a:t>
            </a:r>
            <a:endParaRPr lang="tr-TR" dirty="0"/>
          </a:p>
        </p:txBody>
      </p:sp>
      <p:sp>
        <p:nvSpPr>
          <p:cNvPr id="3" name="İçerik Yer Tutucusu 2"/>
          <p:cNvSpPr>
            <a:spLocks noGrp="1"/>
          </p:cNvSpPr>
          <p:nvPr>
            <p:ph idx="1"/>
          </p:nvPr>
        </p:nvSpPr>
        <p:spPr/>
        <p:txBody>
          <a:bodyPr/>
          <a:lstStyle/>
          <a:p>
            <a:pPr marL="0" indent="0">
              <a:buNone/>
            </a:pPr>
            <a:r>
              <a:rPr lang="tr-TR" i="1" dirty="0" smtClean="0"/>
              <a:t>Genel Teori, </a:t>
            </a:r>
            <a:r>
              <a:rPr lang="tr-TR" dirty="0" smtClean="0"/>
              <a:t>farklı bir anlayışı temsil eder </a:t>
            </a:r>
          </a:p>
          <a:p>
            <a:pPr marL="0" indent="0">
              <a:buNone/>
            </a:pPr>
            <a:r>
              <a:rPr lang="tr-TR" dirty="0" smtClean="0"/>
              <a:t>Para: para olarak faiz getirmez; taşıma/koruma maliyeti çok düşüktür; likidite primi çok yüksektir </a:t>
            </a:r>
          </a:p>
          <a:p>
            <a:pPr marL="0" indent="0">
              <a:buNone/>
            </a:pPr>
            <a:endParaRPr lang="tr-TR" dirty="0"/>
          </a:p>
          <a:p>
            <a:pPr marL="0" indent="0">
              <a:buNone/>
            </a:pPr>
            <a:r>
              <a:rPr lang="tr-TR" dirty="0" smtClean="0"/>
              <a:t>Paranın kendisi ile meta cinsinden tanımlı ‘</a:t>
            </a:r>
            <a:r>
              <a:rPr lang="tr-TR" dirty="0" err="1" smtClean="0"/>
              <a:t>para’lar</a:t>
            </a:r>
            <a:r>
              <a:rPr lang="tr-TR" dirty="0" smtClean="0"/>
              <a:t> </a:t>
            </a:r>
          </a:p>
          <a:p>
            <a:pPr marL="0" indent="0">
              <a:buNone/>
            </a:pPr>
            <a:endParaRPr lang="tr-TR" dirty="0"/>
          </a:p>
          <a:p>
            <a:pPr marL="0" indent="0">
              <a:buNone/>
            </a:pPr>
            <a:r>
              <a:rPr lang="tr-TR" dirty="0" smtClean="0"/>
              <a:t>Faiz tanımının para ve meta fiyatları cinsinden yapılması </a:t>
            </a:r>
            <a:endParaRPr lang="tr-TR" dirty="0" smtClean="0"/>
          </a:p>
          <a:p>
            <a:pPr marL="0" indent="0">
              <a:buNone/>
            </a:pPr>
            <a:endParaRPr lang="tr-TR" dirty="0"/>
          </a:p>
        </p:txBody>
      </p:sp>
    </p:spTree>
    <p:extLst>
      <p:ext uri="{BB962C8B-B14F-4D97-AF65-F5344CB8AC3E}">
        <p14:creationId xmlns:p14="http://schemas.microsoft.com/office/powerpoint/2010/main" val="22114531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527</Words>
  <Application>Microsoft Office PowerPoint</Application>
  <PresentationFormat>Geniş ekran</PresentationFormat>
  <Paragraphs>60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Para üzerine – Keynes </vt:lpstr>
      <vt:lpstr>Keynes’in Genel Teori’si </vt:lpstr>
      <vt:lpstr>Paranın tanımı </vt:lpstr>
      <vt:lpstr>Para ve hesap parası </vt:lpstr>
      <vt:lpstr>Çartalizm </vt:lpstr>
      <vt:lpstr>Düz para ve banka parası </vt:lpstr>
      <vt:lpstr>Temsili para </vt:lpstr>
      <vt:lpstr>Paranın biçimleri </vt:lpstr>
      <vt:lpstr>Genel Teori’de paranın kavranışı </vt:lpstr>
      <vt:lpstr>Keynes eleştirisi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4</cp:revision>
  <dcterms:created xsi:type="dcterms:W3CDTF">2019-05-16T14:27:05Z</dcterms:created>
  <dcterms:modified xsi:type="dcterms:W3CDTF">2019-05-19T08:12:35Z</dcterms:modified>
</cp:coreProperties>
</file>